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475" r:id="rId3"/>
    <p:sldId id="496" r:id="rId4"/>
    <p:sldId id="497" r:id="rId5"/>
    <p:sldId id="526" r:id="rId6"/>
    <p:sldId id="498" r:id="rId7"/>
    <p:sldId id="542" r:id="rId8"/>
    <p:sldId id="499" r:id="rId9"/>
    <p:sldId id="500" r:id="rId10"/>
    <p:sldId id="501" r:id="rId11"/>
    <p:sldId id="544" r:id="rId12"/>
    <p:sldId id="543" r:id="rId13"/>
    <p:sldId id="502" r:id="rId14"/>
    <p:sldId id="545" r:id="rId15"/>
    <p:sldId id="546" r:id="rId16"/>
    <p:sldId id="503" r:id="rId17"/>
    <p:sldId id="547" r:id="rId18"/>
    <p:sldId id="548" r:id="rId19"/>
    <p:sldId id="504" r:id="rId20"/>
    <p:sldId id="549" r:id="rId21"/>
    <p:sldId id="550" r:id="rId22"/>
    <p:sldId id="551" r:id="rId23"/>
    <p:sldId id="552" r:id="rId24"/>
    <p:sldId id="553" r:id="rId25"/>
    <p:sldId id="554" r:id="rId26"/>
    <p:sldId id="555" r:id="rId27"/>
    <p:sldId id="556" r:id="rId28"/>
    <p:sldId id="565"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Verdana" pitchFamily="34" charset="0"/>
        <a:ea typeface="MS PGothic" pitchFamily="34" charset="-128"/>
        <a:cs typeface="Arial" charset="0"/>
      </a:defRPr>
    </a:lvl1pPr>
    <a:lvl2pPr marL="457200" algn="l" rtl="0" fontAlgn="base">
      <a:spcBef>
        <a:spcPct val="0"/>
      </a:spcBef>
      <a:spcAft>
        <a:spcPct val="0"/>
      </a:spcAft>
      <a:defRPr kern="1200">
        <a:solidFill>
          <a:schemeClr val="tx1"/>
        </a:solidFill>
        <a:latin typeface="Verdana" pitchFamily="34" charset="0"/>
        <a:ea typeface="MS PGothic" pitchFamily="34" charset="-128"/>
        <a:cs typeface="Arial" charset="0"/>
      </a:defRPr>
    </a:lvl2pPr>
    <a:lvl3pPr marL="914400" algn="l" rtl="0" fontAlgn="base">
      <a:spcBef>
        <a:spcPct val="0"/>
      </a:spcBef>
      <a:spcAft>
        <a:spcPct val="0"/>
      </a:spcAft>
      <a:defRPr kern="1200">
        <a:solidFill>
          <a:schemeClr val="tx1"/>
        </a:solidFill>
        <a:latin typeface="Verdana" pitchFamily="34" charset="0"/>
        <a:ea typeface="MS PGothic" pitchFamily="34" charset="-128"/>
        <a:cs typeface="Arial" charset="0"/>
      </a:defRPr>
    </a:lvl3pPr>
    <a:lvl4pPr marL="1371600" algn="l" rtl="0" fontAlgn="base">
      <a:spcBef>
        <a:spcPct val="0"/>
      </a:spcBef>
      <a:spcAft>
        <a:spcPct val="0"/>
      </a:spcAft>
      <a:defRPr kern="1200">
        <a:solidFill>
          <a:schemeClr val="tx1"/>
        </a:solidFill>
        <a:latin typeface="Verdana" pitchFamily="34" charset="0"/>
        <a:ea typeface="MS PGothic" pitchFamily="34" charset="-128"/>
        <a:cs typeface="Arial" charset="0"/>
      </a:defRPr>
    </a:lvl4pPr>
    <a:lvl5pPr marL="1828800" algn="l" rtl="0" fontAlgn="base">
      <a:spcBef>
        <a:spcPct val="0"/>
      </a:spcBef>
      <a:spcAft>
        <a:spcPct val="0"/>
      </a:spcAft>
      <a:defRPr kern="1200">
        <a:solidFill>
          <a:schemeClr val="tx1"/>
        </a:solidFill>
        <a:latin typeface="Verdana" pitchFamily="34" charset="0"/>
        <a:ea typeface="MS PGothic" pitchFamily="34" charset="-128"/>
        <a:cs typeface="Arial" charset="0"/>
      </a:defRPr>
    </a:lvl5pPr>
    <a:lvl6pPr marL="2286000" algn="l" defTabSz="914400" rtl="0" eaLnBrk="1" latinLnBrk="0" hangingPunct="1">
      <a:defRPr kern="1200">
        <a:solidFill>
          <a:schemeClr val="tx1"/>
        </a:solidFill>
        <a:latin typeface="Verdana" pitchFamily="34" charset="0"/>
        <a:ea typeface="MS PGothic" pitchFamily="34" charset="-128"/>
        <a:cs typeface="Arial" charset="0"/>
      </a:defRPr>
    </a:lvl6pPr>
    <a:lvl7pPr marL="2743200" algn="l" defTabSz="914400" rtl="0" eaLnBrk="1" latinLnBrk="0" hangingPunct="1">
      <a:defRPr kern="1200">
        <a:solidFill>
          <a:schemeClr val="tx1"/>
        </a:solidFill>
        <a:latin typeface="Verdana" pitchFamily="34" charset="0"/>
        <a:ea typeface="MS PGothic" pitchFamily="34" charset="-128"/>
        <a:cs typeface="Arial" charset="0"/>
      </a:defRPr>
    </a:lvl7pPr>
    <a:lvl8pPr marL="3200400" algn="l" defTabSz="914400" rtl="0" eaLnBrk="1" latinLnBrk="0" hangingPunct="1">
      <a:defRPr kern="1200">
        <a:solidFill>
          <a:schemeClr val="tx1"/>
        </a:solidFill>
        <a:latin typeface="Verdana" pitchFamily="34" charset="0"/>
        <a:ea typeface="MS PGothic" pitchFamily="34" charset="-128"/>
        <a:cs typeface="Arial" charset="0"/>
      </a:defRPr>
    </a:lvl8pPr>
    <a:lvl9pPr marL="3657600" algn="l" defTabSz="914400" rtl="0" eaLnBrk="1" latinLnBrk="0" hangingPunct="1">
      <a:defRPr kern="1200">
        <a:solidFill>
          <a:schemeClr val="tx1"/>
        </a:solidFill>
        <a:latin typeface="Verdana" pitchFamily="34" charset="0"/>
        <a:ea typeface="MS PGothic" pitchFamily="34" charset="-128"/>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27" autoAdjust="0"/>
    <p:restoredTop sz="94660"/>
  </p:normalViewPr>
  <p:slideViewPr>
    <p:cSldViewPr>
      <p:cViewPr varScale="1">
        <p:scale>
          <a:sx n="62" d="100"/>
          <a:sy n="62" d="100"/>
        </p:scale>
        <p:origin x="744"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0484D7-446C-433D-A58A-F70516A0043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673E22F-7895-44B4-9EE1-9C54198A9001}"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CC7CC60-F3FF-4BE5-87FF-33FEA5BA66D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F075C2A-23B9-4ADE-B45F-255DF4695154}"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491C08F-7227-4587-8316-3D6B27E0477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A587923-02DD-4327-A33A-7A2C25430A72}"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BB62BB4-E7C8-4A8A-8BAD-0F3173F6A076}"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AE01057-A0AA-4500-9D0D-34A51A1BA3DA}"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5759FC-CA7A-4D64-9E75-D7399C9129D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FA325A6-C5A5-4608-B273-B7B65EC1041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9A25D0D-5B5E-4CD0-8F79-4884A4872385}"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8C2223B-6623-4FAE-8BDB-68E8AFCF66C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294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0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latin typeface="+mn-lt"/>
                <a:ea typeface="ＭＳ Ｐゴシック" charset="0"/>
                <a:cs typeface="Arial" charset="0"/>
              </a:defRPr>
            </a:lvl1pPr>
          </a:lstStyle>
          <a:p>
            <a:pPr>
              <a:defRPr/>
            </a:pPr>
            <a:endParaRPr lang="en-US"/>
          </a:p>
        </p:txBody>
      </p:sp>
      <p:sp>
        <p:nvSpPr>
          <p:cNvPr id="2150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latin typeface="+mn-lt"/>
                <a:ea typeface="ＭＳ Ｐゴシック" charset="0"/>
                <a:cs typeface="Arial" charset="0"/>
              </a:defRPr>
            </a:lvl1pPr>
          </a:lstStyle>
          <a:p>
            <a:pPr>
              <a:defRPr/>
            </a:pPr>
            <a:endParaRPr lang="en-US"/>
          </a:p>
        </p:txBody>
      </p:sp>
      <p:sp>
        <p:nvSpPr>
          <p:cNvPr id="2151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latin typeface="Arial" charset="0"/>
                <a:ea typeface="MS PGothic" charset="0"/>
                <a:cs typeface="MS PGothic" charset="0"/>
              </a:defRPr>
            </a:lvl1pPr>
          </a:lstStyle>
          <a:p>
            <a:pPr>
              <a:defRPr/>
            </a:pPr>
            <a:fld id="{CC73E289-0A82-4A34-9CA5-5426D2D68CA1}"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6" r:id="rId7"/>
    <p:sldLayoutId id="2147483665" r:id="rId8"/>
    <p:sldLayoutId id="2147483664" r:id="rId9"/>
    <p:sldLayoutId id="2147483663" r:id="rId10"/>
    <p:sldLayoutId id="2147483662" r:id="rId11"/>
    <p:sldLayoutId id="2147483661" r:id="rId12"/>
  </p:sldLayoutIdLst>
  <p:txStyles>
    <p:titleStyle>
      <a:lvl1pPr algn="ctr" rtl="0" eaLnBrk="0" fontAlgn="base" hangingPunct="0">
        <a:spcBef>
          <a:spcPct val="0"/>
        </a:spcBef>
        <a:spcAft>
          <a:spcPct val="0"/>
        </a:spcAft>
        <a:defRPr sz="4400">
          <a:solidFill>
            <a:schemeClr val="tx2"/>
          </a:solidFill>
          <a:latin typeface="+mj-lt"/>
          <a:ea typeface="MS PGothic" charset="0"/>
          <a:cs typeface="MS PGothic" charset="0"/>
        </a:defRPr>
      </a:lvl1pPr>
      <a:lvl2pPr algn="ctr" rtl="0" eaLnBrk="0" fontAlgn="base" hangingPunct="0">
        <a:spcBef>
          <a:spcPct val="0"/>
        </a:spcBef>
        <a:spcAft>
          <a:spcPct val="0"/>
        </a:spcAft>
        <a:defRPr sz="4400">
          <a:solidFill>
            <a:schemeClr val="tx2"/>
          </a:solidFill>
          <a:latin typeface="Arial" charset="0"/>
          <a:ea typeface="MS PGothic" charset="0"/>
          <a:cs typeface="MS PGothic" charset="0"/>
        </a:defRPr>
      </a:lvl2pPr>
      <a:lvl3pPr algn="ctr" rtl="0" eaLnBrk="0" fontAlgn="base" hangingPunct="0">
        <a:spcBef>
          <a:spcPct val="0"/>
        </a:spcBef>
        <a:spcAft>
          <a:spcPct val="0"/>
        </a:spcAft>
        <a:defRPr sz="4400">
          <a:solidFill>
            <a:schemeClr val="tx2"/>
          </a:solidFill>
          <a:latin typeface="Arial" charset="0"/>
          <a:ea typeface="MS PGothic" charset="0"/>
          <a:cs typeface="MS PGothic" charset="0"/>
        </a:defRPr>
      </a:lvl3pPr>
      <a:lvl4pPr algn="ctr" rtl="0" eaLnBrk="0" fontAlgn="base" hangingPunct="0">
        <a:spcBef>
          <a:spcPct val="0"/>
        </a:spcBef>
        <a:spcAft>
          <a:spcPct val="0"/>
        </a:spcAft>
        <a:defRPr sz="4400">
          <a:solidFill>
            <a:schemeClr val="tx2"/>
          </a:solidFill>
          <a:latin typeface="Arial" charset="0"/>
          <a:ea typeface="MS PGothic" charset="0"/>
          <a:cs typeface="MS PGothic" charset="0"/>
        </a:defRPr>
      </a:lvl4pPr>
      <a:lvl5pPr algn="ctr" rtl="0" eaLnBrk="0" fontAlgn="base" hangingPunct="0">
        <a:spcBef>
          <a:spcPct val="0"/>
        </a:spcBef>
        <a:spcAft>
          <a:spcPct val="0"/>
        </a:spcAft>
        <a:defRPr sz="4400">
          <a:solidFill>
            <a:schemeClr val="tx2"/>
          </a:solidFill>
          <a:latin typeface="Arial" charset="0"/>
          <a:ea typeface="MS PGothic" charset="0"/>
          <a:cs typeface="MS PGothic" charset="0"/>
        </a:defRPr>
      </a:lvl5pPr>
      <a:lvl6pPr marL="457200" algn="ctr" rtl="0" fontAlgn="base">
        <a:spcBef>
          <a:spcPct val="0"/>
        </a:spcBef>
        <a:spcAft>
          <a:spcPct val="0"/>
        </a:spcAft>
        <a:defRPr sz="4400">
          <a:solidFill>
            <a:schemeClr val="tx2"/>
          </a:solidFill>
          <a:latin typeface="Arial" charset="0"/>
          <a:ea typeface="ＭＳ Ｐゴシック" charset="0"/>
          <a:cs typeface="Arial" charset="0"/>
        </a:defRPr>
      </a:lvl6pPr>
      <a:lvl7pPr marL="914400" algn="ctr" rtl="0" fontAlgn="base">
        <a:spcBef>
          <a:spcPct val="0"/>
        </a:spcBef>
        <a:spcAft>
          <a:spcPct val="0"/>
        </a:spcAft>
        <a:defRPr sz="4400">
          <a:solidFill>
            <a:schemeClr val="tx2"/>
          </a:solidFill>
          <a:latin typeface="Arial" charset="0"/>
          <a:ea typeface="ＭＳ Ｐゴシック" charset="0"/>
          <a:cs typeface="Arial" charset="0"/>
        </a:defRPr>
      </a:lvl7pPr>
      <a:lvl8pPr marL="1371600" algn="ctr" rtl="0" fontAlgn="base">
        <a:spcBef>
          <a:spcPct val="0"/>
        </a:spcBef>
        <a:spcAft>
          <a:spcPct val="0"/>
        </a:spcAft>
        <a:defRPr sz="4400">
          <a:solidFill>
            <a:schemeClr val="tx2"/>
          </a:solidFill>
          <a:latin typeface="Arial" charset="0"/>
          <a:ea typeface="ＭＳ Ｐゴシック" charset="0"/>
          <a:cs typeface="Arial" charset="0"/>
        </a:defRPr>
      </a:lvl8pPr>
      <a:lvl9pPr marL="1828800" algn="ctr" rtl="0" fontAlgn="base">
        <a:spcBef>
          <a:spcPct val="0"/>
        </a:spcBef>
        <a:spcAft>
          <a:spcPct val="0"/>
        </a:spcAft>
        <a:defRPr sz="4400">
          <a:solidFill>
            <a:schemeClr val="tx2"/>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S PGothic" charset="0"/>
          <a:cs typeface="MS PGothic" charset="0"/>
        </a:defRPr>
      </a:lvl1pPr>
      <a:lvl2pPr marL="742950" indent="-285750" algn="l" rtl="0" eaLnBrk="0" fontAlgn="base" hangingPunct="0">
        <a:spcBef>
          <a:spcPct val="20000"/>
        </a:spcBef>
        <a:spcAft>
          <a:spcPct val="0"/>
        </a:spcAft>
        <a:buChar char="–"/>
        <a:defRPr sz="2800">
          <a:solidFill>
            <a:schemeClr val="tx1"/>
          </a:solidFill>
          <a:latin typeface="+mn-lt"/>
          <a:ea typeface="MS PGothic" charset="0"/>
          <a:cs typeface="MS PGothic" charset="0"/>
        </a:defRPr>
      </a:lvl2pPr>
      <a:lvl3pPr marL="1143000" indent="-228600" algn="l" rtl="0" eaLnBrk="0" fontAlgn="base" hangingPunct="0">
        <a:spcBef>
          <a:spcPct val="20000"/>
        </a:spcBef>
        <a:spcAft>
          <a:spcPct val="0"/>
        </a:spcAft>
        <a:buChar char="•"/>
        <a:defRPr sz="2400">
          <a:solidFill>
            <a:schemeClr val="tx1"/>
          </a:solidFill>
          <a:latin typeface="+mn-lt"/>
          <a:ea typeface="MS PGothic" charset="0"/>
          <a:cs typeface="MS PGothic" charset="0"/>
        </a:defRPr>
      </a:lvl3pPr>
      <a:lvl4pPr marL="1600200" indent="-228600" algn="l" rtl="0" eaLnBrk="0" fontAlgn="base" hangingPunct="0">
        <a:spcBef>
          <a:spcPct val="20000"/>
        </a:spcBef>
        <a:spcAft>
          <a:spcPct val="0"/>
        </a:spcAft>
        <a:buChar char="–"/>
        <a:defRPr sz="2000">
          <a:solidFill>
            <a:schemeClr val="tx1"/>
          </a:solidFill>
          <a:latin typeface="+mn-lt"/>
          <a:ea typeface="MS PGothic" charset="0"/>
          <a:cs typeface="MS PGothic" charset="0"/>
        </a:defRPr>
      </a:lvl4pPr>
      <a:lvl5pPr marL="2057400" indent="-228600" algn="l" rtl="0" eaLnBrk="0" fontAlgn="base" hangingPunct="0">
        <a:spcBef>
          <a:spcPct val="20000"/>
        </a:spcBef>
        <a:spcAft>
          <a:spcPct val="0"/>
        </a:spcAft>
        <a:buChar char="»"/>
        <a:defRPr sz="2000">
          <a:solidFill>
            <a:schemeClr val="tx1"/>
          </a:solidFill>
          <a:latin typeface="+mn-lt"/>
          <a:ea typeface="MS PGothic" charset="0"/>
          <a:cs typeface="MS PGothic" charset="0"/>
        </a:defRPr>
      </a:lvl5pPr>
      <a:lvl6pPr marL="2514600" indent="-228600" algn="l" rtl="0" fontAlgn="base">
        <a:spcBef>
          <a:spcPct val="20000"/>
        </a:spcBef>
        <a:spcAft>
          <a:spcPct val="0"/>
        </a:spcAft>
        <a:buChar char="»"/>
        <a:defRPr sz="2000">
          <a:solidFill>
            <a:schemeClr val="tx1"/>
          </a:solidFill>
          <a:latin typeface="+mn-lt"/>
          <a:ea typeface="Arial" charset="0"/>
          <a:cs typeface="+mn-cs"/>
        </a:defRPr>
      </a:lvl6pPr>
      <a:lvl7pPr marL="2971800" indent="-228600" algn="l" rtl="0" fontAlgn="base">
        <a:spcBef>
          <a:spcPct val="20000"/>
        </a:spcBef>
        <a:spcAft>
          <a:spcPct val="0"/>
        </a:spcAft>
        <a:buChar char="»"/>
        <a:defRPr sz="2000">
          <a:solidFill>
            <a:schemeClr val="tx1"/>
          </a:solidFill>
          <a:latin typeface="+mn-lt"/>
          <a:ea typeface="Arial" charset="0"/>
          <a:cs typeface="+mn-cs"/>
        </a:defRPr>
      </a:lvl7pPr>
      <a:lvl8pPr marL="3429000" indent="-228600" algn="l" rtl="0" fontAlgn="base">
        <a:spcBef>
          <a:spcPct val="20000"/>
        </a:spcBef>
        <a:spcAft>
          <a:spcPct val="0"/>
        </a:spcAft>
        <a:buChar char="»"/>
        <a:defRPr sz="2000">
          <a:solidFill>
            <a:schemeClr val="tx1"/>
          </a:solidFill>
          <a:latin typeface="+mn-lt"/>
          <a:ea typeface="Arial" charset="0"/>
          <a:cs typeface="+mn-cs"/>
        </a:defRPr>
      </a:lvl8pPr>
      <a:lvl9pPr marL="3886200" indent="-228600" algn="l" rtl="0" fontAlgn="base">
        <a:spcBef>
          <a:spcPct val="20000"/>
        </a:spcBef>
        <a:spcAft>
          <a:spcPct val="0"/>
        </a:spcAft>
        <a:buChar char="»"/>
        <a:defRPr sz="2000">
          <a:solidFill>
            <a:schemeClr val="tx1"/>
          </a:solidFill>
          <a:latin typeface="+mn-lt"/>
          <a:ea typeface="Arial" charset="0"/>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r>
              <a:rPr lang="en-US" b="1" dirty="0">
                <a:latin typeface="Verdana" pitchFamily="34" charset="0"/>
                <a:ea typeface="MS PGothic" pitchFamily="34" charset="-128"/>
                <a:cs typeface="Arial" charset="0"/>
              </a:rPr>
              <a:t>Objects and Arrays</a:t>
            </a:r>
          </a:p>
        </p:txBody>
      </p:sp>
      <p:sp>
        <p:nvSpPr>
          <p:cNvPr id="14338" name="Rectangle 3"/>
          <p:cNvSpPr>
            <a:spLocks noGrp="1" noChangeArrowheads="1"/>
          </p:cNvSpPr>
          <p:nvPr>
            <p:ph type="subTitle" idx="1"/>
          </p:nvPr>
        </p:nvSpPr>
        <p:spPr/>
        <p:txBody>
          <a:bodyPr/>
          <a:lstStyle/>
          <a:p>
            <a:pPr eaLnBrk="1" hangingPunct="1"/>
            <a:r>
              <a:rPr lang="en-US" dirty="0">
                <a:ea typeface="MS PGothic" pitchFamily="34" charset="-128"/>
              </a:rPr>
              <a:t>Phil Tayco</a:t>
            </a:r>
          </a:p>
          <a:p>
            <a:pPr eaLnBrk="1" hangingPunct="1"/>
            <a:r>
              <a:rPr lang="en-US" dirty="0">
                <a:ea typeface="MS PGothic" pitchFamily="34" charset="-128"/>
              </a:rPr>
              <a:t>San Jose City College</a:t>
            </a:r>
          </a:p>
          <a:p>
            <a:pPr eaLnBrk="1" hangingPunct="1"/>
            <a:r>
              <a:rPr lang="en-US" dirty="0">
                <a:ea typeface="MS PGothic" pitchFamily="34" charset="-128"/>
              </a:rPr>
              <a:t>Slide version 1.1</a:t>
            </a:r>
          </a:p>
          <a:p>
            <a:pPr eaLnBrk="1" hangingPunct="1"/>
            <a:r>
              <a:rPr lang="en-US" dirty="0">
                <a:ea typeface="MS PGothic" pitchFamily="34" charset="-128"/>
              </a:rPr>
              <a:t>Updated May 11, 2021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Array Recap</a:t>
            </a:r>
          </a:p>
        </p:txBody>
      </p:sp>
      <p:sp>
        <p:nvSpPr>
          <p:cNvPr id="110594" name="Rectangle 3"/>
          <p:cNvSpPr>
            <a:spLocks noGrp="1" noChangeArrowheads="1"/>
          </p:cNvSpPr>
          <p:nvPr>
            <p:ph type="body" idx="4294967295"/>
          </p:nvPr>
        </p:nvSpPr>
        <p:spPr>
          <a:xfrm>
            <a:off x="457200" y="1295400"/>
            <a:ext cx="8229600" cy="5029200"/>
          </a:xfrm>
        </p:spPr>
        <p:txBody>
          <a:bodyPr/>
          <a:lstStyle/>
          <a:p>
            <a:pPr eaLnBrk="1" hangingPunct="1">
              <a:lnSpc>
                <a:spcPct val="80000"/>
              </a:lnSpc>
            </a:pPr>
            <a:r>
              <a:rPr lang="en-US" sz="2400" dirty="0">
                <a:latin typeface="Verdana" pitchFamily="34" charset="0"/>
                <a:ea typeface="MS PGothic" pitchFamily="34" charset="-128"/>
              </a:rPr>
              <a:t>Recall how Java arrays are created</a:t>
            </a:r>
          </a:p>
          <a:p>
            <a:pPr eaLnBrk="1" hangingPunct="1">
              <a:lnSpc>
                <a:spcPct val="80000"/>
              </a:lnSpc>
            </a:pPr>
            <a:endParaRPr lang="en-US" sz="2400" dirty="0">
              <a:latin typeface="Verdana" pitchFamily="34" charset="0"/>
              <a:ea typeface="MS PGothic" pitchFamily="34" charset="-128"/>
            </a:endParaRPr>
          </a:p>
          <a:p>
            <a:pPr marL="0" indent="0" eaLnBrk="1" hangingPunct="1">
              <a:lnSpc>
                <a:spcPct val="80000"/>
              </a:lnSpc>
              <a:buNone/>
            </a:pPr>
            <a:r>
              <a:rPr lang="en-US" sz="2000" dirty="0" err="1">
                <a:latin typeface="Courier New" panose="02070309020205020404" pitchFamily="49" charset="0"/>
                <a:ea typeface="MS PGothic" pitchFamily="34" charset="-128"/>
                <a:cs typeface="Courier New" panose="02070309020205020404" pitchFamily="49" charset="0"/>
              </a:rPr>
              <a:t>int</a:t>
            </a:r>
            <a:r>
              <a:rPr lang="en-US" sz="2000" dirty="0">
                <a:latin typeface="Courier New" panose="02070309020205020404" pitchFamily="49" charset="0"/>
                <a:ea typeface="MS PGothic" pitchFamily="34" charset="-128"/>
                <a:cs typeface="Courier New" panose="02070309020205020404" pitchFamily="49" charset="0"/>
              </a:rPr>
              <a:t>[] numbers;</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rPr>
              <a:t>This is a variable </a:t>
            </a:r>
            <a:r>
              <a:rPr lang="en-US" sz="2400" u="sng" dirty="0">
                <a:latin typeface="Verdana" pitchFamily="34" charset="0"/>
                <a:ea typeface="MS PGothic" pitchFamily="34" charset="-128"/>
              </a:rPr>
              <a:t>declaration</a:t>
            </a:r>
            <a:r>
              <a:rPr lang="en-US" sz="2400" dirty="0">
                <a:latin typeface="Verdana" pitchFamily="34" charset="0"/>
                <a:ea typeface="MS PGothic" pitchFamily="34" charset="-128"/>
              </a:rPr>
              <a:t> of an integer array called numbers</a:t>
            </a:r>
          </a:p>
          <a:p>
            <a:pPr eaLnBrk="1" hangingPunct="1">
              <a:lnSpc>
                <a:spcPct val="80000"/>
              </a:lnSpc>
            </a:pPr>
            <a:r>
              <a:rPr lang="en-US" sz="2400" dirty="0">
                <a:latin typeface="Verdana" pitchFamily="34" charset="0"/>
                <a:ea typeface="MS PGothic" pitchFamily="34" charset="-128"/>
              </a:rPr>
              <a:t>When we look under the hood, numbers is waiting for us to define how much memory for the array to </a:t>
            </a:r>
            <a:r>
              <a:rPr lang="en-US" sz="2400" u="sng" dirty="0">
                <a:latin typeface="Verdana" pitchFamily="34" charset="0"/>
                <a:ea typeface="MS PGothic" pitchFamily="34" charset="-128"/>
              </a:rPr>
              <a:t>allocate</a:t>
            </a:r>
            <a:r>
              <a:rPr lang="en-US" sz="2400" dirty="0">
                <a:latin typeface="Verdana" pitchFamily="34" charset="0"/>
                <a:ea typeface="MS PGothic" pitchFamily="34" charset="-128"/>
              </a:rPr>
              <a:t> (i.e. how many elements to reserve)</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We have to define how many integers we want to reserve for the array to allocate memory</a:t>
            </a:r>
          </a:p>
          <a:p>
            <a:pPr marL="0" indent="0" eaLnBrk="1" hangingPunct="1">
              <a:lnSpc>
                <a:spcPct val="80000"/>
              </a:lnSpc>
              <a:buNone/>
            </a:pPr>
            <a:endParaRPr lang="en-US" sz="2400" dirty="0">
              <a:latin typeface="Verdana" pitchFamily="34" charset="0"/>
              <a:ea typeface="MS PGothic" pitchFamily="34" charset="-128"/>
            </a:endParaRPr>
          </a:p>
        </p:txBody>
      </p:sp>
      <p:sp>
        <p:nvSpPr>
          <p:cNvPr id="4" name="Rectangle 3"/>
          <p:cNvSpPr>
            <a:spLocks noChangeArrowheads="1"/>
          </p:cNvSpPr>
          <p:nvPr/>
        </p:nvSpPr>
        <p:spPr bwMode="auto">
          <a:xfrm>
            <a:off x="4038600" y="4648200"/>
            <a:ext cx="304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a:t>
            </a:r>
            <a:endParaRPr lang="en-US" dirty="0">
              <a:cs typeface="Arial" charset="0"/>
            </a:endParaRPr>
          </a:p>
        </p:txBody>
      </p:sp>
      <p:sp>
        <p:nvSpPr>
          <p:cNvPr id="5" name="TextBox 1"/>
          <p:cNvSpPr txBox="1">
            <a:spLocks noChangeArrowheads="1"/>
          </p:cNvSpPr>
          <p:nvPr/>
        </p:nvSpPr>
        <p:spPr bwMode="auto">
          <a:xfrm>
            <a:off x="2802373" y="4648200"/>
            <a:ext cx="120097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numbers</a:t>
            </a:r>
          </a:p>
        </p:txBody>
      </p:sp>
      <p:cxnSp>
        <p:nvCxnSpPr>
          <p:cNvPr id="6" name="Curved Connector 5"/>
          <p:cNvCxnSpPr>
            <a:stCxn id="4" idx="3"/>
          </p:cNvCxnSpPr>
          <p:nvPr/>
        </p:nvCxnSpPr>
        <p:spPr>
          <a:xfrm>
            <a:off x="4343400" y="4838700"/>
            <a:ext cx="2147888" cy="5334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1772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Array Recap</a:t>
            </a:r>
          </a:p>
        </p:txBody>
      </p:sp>
      <p:sp>
        <p:nvSpPr>
          <p:cNvPr id="110594" name="Rectangle 3"/>
          <p:cNvSpPr>
            <a:spLocks noGrp="1" noChangeArrowheads="1"/>
          </p:cNvSpPr>
          <p:nvPr>
            <p:ph type="body" idx="4294967295"/>
          </p:nvPr>
        </p:nvSpPr>
        <p:spPr>
          <a:xfrm>
            <a:off x="457200" y="1295400"/>
            <a:ext cx="8229600" cy="5029200"/>
          </a:xfrm>
        </p:spPr>
        <p:txBody>
          <a:bodyPr/>
          <a:lstStyle/>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numbers = </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new</a:t>
            </a:r>
            <a:r>
              <a:rPr lang="en-US" sz="2000" dirty="0">
                <a:latin typeface="Courier New" panose="02070309020205020404" pitchFamily="49" charset="0"/>
                <a:ea typeface="MS PGothic" pitchFamily="34" charset="-128"/>
                <a:cs typeface="Courier New" panose="02070309020205020404" pitchFamily="49" charset="0"/>
              </a:rPr>
              <a:t> </a:t>
            </a:r>
            <a:r>
              <a:rPr lang="en-US" sz="2000" dirty="0" err="1">
                <a:latin typeface="Courier New" panose="02070309020205020404" pitchFamily="49" charset="0"/>
                <a:ea typeface="MS PGothic" pitchFamily="34" charset="-128"/>
                <a:cs typeface="Courier New" panose="02070309020205020404" pitchFamily="49" charset="0"/>
              </a:rPr>
              <a:t>int</a:t>
            </a:r>
            <a:r>
              <a:rPr lang="en-US" sz="2000" dirty="0">
                <a:latin typeface="Courier New" panose="02070309020205020404" pitchFamily="49" charset="0"/>
                <a:ea typeface="MS PGothic" pitchFamily="34" charset="-128"/>
                <a:cs typeface="Courier New" panose="02070309020205020404" pitchFamily="49" charset="0"/>
              </a:rPr>
              <a:t>[10];</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rPr>
              <a:t>This reserves 10 integers in memory</a:t>
            </a:r>
          </a:p>
          <a:p>
            <a:pPr eaLnBrk="1" hangingPunct="1">
              <a:lnSpc>
                <a:spcPct val="80000"/>
              </a:lnSpc>
            </a:pPr>
            <a:r>
              <a:rPr lang="en-US" sz="2400" dirty="0">
                <a:latin typeface="Verdana" pitchFamily="34" charset="0"/>
                <a:ea typeface="MS PGothic" pitchFamily="34" charset="-128"/>
              </a:rPr>
              <a:t>In Java, since the type of the array elements is simple, they are initialized with a given value of 0</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At this point, we can use any of these elements to store integers the way we like such as for storing grades, scores, ages, etc.</a:t>
            </a:r>
          </a:p>
          <a:p>
            <a:pPr eaLnBrk="1" hangingPunct="1">
              <a:lnSpc>
                <a:spcPct val="80000"/>
              </a:lnSpc>
            </a:pPr>
            <a:r>
              <a:rPr lang="en-US" sz="2400" dirty="0">
                <a:latin typeface="Verdana" pitchFamily="34" charset="0"/>
                <a:ea typeface="MS PGothic" pitchFamily="34" charset="-128"/>
              </a:rPr>
              <a:t>Each of these elements share one thing in common – they are all integers (i.e. same </a:t>
            </a:r>
            <a:r>
              <a:rPr lang="en-US" sz="2400" u="sng" dirty="0">
                <a:latin typeface="Verdana" pitchFamily="34" charset="0"/>
                <a:ea typeface="MS PGothic" pitchFamily="34" charset="-128"/>
              </a:rPr>
              <a:t>data type</a:t>
            </a:r>
            <a:r>
              <a:rPr lang="en-US" sz="2400" dirty="0">
                <a:latin typeface="Verdana" pitchFamily="34" charset="0"/>
                <a:ea typeface="MS PGothic" pitchFamily="34" charset="-128"/>
              </a:rPr>
              <a:t>)</a:t>
            </a:r>
          </a:p>
        </p:txBody>
      </p:sp>
      <p:sp>
        <p:nvSpPr>
          <p:cNvPr id="4" name="Rectangle 3"/>
          <p:cNvSpPr>
            <a:spLocks noChangeArrowheads="1"/>
          </p:cNvSpPr>
          <p:nvPr/>
        </p:nvSpPr>
        <p:spPr bwMode="auto">
          <a:xfrm>
            <a:off x="2074426" y="3139837"/>
            <a:ext cx="1506973"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0x3320aad2</a:t>
            </a:r>
            <a:endParaRPr lang="en-US" dirty="0">
              <a:cs typeface="Arial" charset="0"/>
            </a:endParaRPr>
          </a:p>
        </p:txBody>
      </p:sp>
      <p:sp>
        <p:nvSpPr>
          <p:cNvPr id="5" name="TextBox 1"/>
          <p:cNvSpPr txBox="1">
            <a:spLocks noChangeArrowheads="1"/>
          </p:cNvSpPr>
          <p:nvPr/>
        </p:nvSpPr>
        <p:spPr bwMode="auto">
          <a:xfrm>
            <a:off x="838200" y="3139837"/>
            <a:ext cx="120097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numbers</a:t>
            </a:r>
          </a:p>
        </p:txBody>
      </p:sp>
      <p:cxnSp>
        <p:nvCxnSpPr>
          <p:cNvPr id="6" name="Curved Connector 5"/>
          <p:cNvCxnSpPr>
            <a:stCxn id="4" idx="3"/>
            <a:endCxn id="7" idx="1"/>
          </p:cNvCxnSpPr>
          <p:nvPr/>
        </p:nvCxnSpPr>
        <p:spPr>
          <a:xfrm>
            <a:off x="3581399" y="3330337"/>
            <a:ext cx="838201" cy="4572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 name="Rectangle 6"/>
          <p:cNvSpPr>
            <a:spLocks noChangeArrowheads="1"/>
          </p:cNvSpPr>
          <p:nvPr/>
        </p:nvSpPr>
        <p:spPr bwMode="auto">
          <a:xfrm>
            <a:off x="4419600" y="3597037"/>
            <a:ext cx="304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a:t>
            </a:r>
            <a:endParaRPr lang="en-US" dirty="0">
              <a:cs typeface="Arial" charset="0"/>
            </a:endParaRPr>
          </a:p>
        </p:txBody>
      </p:sp>
      <p:sp>
        <p:nvSpPr>
          <p:cNvPr id="10" name="Rectangle 9"/>
          <p:cNvSpPr>
            <a:spLocks noChangeArrowheads="1"/>
          </p:cNvSpPr>
          <p:nvPr/>
        </p:nvSpPr>
        <p:spPr bwMode="auto">
          <a:xfrm>
            <a:off x="4724400" y="3597037"/>
            <a:ext cx="304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a:t>
            </a:r>
            <a:endParaRPr lang="en-US" dirty="0">
              <a:cs typeface="Arial" charset="0"/>
            </a:endParaRPr>
          </a:p>
        </p:txBody>
      </p:sp>
      <p:sp>
        <p:nvSpPr>
          <p:cNvPr id="11" name="Rectangle 10"/>
          <p:cNvSpPr>
            <a:spLocks noChangeArrowheads="1"/>
          </p:cNvSpPr>
          <p:nvPr/>
        </p:nvSpPr>
        <p:spPr bwMode="auto">
          <a:xfrm>
            <a:off x="5029200" y="3597037"/>
            <a:ext cx="304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a:t>
            </a:r>
            <a:endParaRPr lang="en-US" dirty="0">
              <a:cs typeface="Arial" charset="0"/>
            </a:endParaRPr>
          </a:p>
        </p:txBody>
      </p:sp>
      <p:sp>
        <p:nvSpPr>
          <p:cNvPr id="13" name="TextBox 1"/>
          <p:cNvSpPr txBox="1">
            <a:spLocks noChangeArrowheads="1"/>
          </p:cNvSpPr>
          <p:nvPr/>
        </p:nvSpPr>
        <p:spPr bwMode="auto">
          <a:xfrm>
            <a:off x="5334000" y="3597037"/>
            <a:ext cx="3738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14" name="Rectangle 13"/>
          <p:cNvSpPr>
            <a:spLocks noChangeArrowheads="1"/>
          </p:cNvSpPr>
          <p:nvPr/>
        </p:nvSpPr>
        <p:spPr bwMode="auto">
          <a:xfrm>
            <a:off x="5699112" y="3597037"/>
            <a:ext cx="304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a:t>
            </a:r>
            <a:endParaRPr lang="en-US" dirty="0">
              <a:cs typeface="Arial" charset="0"/>
            </a:endParaRPr>
          </a:p>
        </p:txBody>
      </p:sp>
      <p:sp>
        <p:nvSpPr>
          <p:cNvPr id="15" name="TextBox 1"/>
          <p:cNvSpPr txBox="1">
            <a:spLocks noChangeArrowheads="1"/>
          </p:cNvSpPr>
          <p:nvPr/>
        </p:nvSpPr>
        <p:spPr bwMode="auto">
          <a:xfrm>
            <a:off x="4405929" y="4007322"/>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0</a:t>
            </a:r>
          </a:p>
        </p:txBody>
      </p:sp>
      <p:sp>
        <p:nvSpPr>
          <p:cNvPr id="16" name="TextBox 1"/>
          <p:cNvSpPr txBox="1">
            <a:spLocks noChangeArrowheads="1"/>
          </p:cNvSpPr>
          <p:nvPr/>
        </p:nvSpPr>
        <p:spPr bwMode="auto">
          <a:xfrm>
            <a:off x="4710729" y="4007458"/>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1</a:t>
            </a:r>
          </a:p>
        </p:txBody>
      </p:sp>
      <p:sp>
        <p:nvSpPr>
          <p:cNvPr id="17" name="TextBox 1"/>
          <p:cNvSpPr txBox="1">
            <a:spLocks noChangeArrowheads="1"/>
          </p:cNvSpPr>
          <p:nvPr/>
        </p:nvSpPr>
        <p:spPr bwMode="auto">
          <a:xfrm>
            <a:off x="5015529" y="4007322"/>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2</a:t>
            </a:r>
          </a:p>
        </p:txBody>
      </p:sp>
      <p:sp>
        <p:nvSpPr>
          <p:cNvPr id="18" name="TextBox 1"/>
          <p:cNvSpPr txBox="1">
            <a:spLocks noChangeArrowheads="1"/>
          </p:cNvSpPr>
          <p:nvPr/>
        </p:nvSpPr>
        <p:spPr bwMode="auto">
          <a:xfrm>
            <a:off x="5685441" y="4023085"/>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9</a:t>
            </a:r>
          </a:p>
        </p:txBody>
      </p:sp>
      <p:sp>
        <p:nvSpPr>
          <p:cNvPr id="19" name="TextBox 1"/>
          <p:cNvSpPr txBox="1">
            <a:spLocks noChangeArrowheads="1"/>
          </p:cNvSpPr>
          <p:nvPr/>
        </p:nvSpPr>
        <p:spPr bwMode="auto">
          <a:xfrm>
            <a:off x="5334000" y="3966369"/>
            <a:ext cx="3738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Tree>
    <p:extLst>
      <p:ext uri="{BB962C8B-B14F-4D97-AF65-F5344CB8AC3E}">
        <p14:creationId xmlns:p14="http://schemas.microsoft.com/office/powerpoint/2010/main" val="19455693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Object Recap</a:t>
            </a:r>
          </a:p>
        </p:txBody>
      </p:sp>
      <p:sp>
        <p:nvSpPr>
          <p:cNvPr id="110594" name="Rectangle 3"/>
          <p:cNvSpPr>
            <a:spLocks noGrp="1" noChangeArrowheads="1"/>
          </p:cNvSpPr>
          <p:nvPr>
            <p:ph type="body" idx="4294967295"/>
          </p:nvPr>
        </p:nvSpPr>
        <p:spPr>
          <a:xfrm>
            <a:off x="457200" y="1295400"/>
            <a:ext cx="8229600" cy="5029200"/>
          </a:xfrm>
        </p:spPr>
        <p:txBody>
          <a:bodyPr/>
          <a:lstStyle/>
          <a:p>
            <a:pPr eaLnBrk="1" hangingPunct="1">
              <a:lnSpc>
                <a:spcPct val="80000"/>
              </a:lnSpc>
            </a:pPr>
            <a:r>
              <a:rPr lang="en-US" sz="2400" dirty="0">
                <a:latin typeface="Verdana" pitchFamily="34" charset="0"/>
                <a:ea typeface="MS PGothic" pitchFamily="34" charset="-128"/>
              </a:rPr>
              <a:t>An object is a variable whose data type is complex (i.e. a class data type)</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Student you = new Student();</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This creates an object called “you” whose data type is a Student</a:t>
            </a:r>
          </a:p>
          <a:p>
            <a:pPr eaLnBrk="1" hangingPunct="1">
              <a:lnSpc>
                <a:spcPct val="80000"/>
              </a:lnSpc>
            </a:pPr>
            <a:r>
              <a:rPr lang="en-US" sz="2400" dirty="0">
                <a:latin typeface="Verdana" pitchFamily="34" charset="0"/>
                <a:ea typeface="MS PGothic" pitchFamily="34" charset="-128"/>
              </a:rPr>
              <a:t>Student itself is a class that would need to be defined and will contain properties such as name, age, or grade, and methods such as </a:t>
            </a:r>
            <a:r>
              <a:rPr lang="en-US" sz="2400" dirty="0" err="1">
                <a:latin typeface="Verdana" pitchFamily="34" charset="0"/>
                <a:ea typeface="MS PGothic" pitchFamily="34" charset="-128"/>
              </a:rPr>
              <a:t>setName</a:t>
            </a:r>
            <a:r>
              <a:rPr lang="en-US" sz="2400" dirty="0">
                <a:latin typeface="Verdana" pitchFamily="34" charset="0"/>
                <a:ea typeface="MS PGothic" pitchFamily="34" charset="-128"/>
              </a:rPr>
              <a:t>(), </a:t>
            </a:r>
            <a:r>
              <a:rPr lang="en-US" sz="2400" dirty="0" err="1">
                <a:latin typeface="Verdana" pitchFamily="34" charset="0"/>
                <a:ea typeface="MS PGothic" pitchFamily="34" charset="-128"/>
              </a:rPr>
              <a:t>getGrade</a:t>
            </a:r>
            <a:r>
              <a:rPr lang="en-US" sz="2400" dirty="0">
                <a:latin typeface="Verdana" pitchFamily="34" charset="0"/>
                <a:ea typeface="MS PGothic" pitchFamily="34" charset="-128"/>
              </a:rPr>
              <a:t>(), </a:t>
            </a:r>
            <a:r>
              <a:rPr lang="en-US" sz="2400" dirty="0" err="1">
                <a:latin typeface="Verdana" pitchFamily="34" charset="0"/>
                <a:ea typeface="MS PGothic" pitchFamily="34" charset="-128"/>
              </a:rPr>
              <a:t>isPassing</a:t>
            </a:r>
            <a:r>
              <a:rPr lang="en-US" sz="2400" dirty="0">
                <a:latin typeface="Verdana" pitchFamily="34" charset="0"/>
                <a:ea typeface="MS PGothic" pitchFamily="34" charset="-128"/>
              </a:rPr>
              <a:t>(), etc.</a:t>
            </a:r>
          </a:p>
          <a:p>
            <a:pPr eaLnBrk="1" hangingPunct="1">
              <a:lnSpc>
                <a:spcPct val="80000"/>
              </a:lnSpc>
            </a:pPr>
            <a:r>
              <a:rPr lang="en-US" sz="2400" dirty="0">
                <a:latin typeface="Verdana" pitchFamily="34" charset="0"/>
                <a:ea typeface="MS PGothic" pitchFamily="34" charset="-128"/>
              </a:rPr>
              <a:t>The class allows us to model real world concepts and organize data so your code is more easily managed and readable</a:t>
            </a: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2385369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Object Recap</a:t>
            </a:r>
          </a:p>
        </p:txBody>
      </p:sp>
      <p:sp>
        <p:nvSpPr>
          <p:cNvPr id="110594" name="Rectangle 3"/>
          <p:cNvSpPr>
            <a:spLocks noGrp="1" noChangeArrowheads="1"/>
          </p:cNvSpPr>
          <p:nvPr>
            <p:ph type="body" idx="4294967295"/>
          </p:nvPr>
        </p:nvSpPr>
        <p:spPr>
          <a:xfrm>
            <a:off x="457200" y="1417638"/>
            <a:ext cx="8229600" cy="5029200"/>
          </a:xfrm>
        </p:spPr>
        <p:txBody>
          <a:bodyPr/>
          <a:lstStyle/>
          <a:p>
            <a:pPr eaLnBrk="1" hangingPunct="1">
              <a:lnSpc>
                <a:spcPct val="80000"/>
              </a:lnSpc>
            </a:pPr>
            <a:r>
              <a:rPr lang="en-US" sz="2400" dirty="0">
                <a:latin typeface="Verdana" pitchFamily="34" charset="0"/>
                <a:ea typeface="MS PGothic" pitchFamily="34" charset="-128"/>
              </a:rPr>
              <a:t>Let’s create a simple Book class with the following properties</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public class Book</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int </a:t>
            </a:r>
            <a:r>
              <a:rPr lang="en-US" sz="2000" dirty="0" err="1">
                <a:latin typeface="Courier New" panose="02070309020205020404" pitchFamily="49" charset="0"/>
                <a:ea typeface="MS PGothic" pitchFamily="34" charset="-128"/>
                <a:cs typeface="Courier New" panose="02070309020205020404" pitchFamily="49" charset="0"/>
              </a:rPr>
              <a:t>isbn</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String title;</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private double price;</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rPr>
              <a:t>There are other properties like author we could add, but let’s keep it simple for now</a:t>
            </a:r>
          </a:p>
          <a:p>
            <a:pPr eaLnBrk="1" hangingPunct="1">
              <a:lnSpc>
                <a:spcPct val="80000"/>
              </a:lnSpc>
            </a:pPr>
            <a:r>
              <a:rPr lang="en-US" sz="2400" dirty="0">
                <a:latin typeface="Verdana" pitchFamily="34" charset="0"/>
                <a:ea typeface="MS PGothic" pitchFamily="34" charset="-128"/>
              </a:rPr>
              <a:t>The corresponding constructor(s) and set/get methods should follow as you did in previous exercises – make sure those are in place before continuing</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1522666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Objects and Arrays</a:t>
            </a:r>
          </a:p>
        </p:txBody>
      </p:sp>
      <p:sp>
        <p:nvSpPr>
          <p:cNvPr id="110594" name="Rectangle 3"/>
          <p:cNvSpPr>
            <a:spLocks noGrp="1" noChangeArrowheads="1"/>
          </p:cNvSpPr>
          <p:nvPr>
            <p:ph type="body" idx="4294967295"/>
          </p:nvPr>
        </p:nvSpPr>
        <p:spPr>
          <a:xfrm>
            <a:off x="457200" y="1417638"/>
            <a:ext cx="8229600" cy="5029200"/>
          </a:xfrm>
        </p:spPr>
        <p:txBody>
          <a:bodyPr/>
          <a:lstStyle/>
          <a:p>
            <a:pPr eaLnBrk="1" hangingPunct="1">
              <a:lnSpc>
                <a:spcPct val="80000"/>
              </a:lnSpc>
            </a:pPr>
            <a:r>
              <a:rPr lang="en-US" sz="2400" dirty="0">
                <a:latin typeface="Verdana" pitchFamily="34" charset="0"/>
                <a:ea typeface="MS PGothic" pitchFamily="34" charset="-128"/>
              </a:rPr>
              <a:t>Arrays are defined as follows:</a:t>
            </a:r>
          </a:p>
          <a:p>
            <a:pPr lvl="1" eaLnBrk="1" hangingPunct="1">
              <a:lnSpc>
                <a:spcPct val="80000"/>
              </a:lnSpc>
            </a:pPr>
            <a:r>
              <a:rPr lang="en-US" sz="2000" dirty="0">
                <a:latin typeface="Verdana" pitchFamily="34" charset="0"/>
                <a:ea typeface="MS PGothic" pitchFamily="34" charset="-128"/>
              </a:rPr>
              <a:t>An ordered set of elements referred to by the same variable name with each element accessed by an index</a:t>
            </a:r>
          </a:p>
          <a:p>
            <a:pPr lvl="1" eaLnBrk="1" hangingPunct="1">
              <a:lnSpc>
                <a:spcPct val="80000"/>
              </a:lnSpc>
            </a:pPr>
            <a:r>
              <a:rPr lang="en-US" sz="2000" dirty="0">
                <a:latin typeface="Verdana" pitchFamily="34" charset="0"/>
                <a:ea typeface="MS PGothic" pitchFamily="34" charset="-128"/>
              </a:rPr>
              <a:t>Each element is the </a:t>
            </a:r>
            <a:r>
              <a:rPr lang="en-US" sz="2000" u="sng" dirty="0">
                <a:latin typeface="Verdana" pitchFamily="34" charset="0"/>
                <a:ea typeface="MS PGothic" pitchFamily="34" charset="-128"/>
              </a:rPr>
              <a:t>same data type</a:t>
            </a:r>
          </a:p>
          <a:p>
            <a:pPr eaLnBrk="1" hangingPunct="1">
              <a:lnSpc>
                <a:spcPct val="80000"/>
              </a:lnSpc>
            </a:pPr>
            <a:r>
              <a:rPr lang="en-US" sz="2400" dirty="0">
                <a:latin typeface="Verdana" pitchFamily="34" charset="0"/>
                <a:ea typeface="MS PGothic" pitchFamily="34" charset="-128"/>
              </a:rPr>
              <a:t>The second point is of most significance with classes because remember what a class is: it’s a complex </a:t>
            </a:r>
            <a:r>
              <a:rPr lang="en-US" sz="2400" u="sng" dirty="0">
                <a:latin typeface="Verdana" pitchFamily="34" charset="0"/>
                <a:ea typeface="MS PGothic" pitchFamily="34" charset="-128"/>
              </a:rPr>
              <a:t>data type</a:t>
            </a:r>
            <a:r>
              <a:rPr lang="en-US" sz="2400" dirty="0">
                <a:latin typeface="Verdana" pitchFamily="34" charset="0"/>
                <a:ea typeface="MS PGothic" pitchFamily="34" charset="-128"/>
              </a:rPr>
              <a:t>!</a:t>
            </a:r>
          </a:p>
          <a:p>
            <a:pPr eaLnBrk="1" hangingPunct="1">
              <a:lnSpc>
                <a:spcPct val="80000"/>
              </a:lnSpc>
            </a:pPr>
            <a:r>
              <a:rPr lang="en-US" sz="2400" dirty="0">
                <a:latin typeface="Verdana" pitchFamily="34" charset="0"/>
                <a:ea typeface="MS PGothic" pitchFamily="34" charset="-128"/>
              </a:rPr>
              <a:t>It then follows that since you can create an array of integers, now you can also create an array of classes…</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Book[] library = new Book[10];</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rPr>
              <a:t>This reserves memory for 10 Book objects that can now be created in an array variable called “library”</a:t>
            </a:r>
            <a:endParaRPr lang="en-US" sz="24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853591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Objects and Arrays</a:t>
            </a:r>
          </a:p>
        </p:txBody>
      </p:sp>
      <p:sp>
        <p:nvSpPr>
          <p:cNvPr id="110594" name="Rectangle 3"/>
          <p:cNvSpPr>
            <a:spLocks noGrp="1" noChangeArrowheads="1"/>
          </p:cNvSpPr>
          <p:nvPr>
            <p:ph type="body" idx="4294967295"/>
          </p:nvPr>
        </p:nvSpPr>
        <p:spPr>
          <a:xfrm>
            <a:off x="457200" y="1417638"/>
            <a:ext cx="8229600" cy="5029200"/>
          </a:xfrm>
        </p:spPr>
        <p:txBody>
          <a:bodyPr/>
          <a:lstStyle/>
          <a:p>
            <a:pPr eaLnBrk="1" hangingPunct="1">
              <a:lnSpc>
                <a:spcPct val="80000"/>
              </a:lnSpc>
            </a:pPr>
            <a:r>
              <a:rPr lang="en-US" sz="2400" dirty="0">
                <a:latin typeface="Verdana" pitchFamily="34" charset="0"/>
                <a:ea typeface="MS PGothic" pitchFamily="34" charset="-128"/>
              </a:rPr>
              <a:t>Arrays of objects need to be treated with care</a:t>
            </a:r>
          </a:p>
          <a:p>
            <a:pPr eaLnBrk="1" hangingPunct="1">
              <a:lnSpc>
                <a:spcPct val="80000"/>
              </a:lnSpc>
            </a:pPr>
            <a:r>
              <a:rPr lang="en-US" sz="2400" dirty="0">
                <a:latin typeface="Verdana" pitchFamily="34" charset="0"/>
                <a:ea typeface="MS PGothic" pitchFamily="34" charset="-128"/>
              </a:rPr>
              <a:t>For arrays of simple data types like integers, the process is to declare the array variable, reserve how many elements you want, and then use the elements as you like</a:t>
            </a:r>
          </a:p>
          <a:p>
            <a:pPr eaLnBrk="1" hangingPunct="1">
              <a:lnSpc>
                <a:spcPct val="80000"/>
              </a:lnSpc>
            </a:pPr>
            <a:r>
              <a:rPr lang="en-US" sz="2400" dirty="0">
                <a:latin typeface="Verdana" pitchFamily="34" charset="0"/>
                <a:ea typeface="MS PGothic" pitchFamily="34" charset="-128"/>
              </a:rPr>
              <a:t>For arrays of complex data types like Books, the pattern of use is the same, but there’s an additional step when using the elements</a:t>
            </a:r>
          </a:p>
          <a:p>
            <a:pPr eaLnBrk="1" hangingPunct="1">
              <a:lnSpc>
                <a:spcPct val="80000"/>
              </a:lnSpc>
            </a:pPr>
            <a:r>
              <a:rPr lang="en-US" sz="2400" dirty="0">
                <a:latin typeface="Verdana" pitchFamily="34" charset="0"/>
                <a:ea typeface="MS PGothic" pitchFamily="34" charset="-128"/>
              </a:rPr>
              <a:t>Recall the restaurant reservation analogy from previous slides</a:t>
            </a:r>
          </a:p>
          <a:p>
            <a:pPr lvl="1" eaLnBrk="1" hangingPunct="1">
              <a:lnSpc>
                <a:spcPct val="80000"/>
              </a:lnSpc>
            </a:pPr>
            <a:r>
              <a:rPr lang="en-US" sz="2000" dirty="0">
                <a:latin typeface="Verdana" pitchFamily="34" charset="0"/>
                <a:ea typeface="MS PGothic" pitchFamily="34" charset="-128"/>
              </a:rPr>
              <a:t>Saying “Book[] library = new Book[10]” is asking for 10 seats to be reserved in the restaurant</a:t>
            </a:r>
          </a:p>
          <a:p>
            <a:pPr lvl="1" eaLnBrk="1" hangingPunct="1">
              <a:lnSpc>
                <a:spcPct val="80000"/>
              </a:lnSpc>
            </a:pPr>
            <a:r>
              <a:rPr lang="en-US" sz="2000" dirty="0">
                <a:latin typeface="Verdana" pitchFamily="34" charset="0"/>
                <a:ea typeface="MS PGothic" pitchFamily="34" charset="-128"/>
              </a:rPr>
              <a:t>The seats are currently empty, so to use a spot, you must create a Book object to take the seat</a:t>
            </a:r>
          </a:p>
          <a:p>
            <a:pPr lvl="1" eaLnBrk="1" hangingPunct="1">
              <a:lnSpc>
                <a:spcPct val="80000"/>
              </a:lnSpc>
            </a:pPr>
            <a:r>
              <a:rPr lang="en-US" sz="2000" dirty="0">
                <a:latin typeface="Verdana" pitchFamily="34" charset="0"/>
                <a:ea typeface="MS PGothic" pitchFamily="34" charset="-128"/>
              </a:rPr>
              <a:t>You would normally create one Book object as “Book </a:t>
            </a:r>
            <a:r>
              <a:rPr lang="en-US" sz="2000" dirty="0" err="1">
                <a:latin typeface="Verdana" pitchFamily="34" charset="0"/>
                <a:ea typeface="MS PGothic" pitchFamily="34" charset="-128"/>
              </a:rPr>
              <a:t>myBook</a:t>
            </a:r>
            <a:r>
              <a:rPr lang="en-US" sz="2000" dirty="0">
                <a:latin typeface="Verdana" pitchFamily="34" charset="0"/>
                <a:ea typeface="MS PGothic" pitchFamily="34" charset="-128"/>
              </a:rPr>
              <a:t> = new Book()” – we want to follow a similar pattern when we have arrays with objects</a:t>
            </a:r>
          </a:p>
          <a:p>
            <a:pPr lvl="1" eaLnBrk="1" hangingPunct="1">
              <a:lnSpc>
                <a:spcPct val="80000"/>
              </a:lnSpc>
            </a:pPr>
            <a:endParaRPr lang="en-US" sz="1600" dirty="0">
              <a:latin typeface="Verdana" pitchFamily="34" charset="0"/>
              <a:ea typeface="MS PGothic" pitchFamily="34" charset="-128"/>
            </a:endParaRP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2053723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Arrays Step By Step</a:t>
            </a:r>
          </a:p>
        </p:txBody>
      </p:sp>
      <p:sp>
        <p:nvSpPr>
          <p:cNvPr id="110594" name="Rectangle 3"/>
          <p:cNvSpPr>
            <a:spLocks noGrp="1" noChangeArrowheads="1"/>
          </p:cNvSpPr>
          <p:nvPr>
            <p:ph type="body" idx="4294967295"/>
          </p:nvPr>
        </p:nvSpPr>
        <p:spPr>
          <a:xfrm>
            <a:off x="457200" y="1295400"/>
            <a:ext cx="8229600" cy="5029200"/>
          </a:xfrm>
        </p:spPr>
        <p:txBody>
          <a:bodyPr/>
          <a:lstStyle/>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Book[] library;</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rPr>
              <a:t>As with an Array with simple data types, the declaration of alarms here is only creating the reference with no memory allocated</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When we are ready to allocate memory for the library Array, we state the number of Book elements to reserve</a:t>
            </a:r>
          </a:p>
          <a:p>
            <a:pPr eaLnBrk="1" hangingPunct="1">
              <a:lnSpc>
                <a:spcPct val="80000"/>
              </a:lnSpc>
            </a:pPr>
            <a:r>
              <a:rPr lang="en-US" sz="2400" dirty="0">
                <a:latin typeface="Verdana" pitchFamily="34" charset="0"/>
                <a:ea typeface="MS PGothic" pitchFamily="34" charset="-128"/>
              </a:rPr>
              <a:t>Consider the following:</a:t>
            </a:r>
          </a:p>
          <a:p>
            <a:pPr lvl="1" eaLnBrk="1" hangingPunct="1">
              <a:lnSpc>
                <a:spcPct val="80000"/>
              </a:lnSpc>
            </a:pPr>
            <a:r>
              <a:rPr lang="en-US" sz="2000" dirty="0">
                <a:latin typeface="Verdana" pitchFamily="34" charset="0"/>
                <a:ea typeface="MS PGothic" pitchFamily="34" charset="-128"/>
              </a:rPr>
              <a:t>What will the array elements actually look like?</a:t>
            </a:r>
          </a:p>
          <a:p>
            <a:pPr lvl="1" eaLnBrk="1" hangingPunct="1">
              <a:lnSpc>
                <a:spcPct val="80000"/>
              </a:lnSpc>
            </a:pPr>
            <a:r>
              <a:rPr lang="en-US" sz="2000" dirty="0">
                <a:latin typeface="Verdana" pitchFamily="34" charset="0"/>
                <a:ea typeface="MS PGothic" pitchFamily="34" charset="-128"/>
              </a:rPr>
              <a:t>What will the array elements be initialized to?</a:t>
            </a:r>
          </a:p>
          <a:p>
            <a:pPr marL="0" indent="0" eaLnBrk="1" hangingPunct="1">
              <a:lnSpc>
                <a:spcPct val="80000"/>
              </a:lnSpc>
              <a:buNone/>
            </a:pPr>
            <a:endParaRPr lang="en-US" sz="2400" dirty="0">
              <a:latin typeface="Verdana" pitchFamily="34" charset="0"/>
              <a:ea typeface="MS PGothic" pitchFamily="34" charset="-128"/>
            </a:endParaRPr>
          </a:p>
        </p:txBody>
      </p:sp>
      <p:sp>
        <p:nvSpPr>
          <p:cNvPr id="4" name="Rectangle 3"/>
          <p:cNvSpPr>
            <a:spLocks noChangeArrowheads="1"/>
          </p:cNvSpPr>
          <p:nvPr/>
        </p:nvSpPr>
        <p:spPr bwMode="auto">
          <a:xfrm>
            <a:off x="2074427" y="3139837"/>
            <a:ext cx="211574"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a:t>
            </a:r>
            <a:endParaRPr lang="en-US" dirty="0">
              <a:cs typeface="Arial" charset="0"/>
            </a:endParaRPr>
          </a:p>
        </p:txBody>
      </p:sp>
      <p:sp>
        <p:nvSpPr>
          <p:cNvPr id="5" name="TextBox 1"/>
          <p:cNvSpPr txBox="1">
            <a:spLocks noChangeArrowheads="1"/>
          </p:cNvSpPr>
          <p:nvPr/>
        </p:nvSpPr>
        <p:spPr bwMode="auto">
          <a:xfrm>
            <a:off x="838200" y="3139837"/>
            <a:ext cx="92281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library</a:t>
            </a:r>
          </a:p>
        </p:txBody>
      </p:sp>
      <p:cxnSp>
        <p:nvCxnSpPr>
          <p:cNvPr id="6" name="Curved Connector 5"/>
          <p:cNvCxnSpPr>
            <a:stCxn id="4" idx="3"/>
          </p:cNvCxnSpPr>
          <p:nvPr/>
        </p:nvCxnSpPr>
        <p:spPr>
          <a:xfrm>
            <a:off x="2286001" y="3330337"/>
            <a:ext cx="2133599" cy="4572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4582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Arrays Step By Step</a:t>
            </a:r>
          </a:p>
        </p:txBody>
      </p:sp>
      <p:sp>
        <p:nvSpPr>
          <p:cNvPr id="110594" name="Rectangle 3"/>
          <p:cNvSpPr>
            <a:spLocks noGrp="1" noChangeArrowheads="1"/>
          </p:cNvSpPr>
          <p:nvPr>
            <p:ph type="body" idx="4294967295"/>
          </p:nvPr>
        </p:nvSpPr>
        <p:spPr>
          <a:xfrm>
            <a:off x="457200" y="1410331"/>
            <a:ext cx="8229600" cy="5029200"/>
          </a:xfrm>
        </p:spPr>
        <p:txBody>
          <a:bodyPr/>
          <a:lstStyle/>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library = new Book[10];</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rPr>
              <a:t>This will reserve 10 Book </a:t>
            </a:r>
            <a:r>
              <a:rPr lang="en-US" sz="2400" u="sng" dirty="0">
                <a:latin typeface="Verdana" pitchFamily="34" charset="0"/>
                <a:ea typeface="MS PGothic" pitchFamily="34" charset="-128"/>
              </a:rPr>
              <a:t>references</a:t>
            </a:r>
            <a:r>
              <a:rPr lang="en-US" sz="2400" dirty="0">
                <a:latin typeface="Verdana" pitchFamily="34" charset="0"/>
                <a:ea typeface="MS PGothic" pitchFamily="34" charset="-128"/>
              </a:rPr>
              <a:t> (they are not objects yet) in memory</a:t>
            </a:r>
          </a:p>
          <a:p>
            <a:pPr eaLnBrk="1" hangingPunct="1">
              <a:lnSpc>
                <a:spcPct val="80000"/>
              </a:lnSpc>
            </a:pPr>
            <a:r>
              <a:rPr lang="en-US" sz="2400" dirty="0">
                <a:latin typeface="Verdana" pitchFamily="34" charset="0"/>
                <a:ea typeface="MS PGothic" pitchFamily="34" charset="-128"/>
              </a:rPr>
              <a:t>Key point: each Book element has no Book object created</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All we’ve done at this point is create memory </a:t>
            </a:r>
            <a:r>
              <a:rPr lang="en-US" sz="2400" u="sng" dirty="0">
                <a:latin typeface="Verdana" pitchFamily="34" charset="0"/>
                <a:ea typeface="MS PGothic" pitchFamily="34" charset="-128"/>
              </a:rPr>
              <a:t>for the </a:t>
            </a:r>
            <a:r>
              <a:rPr lang="en-US" sz="2400" dirty="0">
                <a:latin typeface="Verdana" pitchFamily="34" charset="0"/>
                <a:ea typeface="MS PGothic" pitchFamily="34" charset="-128"/>
              </a:rPr>
              <a:t>array. Each element does not have an actual Book object yet</a:t>
            </a:r>
          </a:p>
          <a:p>
            <a:pPr eaLnBrk="1" hangingPunct="1">
              <a:lnSpc>
                <a:spcPct val="80000"/>
              </a:lnSpc>
            </a:pPr>
            <a:r>
              <a:rPr lang="en-US" sz="2400" dirty="0">
                <a:latin typeface="Verdana" pitchFamily="34" charset="0"/>
                <a:ea typeface="MS PGothic" pitchFamily="34" charset="-128"/>
              </a:rPr>
              <a:t>Now, any element can have a Book object created at any time but until that point, t</a:t>
            </a:r>
            <a:r>
              <a:rPr lang="en-US" sz="2400" u="sng" dirty="0">
                <a:latin typeface="Verdana" pitchFamily="34" charset="0"/>
                <a:ea typeface="MS PGothic" pitchFamily="34" charset="-128"/>
              </a:rPr>
              <a:t>he element is pointing to null</a:t>
            </a:r>
          </a:p>
          <a:p>
            <a:pPr marL="0" indent="0" eaLnBrk="1" hangingPunct="1">
              <a:lnSpc>
                <a:spcPct val="80000"/>
              </a:lnSpc>
              <a:buNone/>
            </a:pPr>
            <a:endParaRPr lang="en-US" sz="2400" dirty="0">
              <a:latin typeface="Verdana" pitchFamily="34" charset="0"/>
              <a:ea typeface="MS PGothic" pitchFamily="34" charset="-128"/>
            </a:endParaRPr>
          </a:p>
        </p:txBody>
      </p:sp>
      <p:sp>
        <p:nvSpPr>
          <p:cNvPr id="4" name="Rectangle 3"/>
          <p:cNvSpPr>
            <a:spLocks noChangeArrowheads="1"/>
          </p:cNvSpPr>
          <p:nvPr/>
        </p:nvSpPr>
        <p:spPr bwMode="auto">
          <a:xfrm>
            <a:off x="2074426" y="3505200"/>
            <a:ext cx="1506973"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0x2d2a1100</a:t>
            </a:r>
            <a:endParaRPr lang="en-US" dirty="0">
              <a:cs typeface="Arial" charset="0"/>
            </a:endParaRPr>
          </a:p>
        </p:txBody>
      </p:sp>
      <p:sp>
        <p:nvSpPr>
          <p:cNvPr id="5" name="TextBox 1"/>
          <p:cNvSpPr txBox="1">
            <a:spLocks noChangeArrowheads="1"/>
          </p:cNvSpPr>
          <p:nvPr/>
        </p:nvSpPr>
        <p:spPr bwMode="auto">
          <a:xfrm>
            <a:off x="838200" y="3505200"/>
            <a:ext cx="92281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library</a:t>
            </a:r>
          </a:p>
        </p:txBody>
      </p:sp>
      <p:cxnSp>
        <p:nvCxnSpPr>
          <p:cNvPr id="6" name="Curved Connector 5"/>
          <p:cNvCxnSpPr>
            <a:stCxn id="4" idx="3"/>
            <a:endCxn id="7" idx="1"/>
          </p:cNvCxnSpPr>
          <p:nvPr/>
        </p:nvCxnSpPr>
        <p:spPr>
          <a:xfrm>
            <a:off x="3581399" y="3695700"/>
            <a:ext cx="838201" cy="457200"/>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 name="Rectangle 6"/>
          <p:cNvSpPr>
            <a:spLocks noChangeArrowheads="1"/>
          </p:cNvSpPr>
          <p:nvPr/>
        </p:nvSpPr>
        <p:spPr bwMode="auto">
          <a:xfrm>
            <a:off x="4419600" y="3962400"/>
            <a:ext cx="304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a:t>
            </a:r>
            <a:endParaRPr lang="en-US" dirty="0">
              <a:cs typeface="Arial" charset="0"/>
            </a:endParaRPr>
          </a:p>
        </p:txBody>
      </p:sp>
      <p:sp>
        <p:nvSpPr>
          <p:cNvPr id="10" name="Rectangle 9"/>
          <p:cNvSpPr>
            <a:spLocks noChangeArrowheads="1"/>
          </p:cNvSpPr>
          <p:nvPr/>
        </p:nvSpPr>
        <p:spPr bwMode="auto">
          <a:xfrm>
            <a:off x="4724400" y="3962400"/>
            <a:ext cx="304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a:t>
            </a:r>
            <a:endParaRPr lang="en-US" dirty="0">
              <a:cs typeface="Arial" charset="0"/>
            </a:endParaRPr>
          </a:p>
        </p:txBody>
      </p:sp>
      <p:sp>
        <p:nvSpPr>
          <p:cNvPr id="11" name="Rectangle 10"/>
          <p:cNvSpPr>
            <a:spLocks noChangeArrowheads="1"/>
          </p:cNvSpPr>
          <p:nvPr/>
        </p:nvSpPr>
        <p:spPr bwMode="auto">
          <a:xfrm>
            <a:off x="5029200" y="3962400"/>
            <a:ext cx="304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a:t>
            </a:r>
            <a:endParaRPr lang="en-US" dirty="0">
              <a:cs typeface="Arial" charset="0"/>
            </a:endParaRPr>
          </a:p>
        </p:txBody>
      </p:sp>
      <p:sp>
        <p:nvSpPr>
          <p:cNvPr id="13" name="TextBox 1"/>
          <p:cNvSpPr txBox="1">
            <a:spLocks noChangeArrowheads="1"/>
          </p:cNvSpPr>
          <p:nvPr/>
        </p:nvSpPr>
        <p:spPr bwMode="auto">
          <a:xfrm>
            <a:off x="5334000" y="3962400"/>
            <a:ext cx="3738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14" name="Rectangle 13"/>
          <p:cNvSpPr>
            <a:spLocks noChangeArrowheads="1"/>
          </p:cNvSpPr>
          <p:nvPr/>
        </p:nvSpPr>
        <p:spPr bwMode="auto">
          <a:xfrm>
            <a:off x="5699112" y="3962400"/>
            <a:ext cx="304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a:t>
            </a:r>
            <a:endParaRPr lang="en-US" dirty="0">
              <a:cs typeface="Arial" charset="0"/>
            </a:endParaRPr>
          </a:p>
        </p:txBody>
      </p:sp>
      <p:sp>
        <p:nvSpPr>
          <p:cNvPr id="12" name="TextBox 1"/>
          <p:cNvSpPr txBox="1">
            <a:spLocks noChangeArrowheads="1"/>
          </p:cNvSpPr>
          <p:nvPr/>
        </p:nvSpPr>
        <p:spPr bwMode="auto">
          <a:xfrm>
            <a:off x="4405929" y="4372685"/>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0</a:t>
            </a:r>
          </a:p>
        </p:txBody>
      </p:sp>
      <p:sp>
        <p:nvSpPr>
          <p:cNvPr id="15" name="TextBox 1"/>
          <p:cNvSpPr txBox="1">
            <a:spLocks noChangeArrowheads="1"/>
          </p:cNvSpPr>
          <p:nvPr/>
        </p:nvSpPr>
        <p:spPr bwMode="auto">
          <a:xfrm>
            <a:off x="4710729" y="4372821"/>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1</a:t>
            </a:r>
          </a:p>
        </p:txBody>
      </p:sp>
      <p:sp>
        <p:nvSpPr>
          <p:cNvPr id="16" name="TextBox 1"/>
          <p:cNvSpPr txBox="1">
            <a:spLocks noChangeArrowheads="1"/>
          </p:cNvSpPr>
          <p:nvPr/>
        </p:nvSpPr>
        <p:spPr bwMode="auto">
          <a:xfrm>
            <a:off x="5015529" y="4372685"/>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2</a:t>
            </a:r>
          </a:p>
        </p:txBody>
      </p:sp>
      <p:sp>
        <p:nvSpPr>
          <p:cNvPr id="17" name="TextBox 1"/>
          <p:cNvSpPr txBox="1">
            <a:spLocks noChangeArrowheads="1"/>
          </p:cNvSpPr>
          <p:nvPr/>
        </p:nvSpPr>
        <p:spPr bwMode="auto">
          <a:xfrm>
            <a:off x="5685441" y="4388448"/>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9</a:t>
            </a:r>
          </a:p>
        </p:txBody>
      </p:sp>
      <p:sp>
        <p:nvSpPr>
          <p:cNvPr id="18" name="TextBox 1"/>
          <p:cNvSpPr txBox="1">
            <a:spLocks noChangeArrowheads="1"/>
          </p:cNvSpPr>
          <p:nvPr/>
        </p:nvSpPr>
        <p:spPr bwMode="auto">
          <a:xfrm>
            <a:off x="5334000" y="4331732"/>
            <a:ext cx="3738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Tree>
    <p:extLst>
      <p:ext uri="{BB962C8B-B14F-4D97-AF65-F5344CB8AC3E}">
        <p14:creationId xmlns:p14="http://schemas.microsoft.com/office/powerpoint/2010/main" val="1302095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rPr>
              <a:t>Arrays Step By Step</a:t>
            </a:r>
          </a:p>
        </p:txBody>
      </p:sp>
      <p:sp>
        <p:nvSpPr>
          <p:cNvPr id="110594" name="Rectangle 3"/>
          <p:cNvSpPr>
            <a:spLocks noGrp="1" noChangeArrowheads="1"/>
          </p:cNvSpPr>
          <p:nvPr>
            <p:ph type="body" idx="4294967295"/>
          </p:nvPr>
        </p:nvSpPr>
        <p:spPr>
          <a:xfrm>
            <a:off x="457200" y="1295400"/>
            <a:ext cx="8229600" cy="5029200"/>
          </a:xfrm>
        </p:spPr>
        <p:txBody>
          <a:bodyPr/>
          <a:lstStyle/>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library[0] = new Book();</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library[1] = new Book(123, “Java”, 49.99);</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rPr>
              <a:t>This creates 2 Book objects in the first 2 elements of the library array</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Lots of observations to make with this configuration</a:t>
            </a:r>
          </a:p>
        </p:txBody>
      </p:sp>
      <p:sp>
        <p:nvSpPr>
          <p:cNvPr id="4" name="Rectangle 3"/>
          <p:cNvSpPr>
            <a:spLocks noChangeArrowheads="1"/>
          </p:cNvSpPr>
          <p:nvPr/>
        </p:nvSpPr>
        <p:spPr bwMode="auto">
          <a:xfrm>
            <a:off x="2074426" y="3139837"/>
            <a:ext cx="1506973"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0x2d2a1100</a:t>
            </a:r>
            <a:endParaRPr lang="en-US" dirty="0">
              <a:cs typeface="Arial" charset="0"/>
            </a:endParaRPr>
          </a:p>
        </p:txBody>
      </p:sp>
      <p:sp>
        <p:nvSpPr>
          <p:cNvPr id="5" name="TextBox 1"/>
          <p:cNvSpPr txBox="1">
            <a:spLocks noChangeArrowheads="1"/>
          </p:cNvSpPr>
          <p:nvPr/>
        </p:nvSpPr>
        <p:spPr bwMode="auto">
          <a:xfrm>
            <a:off x="838200" y="3139837"/>
            <a:ext cx="92281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library</a:t>
            </a:r>
          </a:p>
        </p:txBody>
      </p:sp>
      <p:cxnSp>
        <p:nvCxnSpPr>
          <p:cNvPr id="6" name="Curved Connector 5"/>
          <p:cNvCxnSpPr>
            <a:stCxn id="4" idx="3"/>
            <a:endCxn id="19" idx="1"/>
          </p:cNvCxnSpPr>
          <p:nvPr/>
        </p:nvCxnSpPr>
        <p:spPr>
          <a:xfrm flipH="1">
            <a:off x="3535897" y="3330337"/>
            <a:ext cx="45502" cy="457200"/>
          </a:xfrm>
          <a:prstGeom prst="curvedConnector5">
            <a:avLst>
              <a:gd name="adj1" fmla="val -502395"/>
              <a:gd name="adj2" fmla="val 50000"/>
              <a:gd name="adj3" fmla="val 602395"/>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1" name="Rectangle 10"/>
          <p:cNvSpPr>
            <a:spLocks noChangeArrowheads="1"/>
          </p:cNvSpPr>
          <p:nvPr/>
        </p:nvSpPr>
        <p:spPr bwMode="auto">
          <a:xfrm>
            <a:off x="6569087" y="3597037"/>
            <a:ext cx="304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a:t>
            </a:r>
            <a:endParaRPr lang="en-US" dirty="0">
              <a:cs typeface="Arial" charset="0"/>
            </a:endParaRPr>
          </a:p>
        </p:txBody>
      </p:sp>
      <p:sp>
        <p:nvSpPr>
          <p:cNvPr id="13" name="TextBox 1"/>
          <p:cNvSpPr txBox="1">
            <a:spLocks noChangeArrowheads="1"/>
          </p:cNvSpPr>
          <p:nvPr/>
        </p:nvSpPr>
        <p:spPr bwMode="auto">
          <a:xfrm>
            <a:off x="6873887" y="3597037"/>
            <a:ext cx="3738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14" name="Rectangle 13"/>
          <p:cNvSpPr>
            <a:spLocks noChangeArrowheads="1"/>
          </p:cNvSpPr>
          <p:nvPr/>
        </p:nvSpPr>
        <p:spPr bwMode="auto">
          <a:xfrm>
            <a:off x="7238999" y="3597037"/>
            <a:ext cx="304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a:t>
            </a:r>
            <a:endParaRPr lang="en-US" dirty="0">
              <a:cs typeface="Arial" charset="0"/>
            </a:endParaRPr>
          </a:p>
        </p:txBody>
      </p:sp>
      <p:sp>
        <p:nvSpPr>
          <p:cNvPr id="12" name="TextBox 1"/>
          <p:cNvSpPr txBox="1">
            <a:spLocks noChangeArrowheads="1"/>
          </p:cNvSpPr>
          <p:nvPr/>
        </p:nvSpPr>
        <p:spPr bwMode="auto">
          <a:xfrm>
            <a:off x="4123312" y="4007322"/>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0</a:t>
            </a:r>
          </a:p>
        </p:txBody>
      </p:sp>
      <p:sp>
        <p:nvSpPr>
          <p:cNvPr id="15" name="TextBox 1"/>
          <p:cNvSpPr txBox="1">
            <a:spLocks noChangeArrowheads="1"/>
          </p:cNvSpPr>
          <p:nvPr/>
        </p:nvSpPr>
        <p:spPr bwMode="auto">
          <a:xfrm>
            <a:off x="5652418" y="4007322"/>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1</a:t>
            </a:r>
          </a:p>
        </p:txBody>
      </p:sp>
      <p:sp>
        <p:nvSpPr>
          <p:cNvPr id="16" name="TextBox 1"/>
          <p:cNvSpPr txBox="1">
            <a:spLocks noChangeArrowheads="1"/>
          </p:cNvSpPr>
          <p:nvPr/>
        </p:nvSpPr>
        <p:spPr bwMode="auto">
          <a:xfrm>
            <a:off x="6555416" y="4007322"/>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2</a:t>
            </a:r>
          </a:p>
        </p:txBody>
      </p:sp>
      <p:sp>
        <p:nvSpPr>
          <p:cNvPr id="17" name="TextBox 1"/>
          <p:cNvSpPr txBox="1">
            <a:spLocks noChangeArrowheads="1"/>
          </p:cNvSpPr>
          <p:nvPr/>
        </p:nvSpPr>
        <p:spPr bwMode="auto">
          <a:xfrm>
            <a:off x="7225328" y="4023085"/>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9</a:t>
            </a:r>
          </a:p>
        </p:txBody>
      </p:sp>
      <p:sp>
        <p:nvSpPr>
          <p:cNvPr id="18" name="TextBox 1"/>
          <p:cNvSpPr txBox="1">
            <a:spLocks noChangeArrowheads="1"/>
          </p:cNvSpPr>
          <p:nvPr/>
        </p:nvSpPr>
        <p:spPr bwMode="auto">
          <a:xfrm>
            <a:off x="6873887" y="3966369"/>
            <a:ext cx="3738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19" name="Rectangle 18"/>
          <p:cNvSpPr>
            <a:spLocks noChangeArrowheads="1"/>
          </p:cNvSpPr>
          <p:nvPr/>
        </p:nvSpPr>
        <p:spPr bwMode="auto">
          <a:xfrm>
            <a:off x="3535897" y="3597037"/>
            <a:ext cx="1506973"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0x17f32a20</a:t>
            </a:r>
            <a:endParaRPr lang="en-US" dirty="0">
              <a:cs typeface="Arial" charset="0"/>
            </a:endParaRPr>
          </a:p>
        </p:txBody>
      </p:sp>
      <p:sp>
        <p:nvSpPr>
          <p:cNvPr id="20" name="Rectangle 19"/>
          <p:cNvSpPr>
            <a:spLocks noChangeArrowheads="1"/>
          </p:cNvSpPr>
          <p:nvPr/>
        </p:nvSpPr>
        <p:spPr bwMode="auto">
          <a:xfrm>
            <a:off x="5052492" y="3597037"/>
            <a:ext cx="1506973"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0x44a059f2</a:t>
            </a:r>
            <a:endParaRPr lang="en-US" dirty="0">
              <a:cs typeface="Arial" charset="0"/>
            </a:endParaRPr>
          </a:p>
        </p:txBody>
      </p:sp>
      <p:sp>
        <p:nvSpPr>
          <p:cNvPr id="22" name="Rectangle 7"/>
          <p:cNvSpPr>
            <a:spLocks noChangeArrowheads="1"/>
          </p:cNvSpPr>
          <p:nvPr/>
        </p:nvSpPr>
        <p:spPr bwMode="auto">
          <a:xfrm>
            <a:off x="1103162" y="4336974"/>
            <a:ext cx="1447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a:t>
            </a:r>
          </a:p>
        </p:txBody>
      </p:sp>
      <p:sp>
        <p:nvSpPr>
          <p:cNvPr id="23" name="Rectangle 7"/>
          <p:cNvSpPr>
            <a:spLocks noChangeArrowheads="1"/>
          </p:cNvSpPr>
          <p:nvPr/>
        </p:nvSpPr>
        <p:spPr bwMode="auto">
          <a:xfrm>
            <a:off x="1105446" y="4723363"/>
            <a:ext cx="1447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a:t>
            </a:r>
            <a:endParaRPr lang="en-US" dirty="0">
              <a:cs typeface="Arial" charset="0"/>
            </a:endParaRPr>
          </a:p>
        </p:txBody>
      </p:sp>
      <p:sp>
        <p:nvSpPr>
          <p:cNvPr id="24" name="Rectangle 7"/>
          <p:cNvSpPr>
            <a:spLocks noChangeArrowheads="1"/>
          </p:cNvSpPr>
          <p:nvPr/>
        </p:nvSpPr>
        <p:spPr bwMode="auto">
          <a:xfrm>
            <a:off x="4123312" y="4617799"/>
            <a:ext cx="1447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123</a:t>
            </a:r>
            <a:endParaRPr lang="en-US" dirty="0">
              <a:cs typeface="Arial" charset="0"/>
            </a:endParaRPr>
          </a:p>
        </p:txBody>
      </p:sp>
      <p:sp>
        <p:nvSpPr>
          <p:cNvPr id="25" name="Rectangle 7"/>
          <p:cNvSpPr>
            <a:spLocks noChangeArrowheads="1"/>
          </p:cNvSpPr>
          <p:nvPr/>
        </p:nvSpPr>
        <p:spPr bwMode="auto">
          <a:xfrm>
            <a:off x="4125596" y="5004188"/>
            <a:ext cx="1447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“Java”</a:t>
            </a:r>
          </a:p>
        </p:txBody>
      </p:sp>
      <p:cxnSp>
        <p:nvCxnSpPr>
          <p:cNvPr id="26" name="Curved Connector 25"/>
          <p:cNvCxnSpPr>
            <a:stCxn id="19" idx="2"/>
            <a:endCxn id="22" idx="0"/>
          </p:cNvCxnSpPr>
          <p:nvPr/>
        </p:nvCxnSpPr>
        <p:spPr>
          <a:xfrm rot="5400000">
            <a:off x="2878755" y="2926344"/>
            <a:ext cx="358937" cy="2462322"/>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29" name="Curved Connector 28"/>
          <p:cNvCxnSpPr>
            <a:stCxn id="20" idx="2"/>
            <a:endCxn id="24" idx="0"/>
          </p:cNvCxnSpPr>
          <p:nvPr/>
        </p:nvCxnSpPr>
        <p:spPr>
          <a:xfrm rot="5400000">
            <a:off x="5006715" y="3818535"/>
            <a:ext cx="639762" cy="958767"/>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7" name="Rectangle 7">
            <a:extLst>
              <a:ext uri="{FF2B5EF4-FFF2-40B4-BE49-F238E27FC236}">
                <a16:creationId xmlns:a16="http://schemas.microsoft.com/office/drawing/2014/main" id="{7BF0D3EB-C17B-4BB8-989C-2448C37345BE}"/>
              </a:ext>
            </a:extLst>
          </p:cNvPr>
          <p:cNvSpPr>
            <a:spLocks noChangeArrowheads="1"/>
          </p:cNvSpPr>
          <p:nvPr/>
        </p:nvSpPr>
        <p:spPr bwMode="auto">
          <a:xfrm>
            <a:off x="1103162" y="5105400"/>
            <a:ext cx="1447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0.00</a:t>
            </a:r>
            <a:endParaRPr lang="en-US" dirty="0">
              <a:cs typeface="Arial" charset="0"/>
            </a:endParaRPr>
          </a:p>
        </p:txBody>
      </p:sp>
      <p:sp>
        <p:nvSpPr>
          <p:cNvPr id="28" name="Rectangle 7">
            <a:extLst>
              <a:ext uri="{FF2B5EF4-FFF2-40B4-BE49-F238E27FC236}">
                <a16:creationId xmlns:a16="http://schemas.microsoft.com/office/drawing/2014/main" id="{E732D530-75CF-4F05-A530-B886B21286DD}"/>
              </a:ext>
            </a:extLst>
          </p:cNvPr>
          <p:cNvSpPr>
            <a:spLocks noChangeArrowheads="1"/>
          </p:cNvSpPr>
          <p:nvPr/>
        </p:nvSpPr>
        <p:spPr bwMode="auto">
          <a:xfrm>
            <a:off x="4123312" y="5390576"/>
            <a:ext cx="1447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49.99</a:t>
            </a:r>
            <a:endParaRPr lang="en-US" dirty="0">
              <a:cs typeface="Arial" charset="0"/>
            </a:endParaRPr>
          </a:p>
        </p:txBody>
      </p:sp>
    </p:spTree>
    <p:extLst>
      <p:ext uri="{BB962C8B-B14F-4D97-AF65-F5344CB8AC3E}">
        <p14:creationId xmlns:p14="http://schemas.microsoft.com/office/powerpoint/2010/main" val="13291051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Arrays of Objects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Note that coding pattern that is consistent with creating objects</a:t>
            </a:r>
          </a:p>
          <a:p>
            <a:pPr eaLnBrk="1" hangingPunct="1">
              <a:lnSpc>
                <a:spcPct val="80000"/>
              </a:lnSpc>
            </a:pPr>
            <a:r>
              <a:rPr lang="en-US" sz="2400" dirty="0">
                <a:latin typeface="Verdana" pitchFamily="34" charset="0"/>
                <a:ea typeface="MS PGothic" pitchFamily="34" charset="-128"/>
              </a:rPr>
              <a:t>If we had done a standalone Book object like “b”, we would have done it as:</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Book b = new Book();</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For creating a Book object in the library array, we follow the same pattern, but we must also specify the location in the array where the new Book must go:</a:t>
            </a:r>
          </a:p>
          <a:p>
            <a:pPr marL="0" indent="0" eaLnBrk="1" hangingPunct="1">
              <a:lnSpc>
                <a:spcPct val="80000"/>
              </a:lnSpc>
              <a:buNone/>
            </a:pPr>
            <a:endParaRPr lang="en-US" sz="2400" dirty="0">
              <a:latin typeface="Verdana" pitchFamily="34" charset="0"/>
              <a:ea typeface="MS PGothic" pitchFamily="34" charset="-128"/>
            </a:endParaRP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library[0] = new Book();</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library[1] = new Book(123, “Java”, 49.99);</a:t>
            </a:r>
          </a:p>
          <a:p>
            <a:pPr marL="0" indent="0" eaLnBrk="1" hangingPunct="1">
              <a:lnSpc>
                <a:spcPct val="80000"/>
              </a:lnSpc>
              <a:buNone/>
            </a:pPr>
            <a:endParaRPr lang="en-US" sz="2400" dirty="0">
              <a:latin typeface="Verdana" pitchFamily="34" charset="0"/>
              <a:ea typeface="MS PGothic" pitchFamily="34" charset="-128"/>
            </a:endParaRPr>
          </a:p>
          <a:p>
            <a:pPr lvl="2" eaLnBrk="1" hangingPunct="1">
              <a:lnSpc>
                <a:spcPct val="80000"/>
              </a:lnSpc>
            </a:pPr>
            <a:endParaRPr lang="en-US" sz="16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3277945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Arrays of Objects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Some observations to make at this point with the library array</a:t>
            </a:r>
          </a:p>
          <a:p>
            <a:pPr lvl="1" eaLnBrk="1" hangingPunct="1">
              <a:lnSpc>
                <a:spcPct val="80000"/>
              </a:lnSpc>
            </a:pPr>
            <a:r>
              <a:rPr lang="en-US" sz="2000" dirty="0">
                <a:latin typeface="Verdana" pitchFamily="34" charset="0"/>
                <a:ea typeface="MS PGothic" pitchFamily="34" charset="-128"/>
              </a:rPr>
              <a:t>library was first created with and has 10 available elements for Book objects</a:t>
            </a:r>
          </a:p>
          <a:p>
            <a:pPr lvl="1" eaLnBrk="1" hangingPunct="1">
              <a:lnSpc>
                <a:spcPct val="80000"/>
              </a:lnSpc>
            </a:pPr>
            <a:r>
              <a:rPr lang="en-US" sz="2000" dirty="0">
                <a:latin typeface="Verdana" pitchFamily="34" charset="0"/>
                <a:ea typeface="MS PGothic" pitchFamily="34" charset="-128"/>
              </a:rPr>
              <a:t>2 Book objects have been created</a:t>
            </a:r>
          </a:p>
          <a:p>
            <a:pPr lvl="1" eaLnBrk="1" hangingPunct="1">
              <a:lnSpc>
                <a:spcPct val="80000"/>
              </a:lnSpc>
            </a:pPr>
            <a:r>
              <a:rPr lang="en-US" sz="2000" dirty="0">
                <a:latin typeface="Verdana" pitchFamily="34" charset="0"/>
                <a:ea typeface="MS PGothic" pitchFamily="34" charset="-128"/>
              </a:rPr>
              <a:t>The other 8 library elements are null</a:t>
            </a:r>
          </a:p>
          <a:p>
            <a:pPr lvl="1" eaLnBrk="1" hangingPunct="1">
              <a:lnSpc>
                <a:spcPct val="80000"/>
              </a:lnSpc>
            </a:pPr>
            <a:r>
              <a:rPr lang="en-US" sz="2000" dirty="0">
                <a:latin typeface="Verdana" pitchFamily="34" charset="0"/>
                <a:ea typeface="MS PGothic" pitchFamily="34" charset="-128"/>
              </a:rPr>
              <a:t>In short: 10 Book elements are </a:t>
            </a:r>
            <a:r>
              <a:rPr lang="en-US" sz="2000" u="sng" dirty="0">
                <a:latin typeface="Verdana" pitchFamily="34" charset="0"/>
                <a:ea typeface="MS PGothic" pitchFamily="34" charset="-128"/>
              </a:rPr>
              <a:t>available</a:t>
            </a:r>
            <a:r>
              <a:rPr lang="en-US" sz="2000" dirty="0">
                <a:latin typeface="Verdana" pitchFamily="34" charset="0"/>
                <a:ea typeface="MS PGothic" pitchFamily="34" charset="-128"/>
              </a:rPr>
              <a:t>, 2 are </a:t>
            </a:r>
            <a:r>
              <a:rPr lang="en-US" sz="2000" u="sng" dirty="0">
                <a:latin typeface="Verdana" pitchFamily="34" charset="0"/>
                <a:ea typeface="MS PGothic" pitchFamily="34" charset="-128"/>
              </a:rPr>
              <a:t>in use</a:t>
            </a:r>
          </a:p>
          <a:p>
            <a:pPr eaLnBrk="1" hangingPunct="1">
              <a:lnSpc>
                <a:spcPct val="80000"/>
              </a:lnSpc>
            </a:pPr>
            <a:r>
              <a:rPr lang="en-US" sz="2400" dirty="0">
                <a:latin typeface="Verdana" pitchFamily="34" charset="0"/>
                <a:ea typeface="MS PGothic" pitchFamily="34" charset="-128"/>
              </a:rPr>
              <a:t>Once you have a Book object created in the array, you can now use it as you would any other object</a:t>
            </a:r>
          </a:p>
          <a:p>
            <a:pPr eaLnBrk="1" hangingPunct="1">
              <a:lnSpc>
                <a:spcPct val="80000"/>
              </a:lnSpc>
            </a:pPr>
            <a:r>
              <a:rPr lang="en-US" sz="2400" dirty="0">
                <a:latin typeface="Verdana" pitchFamily="34" charset="0"/>
                <a:ea typeface="MS PGothic" pitchFamily="34" charset="-128"/>
              </a:rPr>
              <a:t>With a standalone object, “</a:t>
            </a:r>
            <a:r>
              <a:rPr lang="en-US" sz="2400" dirty="0" err="1">
                <a:latin typeface="Verdana" pitchFamily="34" charset="0"/>
                <a:ea typeface="MS PGothic" pitchFamily="34" charset="-128"/>
              </a:rPr>
              <a:t>b.setPrice</a:t>
            </a:r>
            <a:r>
              <a:rPr lang="en-US" sz="2400" dirty="0">
                <a:latin typeface="Verdana" pitchFamily="34" charset="0"/>
                <a:ea typeface="MS PGothic" pitchFamily="34" charset="-128"/>
              </a:rPr>
              <a:t>(10);” would set the price of the b Book to 10</a:t>
            </a:r>
          </a:p>
          <a:p>
            <a:pPr eaLnBrk="1" hangingPunct="1">
              <a:lnSpc>
                <a:spcPct val="80000"/>
              </a:lnSpc>
            </a:pPr>
            <a:r>
              <a:rPr lang="en-US" sz="2400" dirty="0">
                <a:latin typeface="Verdana" pitchFamily="34" charset="0"/>
                <a:ea typeface="MS PGothic" pitchFamily="34" charset="-128"/>
              </a:rPr>
              <a:t>You can follow the same coding pattern for an array once you specify which element to use:</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library[0].</a:t>
            </a:r>
            <a:r>
              <a:rPr lang="en-US" sz="2000" dirty="0" err="1">
                <a:latin typeface="Courier New" panose="02070309020205020404" pitchFamily="49" charset="0"/>
                <a:ea typeface="MS PGothic" pitchFamily="34" charset="-128"/>
                <a:cs typeface="Courier New" panose="02070309020205020404" pitchFamily="49" charset="0"/>
              </a:rPr>
              <a:t>setPrice</a:t>
            </a:r>
            <a:r>
              <a:rPr lang="en-US" sz="2000" dirty="0">
                <a:latin typeface="Courier New" panose="02070309020205020404" pitchFamily="49" charset="0"/>
                <a:ea typeface="MS PGothic" pitchFamily="34" charset="-128"/>
                <a:cs typeface="Courier New" panose="02070309020205020404" pitchFamily="49" charset="0"/>
              </a:rPr>
              <a:t>(25.99);</a:t>
            </a:r>
          </a:p>
          <a:p>
            <a:pPr eaLnBrk="1" hangingPunct="1">
              <a:lnSpc>
                <a:spcPct val="80000"/>
              </a:lnSpc>
            </a:pPr>
            <a:endParaRPr lang="en-US" sz="2400" dirty="0">
              <a:latin typeface="Verdana" pitchFamily="34" charset="0"/>
              <a:ea typeface="MS PGothic" pitchFamily="34" charset="-128"/>
            </a:endParaRPr>
          </a:p>
          <a:p>
            <a:pPr marL="0" indent="0" eaLnBrk="1" hangingPunct="1">
              <a:lnSpc>
                <a:spcPct val="80000"/>
              </a:lnSpc>
              <a:buNone/>
            </a:pPr>
            <a:endParaRPr lang="en-US" sz="2400" dirty="0">
              <a:latin typeface="Verdana" pitchFamily="34" charset="0"/>
              <a:ea typeface="MS PGothic" pitchFamily="34" charset="-128"/>
            </a:endParaRPr>
          </a:p>
          <a:p>
            <a:pPr lvl="2" eaLnBrk="1" hangingPunct="1">
              <a:lnSpc>
                <a:spcPct val="80000"/>
              </a:lnSpc>
            </a:pPr>
            <a:endParaRPr lang="en-US" sz="16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1572756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Arrays of Objects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You may start to see advantages with this type of coding and organization</a:t>
            </a:r>
          </a:p>
          <a:p>
            <a:pPr eaLnBrk="1" hangingPunct="1">
              <a:lnSpc>
                <a:spcPct val="80000"/>
              </a:lnSpc>
            </a:pPr>
            <a:r>
              <a:rPr lang="en-US" sz="2400" dirty="0">
                <a:latin typeface="Verdana" pitchFamily="34" charset="0"/>
                <a:ea typeface="MS PGothic" pitchFamily="34" charset="-128"/>
              </a:rPr>
              <a:t>As we saw in the Arrays slide presentation, you could create an array of prices to keep track of a collection of pricing data</a:t>
            </a:r>
          </a:p>
          <a:p>
            <a:pPr eaLnBrk="1" hangingPunct="1">
              <a:lnSpc>
                <a:spcPct val="80000"/>
              </a:lnSpc>
            </a:pPr>
            <a:r>
              <a:rPr lang="en-US" sz="2400" dirty="0">
                <a:latin typeface="Verdana" pitchFamily="34" charset="0"/>
                <a:ea typeface="MS PGothic" pitchFamily="34" charset="-128"/>
              </a:rPr>
              <a:t>There is no context on what those prices are applied to though – are they prices for cars, books, houses, or other products?</a:t>
            </a:r>
          </a:p>
          <a:p>
            <a:pPr eaLnBrk="1" hangingPunct="1">
              <a:lnSpc>
                <a:spcPct val="80000"/>
              </a:lnSpc>
            </a:pPr>
            <a:r>
              <a:rPr lang="en-US" sz="2400" dirty="0">
                <a:latin typeface="Verdana" pitchFamily="34" charset="0"/>
                <a:ea typeface="MS PGothic" pitchFamily="34" charset="-128"/>
              </a:rPr>
              <a:t>Using arrays of objects, now we can track a collection of data at a class level</a:t>
            </a:r>
          </a:p>
          <a:p>
            <a:pPr eaLnBrk="1" hangingPunct="1">
              <a:lnSpc>
                <a:spcPct val="80000"/>
              </a:lnSpc>
            </a:pPr>
            <a:r>
              <a:rPr lang="en-US" sz="2400" dirty="0">
                <a:latin typeface="Verdana" pitchFamily="34" charset="0"/>
                <a:ea typeface="MS PGothic" pitchFamily="34" charset="-128"/>
              </a:rPr>
              <a:t>This further helps us model real world concepts as we can use an array like to this handle different questions:</a:t>
            </a:r>
          </a:p>
          <a:p>
            <a:pPr lvl="1" eaLnBrk="1" hangingPunct="1">
              <a:lnSpc>
                <a:spcPct val="80000"/>
              </a:lnSpc>
            </a:pPr>
            <a:r>
              <a:rPr lang="en-US" sz="2000" dirty="0">
                <a:latin typeface="Verdana" pitchFamily="34" charset="0"/>
                <a:ea typeface="MS PGothic" pitchFamily="34" charset="-128"/>
              </a:rPr>
              <a:t>How many books are in my library?</a:t>
            </a:r>
          </a:p>
          <a:p>
            <a:pPr lvl="1" eaLnBrk="1" hangingPunct="1">
              <a:lnSpc>
                <a:spcPct val="80000"/>
              </a:lnSpc>
            </a:pPr>
            <a:r>
              <a:rPr lang="en-US" sz="2000" dirty="0">
                <a:latin typeface="Verdana" pitchFamily="34" charset="0"/>
                <a:ea typeface="MS PGothic" pitchFamily="34" charset="-128"/>
              </a:rPr>
              <a:t>What’s the most expensive book?</a:t>
            </a:r>
          </a:p>
          <a:p>
            <a:pPr lvl="1" eaLnBrk="1" hangingPunct="1">
              <a:lnSpc>
                <a:spcPct val="80000"/>
              </a:lnSpc>
            </a:pPr>
            <a:r>
              <a:rPr lang="en-US" sz="2000" dirty="0">
                <a:latin typeface="Verdana" pitchFamily="34" charset="0"/>
                <a:ea typeface="MS PGothic" pitchFamily="34" charset="-128"/>
              </a:rPr>
              <a:t>What’s the average cost of all my books in the library?</a:t>
            </a:r>
          </a:p>
          <a:p>
            <a:pPr lvl="2" eaLnBrk="1" hangingPunct="1">
              <a:lnSpc>
                <a:spcPct val="80000"/>
              </a:lnSpc>
            </a:pPr>
            <a:endParaRPr lang="en-US" sz="16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2349851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Arrays of Objects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For example, let’s add 2 more Book objects to the library</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library[2] = new Book(456, “C++”, 14.99);</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library[3] = new Book(789, “Math”, 74.99);</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We can now use code to determine the average cost of all the Book objects in the library</a:t>
            </a:r>
          </a:p>
          <a:p>
            <a:pPr eaLnBrk="1" hangingPunct="1">
              <a:lnSpc>
                <a:spcPct val="80000"/>
              </a:lnSpc>
            </a:pPr>
            <a:r>
              <a:rPr lang="en-US" sz="2400" dirty="0">
                <a:latin typeface="Verdana" pitchFamily="34" charset="0"/>
                <a:ea typeface="MS PGothic" pitchFamily="34" charset="-128"/>
              </a:rPr>
              <a:t>The logic is the same as we saw in the Arrays slide presentation</a:t>
            </a:r>
          </a:p>
          <a:p>
            <a:pPr lvl="1" eaLnBrk="1" hangingPunct="1">
              <a:lnSpc>
                <a:spcPct val="80000"/>
              </a:lnSpc>
            </a:pPr>
            <a:r>
              <a:rPr lang="en-US" sz="2000" dirty="0">
                <a:latin typeface="Verdana" pitchFamily="34" charset="0"/>
                <a:ea typeface="MS PGothic" pitchFamily="34" charset="-128"/>
              </a:rPr>
              <a:t>Initialize a sum variable to 0</a:t>
            </a:r>
          </a:p>
          <a:p>
            <a:pPr lvl="1" eaLnBrk="1" hangingPunct="1">
              <a:lnSpc>
                <a:spcPct val="80000"/>
              </a:lnSpc>
            </a:pPr>
            <a:r>
              <a:rPr lang="en-US" sz="2000" dirty="0">
                <a:latin typeface="Verdana" pitchFamily="34" charset="0"/>
                <a:ea typeface="MS PGothic" pitchFamily="34" charset="-128"/>
              </a:rPr>
              <a:t>Use a loop to add each price in the array to sum</a:t>
            </a:r>
          </a:p>
          <a:p>
            <a:pPr lvl="1" eaLnBrk="1" hangingPunct="1">
              <a:lnSpc>
                <a:spcPct val="80000"/>
              </a:lnSpc>
            </a:pPr>
            <a:r>
              <a:rPr lang="en-US" sz="2000" dirty="0">
                <a:latin typeface="Verdana" pitchFamily="34" charset="0"/>
                <a:ea typeface="MS PGothic" pitchFamily="34" charset="-128"/>
              </a:rPr>
              <a:t>After the loop, calculate the average from the total in sum</a:t>
            </a:r>
          </a:p>
          <a:p>
            <a:pPr eaLnBrk="1" hangingPunct="1">
              <a:lnSpc>
                <a:spcPct val="80000"/>
              </a:lnSpc>
            </a:pPr>
            <a:r>
              <a:rPr lang="en-US" sz="2400" dirty="0">
                <a:latin typeface="Verdana" pitchFamily="34" charset="0"/>
                <a:ea typeface="MS PGothic" pitchFamily="34" charset="-128"/>
              </a:rPr>
              <a:t>The difference now is that when we add a price to sum, we have to “get the price of the Book object” in the library array</a:t>
            </a:r>
          </a:p>
          <a:p>
            <a:pPr marL="0" indent="0" eaLnBrk="1" hangingPunct="1">
              <a:lnSpc>
                <a:spcPct val="80000"/>
              </a:lnSpc>
              <a:buNone/>
            </a:pPr>
            <a:endParaRPr lang="en-US" sz="2400" dirty="0">
              <a:latin typeface="Verdana" pitchFamily="34" charset="0"/>
              <a:ea typeface="MS PGothic" pitchFamily="34" charset="-128"/>
            </a:endParaRPr>
          </a:p>
          <a:p>
            <a:pPr lvl="2" eaLnBrk="1" hangingPunct="1">
              <a:lnSpc>
                <a:spcPct val="80000"/>
              </a:lnSpc>
            </a:pPr>
            <a:endParaRPr lang="en-US" sz="16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9410704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Arrays of Objects</a:t>
            </a:r>
          </a:p>
        </p:txBody>
      </p:sp>
      <p:sp>
        <p:nvSpPr>
          <p:cNvPr id="109570" name="Rectangle 3"/>
          <p:cNvSpPr>
            <a:spLocks noGrp="1" noChangeArrowheads="1"/>
          </p:cNvSpPr>
          <p:nvPr>
            <p:ph type="body" idx="4294967295"/>
          </p:nvPr>
        </p:nvSpPr>
        <p:spPr>
          <a:xfrm>
            <a:off x="457200" y="1417638"/>
            <a:ext cx="8229600" cy="4525963"/>
          </a:xfrm>
        </p:spPr>
        <p:txBody>
          <a:bodyPr/>
          <a:lstStyle/>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double sum = 0.0;</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for (int c = 0; c &lt; 4; </a:t>
            </a:r>
            <a:r>
              <a:rPr lang="en-US" sz="2000" dirty="0" err="1">
                <a:latin typeface="Courier New" panose="02070309020205020404" pitchFamily="49" charset="0"/>
                <a:ea typeface="MS PGothic" pitchFamily="34" charset="-128"/>
                <a:cs typeface="Courier New" panose="02070309020205020404" pitchFamily="49" charset="0"/>
              </a:rPr>
              <a:t>c++</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sum += </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library[c].</a:t>
            </a:r>
            <a:r>
              <a:rPr lang="en-US" sz="2000" dirty="0" err="1">
                <a:solidFill>
                  <a:srgbClr val="FF0000"/>
                </a:solidFill>
                <a:latin typeface="Courier New" panose="02070309020205020404" pitchFamily="49" charset="0"/>
                <a:ea typeface="MS PGothic" pitchFamily="34" charset="-128"/>
                <a:cs typeface="Courier New" panose="02070309020205020404" pitchFamily="49" charset="0"/>
              </a:rPr>
              <a:t>getPrice</a:t>
            </a:r>
            <a:r>
              <a:rPr lang="en-US" sz="2000" dirty="0">
                <a:latin typeface="Courier New" panose="02070309020205020404" pitchFamily="49" charset="0"/>
                <a:ea typeface="MS PGothic" pitchFamily="34" charset="-128"/>
                <a:cs typeface="Courier New" panose="02070309020205020404" pitchFamily="49" charset="0"/>
              </a:rPr>
              <a:t>();  </a:t>
            </a:r>
          </a:p>
          <a:p>
            <a:pPr marL="0" indent="0" eaLnBrk="1" hangingPunct="1">
              <a:lnSpc>
                <a:spcPct val="80000"/>
              </a:lnSpc>
              <a:buNone/>
            </a:pPr>
            <a:r>
              <a:rPr lang="en-US" sz="2000" dirty="0" err="1">
                <a:latin typeface="Courier New" panose="02070309020205020404" pitchFamily="49" charset="0"/>
                <a:ea typeface="MS PGothic" pitchFamily="34" charset="-128"/>
                <a:cs typeface="Courier New" panose="02070309020205020404" pitchFamily="49" charset="0"/>
              </a:rPr>
              <a:t>System.out.println</a:t>
            </a:r>
            <a:r>
              <a:rPr lang="en-US" sz="2000" dirty="0">
                <a:latin typeface="Courier New" panose="02070309020205020404" pitchFamily="49" charset="0"/>
                <a:ea typeface="MS PGothic" pitchFamily="34" charset="-128"/>
                <a:cs typeface="Courier New" panose="02070309020205020404" pitchFamily="49" charset="0"/>
              </a:rPr>
              <a:t>("Average = " + sum / 4);</a:t>
            </a: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The code in red is the key difference</a:t>
            </a:r>
          </a:p>
          <a:p>
            <a:pPr eaLnBrk="1" hangingPunct="1">
              <a:lnSpc>
                <a:spcPct val="80000"/>
              </a:lnSpc>
            </a:pPr>
            <a:r>
              <a:rPr lang="en-US" sz="2400" dirty="0">
                <a:latin typeface="Verdana" pitchFamily="34" charset="0"/>
                <a:ea typeface="MS PGothic" pitchFamily="34" charset="-128"/>
              </a:rPr>
              <a:t>“library[c]” is referring to the Book object in library at index location c (with c being the loop counter variable)</a:t>
            </a:r>
          </a:p>
          <a:p>
            <a:pPr eaLnBrk="1" hangingPunct="1">
              <a:lnSpc>
                <a:spcPct val="80000"/>
              </a:lnSpc>
            </a:pPr>
            <a:r>
              <a:rPr lang="en-US" sz="2400" dirty="0">
                <a:latin typeface="Verdana" pitchFamily="34" charset="0"/>
                <a:ea typeface="MS PGothic" pitchFamily="34" charset="-128"/>
              </a:rPr>
              <a:t>Once you have the object from library[c], you can call any method like “</a:t>
            </a:r>
            <a:r>
              <a:rPr lang="en-US" sz="2400" dirty="0" err="1">
                <a:latin typeface="Verdana" pitchFamily="34" charset="0"/>
                <a:ea typeface="MS PGothic" pitchFamily="34" charset="-128"/>
              </a:rPr>
              <a:t>getPrice</a:t>
            </a:r>
            <a:r>
              <a:rPr lang="en-US" sz="2400" dirty="0">
                <a:latin typeface="Verdana" pitchFamily="34" charset="0"/>
                <a:ea typeface="MS PGothic" pitchFamily="34" charset="-128"/>
              </a:rPr>
              <a:t>()” for that specific Book object</a:t>
            </a:r>
          </a:p>
          <a:p>
            <a:pPr eaLnBrk="1" hangingPunct="1">
              <a:lnSpc>
                <a:spcPct val="80000"/>
              </a:lnSpc>
            </a:pPr>
            <a:r>
              <a:rPr lang="en-US" sz="2400" dirty="0">
                <a:latin typeface="Verdana" pitchFamily="34" charset="0"/>
                <a:ea typeface="MS PGothic" pitchFamily="34" charset="-128"/>
              </a:rPr>
              <a:t>This opens up many ways to organize data and manage it with code</a:t>
            </a:r>
          </a:p>
          <a:p>
            <a:pPr eaLnBrk="1" hangingPunct="1">
              <a:lnSpc>
                <a:spcPct val="80000"/>
              </a:lnSpc>
            </a:pPr>
            <a:r>
              <a:rPr lang="en-US" sz="2400" dirty="0">
                <a:latin typeface="Verdana" pitchFamily="34" charset="0"/>
                <a:ea typeface="MS PGothic" pitchFamily="34" charset="-128"/>
              </a:rPr>
              <a:t>With increased complexity though, there are some commonly made errors</a:t>
            </a:r>
          </a:p>
          <a:p>
            <a:pPr marL="0" indent="0" eaLnBrk="1" hangingPunct="1">
              <a:lnSpc>
                <a:spcPct val="80000"/>
              </a:lnSpc>
              <a:buNone/>
            </a:pPr>
            <a:endParaRPr lang="en-US" sz="2400" dirty="0">
              <a:latin typeface="Verdana" pitchFamily="34" charset="0"/>
              <a:ea typeface="MS PGothic" pitchFamily="34" charset="-128"/>
            </a:endParaRPr>
          </a:p>
          <a:p>
            <a:pPr lvl="2" eaLnBrk="1" hangingPunct="1">
              <a:lnSpc>
                <a:spcPct val="80000"/>
              </a:lnSpc>
            </a:pPr>
            <a:endParaRPr lang="en-US" sz="16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41211487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Arrays of Objects</a:t>
            </a:r>
          </a:p>
        </p:txBody>
      </p:sp>
      <p:sp>
        <p:nvSpPr>
          <p:cNvPr id="109570" name="Rectangle 3"/>
          <p:cNvSpPr>
            <a:spLocks noGrp="1" noChangeArrowheads="1"/>
          </p:cNvSpPr>
          <p:nvPr>
            <p:ph type="body" idx="4294967295"/>
          </p:nvPr>
        </p:nvSpPr>
        <p:spPr>
          <a:xfrm>
            <a:off x="457200" y="1295400"/>
            <a:ext cx="8229600" cy="4525963"/>
          </a:xfrm>
        </p:spPr>
        <p:txBody>
          <a:bodyPr/>
          <a:lstStyle/>
          <a:p>
            <a:pPr eaLnBrk="1" hangingPunct="1">
              <a:lnSpc>
                <a:spcPct val="80000"/>
              </a:lnSpc>
            </a:pPr>
            <a:r>
              <a:rPr lang="en-US" sz="2400" dirty="0">
                <a:latin typeface="Verdana" pitchFamily="34" charset="0"/>
                <a:ea typeface="MS PGothic" pitchFamily="34" charset="-128"/>
              </a:rPr>
              <a:t>The most common error to make with Arrays of objects is to attempt to use methods for elements that have not yet been instantiated</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for(int c = 0; c &lt; </a:t>
            </a:r>
            <a:r>
              <a:rPr lang="en-US" sz="2000" dirty="0" err="1">
                <a:latin typeface="Courier New" panose="02070309020205020404" pitchFamily="49" charset="0"/>
                <a:ea typeface="MS PGothic" pitchFamily="34" charset="-128"/>
                <a:cs typeface="Courier New" panose="02070309020205020404" pitchFamily="49" charset="0"/>
              </a:rPr>
              <a:t>library.length</a:t>
            </a:r>
            <a:r>
              <a:rPr lang="en-US" sz="2000" dirty="0">
                <a:latin typeface="Courier New" panose="02070309020205020404" pitchFamily="49" charset="0"/>
                <a:ea typeface="MS PGothic" pitchFamily="34" charset="-128"/>
                <a:cs typeface="Courier New" panose="02070309020205020404" pitchFamily="49" charset="0"/>
              </a:rPr>
              <a:t>; </a:t>
            </a:r>
            <a:r>
              <a:rPr lang="en-US" sz="2000" dirty="0" err="1">
                <a:latin typeface="Courier New" panose="02070309020205020404" pitchFamily="49" charset="0"/>
                <a:ea typeface="MS PGothic" pitchFamily="34" charset="-128"/>
                <a:cs typeface="Courier New" panose="02070309020205020404" pitchFamily="49" charset="0"/>
              </a:rPr>
              <a:t>c++</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a:t>
            </a:r>
            <a:r>
              <a:rPr lang="en-US" sz="2000" dirty="0" err="1">
                <a:latin typeface="Courier New" panose="02070309020205020404" pitchFamily="49" charset="0"/>
                <a:ea typeface="MS PGothic" pitchFamily="34" charset="-128"/>
                <a:cs typeface="Courier New" panose="02070309020205020404" pitchFamily="49" charset="0"/>
              </a:rPr>
              <a:t>System.out.println</a:t>
            </a:r>
            <a:r>
              <a:rPr lang="en-US" sz="2000" dirty="0">
                <a:latin typeface="Courier New" panose="02070309020205020404" pitchFamily="49" charset="0"/>
                <a:ea typeface="MS PGothic" pitchFamily="34" charset="-128"/>
                <a:cs typeface="Courier New" panose="02070309020205020404" pitchFamily="49" charset="0"/>
              </a:rPr>
              <a:t>(library[c].</a:t>
            </a:r>
            <a:r>
              <a:rPr lang="en-US" sz="2000" dirty="0" err="1">
                <a:latin typeface="Courier New" panose="02070309020205020404" pitchFamily="49" charset="0"/>
                <a:ea typeface="MS PGothic" pitchFamily="34" charset="-128"/>
                <a:cs typeface="Courier New" panose="02070309020205020404" pitchFamily="49" charset="0"/>
              </a:rPr>
              <a:t>getTitle</a:t>
            </a:r>
            <a:r>
              <a:rPr lang="en-US" sz="2000" dirty="0">
                <a:latin typeface="Courier New" panose="02070309020205020404" pitchFamily="49" charset="0"/>
                <a:ea typeface="MS PGothic" pitchFamily="34" charset="-128"/>
                <a:cs typeface="Courier New" panose="02070309020205020404" pitchFamily="49" charset="0"/>
              </a:rPr>
              <a:t>());</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If you add this code and run it, the first problem is that, guess what – it compiles!</a:t>
            </a:r>
          </a:p>
          <a:p>
            <a:pPr eaLnBrk="1" hangingPunct="1">
              <a:lnSpc>
                <a:spcPct val="80000"/>
              </a:lnSpc>
            </a:pPr>
            <a:r>
              <a:rPr lang="en-US" sz="2400" dirty="0">
                <a:latin typeface="Verdana" pitchFamily="34" charset="0"/>
                <a:ea typeface="MS PGothic" pitchFamily="34" charset="-128"/>
              </a:rPr>
              <a:t>This means the error is not a compiler one, but a logical one as you see when you run it</a:t>
            </a:r>
          </a:p>
          <a:p>
            <a:pPr eaLnBrk="1" hangingPunct="1">
              <a:lnSpc>
                <a:spcPct val="80000"/>
              </a:lnSpc>
            </a:pPr>
            <a:r>
              <a:rPr lang="en-US" sz="2400" dirty="0">
                <a:latin typeface="Verdana" pitchFamily="34" charset="0"/>
                <a:ea typeface="MS PGothic" pitchFamily="34" charset="-128"/>
              </a:rPr>
              <a:t>The error you should have when this runs is “</a:t>
            </a:r>
            <a:r>
              <a:rPr lang="en-US" sz="2400" dirty="0" err="1">
                <a:latin typeface="Verdana" pitchFamily="34" charset="0"/>
                <a:ea typeface="MS PGothic" pitchFamily="34" charset="-128"/>
              </a:rPr>
              <a:t>java.lang.NullPointerException</a:t>
            </a:r>
            <a:r>
              <a:rPr lang="en-US" sz="2400" dirty="0">
                <a:latin typeface="Verdana" pitchFamily="34" charset="0"/>
                <a:ea typeface="MS PGothic" pitchFamily="34" charset="-128"/>
              </a:rPr>
              <a:t>”</a:t>
            </a:r>
          </a:p>
          <a:p>
            <a:pPr eaLnBrk="1" hangingPunct="1">
              <a:lnSpc>
                <a:spcPct val="80000"/>
              </a:lnSpc>
            </a:pPr>
            <a:r>
              <a:rPr lang="en-US" sz="2400" dirty="0">
                <a:latin typeface="Verdana" pitchFamily="34" charset="0"/>
                <a:ea typeface="MS PGothic" pitchFamily="34" charset="-128"/>
              </a:rPr>
              <a:t>This is a very popular run time error – when you receive it, it means you are trying to execute a method (</a:t>
            </a:r>
            <a:r>
              <a:rPr lang="en-US" sz="2400" dirty="0" err="1">
                <a:latin typeface="Verdana" pitchFamily="34" charset="0"/>
                <a:ea typeface="MS PGothic" pitchFamily="34" charset="-128"/>
              </a:rPr>
              <a:t>getTitle</a:t>
            </a:r>
            <a:r>
              <a:rPr lang="en-US" sz="2400" dirty="0">
                <a:latin typeface="Verdana" pitchFamily="34" charset="0"/>
                <a:ea typeface="MS PGothic" pitchFamily="34" charset="-128"/>
              </a:rPr>
              <a:t>) on an object that has not yet been created</a:t>
            </a:r>
          </a:p>
        </p:txBody>
      </p:sp>
    </p:spTree>
    <p:extLst>
      <p:ext uri="{BB962C8B-B14F-4D97-AF65-F5344CB8AC3E}">
        <p14:creationId xmlns:p14="http://schemas.microsoft.com/office/powerpoint/2010/main" val="15941242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Arrays of Objects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You may also notice in the run output that the titles of the first few Book objects are printing</a:t>
            </a:r>
          </a:p>
          <a:p>
            <a:pPr eaLnBrk="1" hangingPunct="1">
              <a:lnSpc>
                <a:spcPct val="80000"/>
              </a:lnSpc>
            </a:pPr>
            <a:r>
              <a:rPr lang="en-US" sz="2400" dirty="0">
                <a:latin typeface="Verdana" pitchFamily="34" charset="0"/>
                <a:ea typeface="MS PGothic" pitchFamily="34" charset="-128"/>
              </a:rPr>
              <a:t>This means the error is occurring somewhere later in the array – this furthers the idea that the error is based on an object that has not yet been created</a:t>
            </a:r>
          </a:p>
          <a:p>
            <a:pPr eaLnBrk="1" hangingPunct="1">
              <a:lnSpc>
                <a:spcPct val="80000"/>
              </a:lnSpc>
            </a:pPr>
            <a:r>
              <a:rPr lang="en-US" sz="2400" dirty="0">
                <a:latin typeface="Verdana" pitchFamily="34" charset="0"/>
                <a:ea typeface="MS PGothic" pitchFamily="34" charset="-128"/>
              </a:rPr>
              <a:t>Looking at the code, the problem is with the loop</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for(int c = 0; c &lt; </a:t>
            </a:r>
            <a:r>
              <a:rPr lang="en-US" sz="2000" dirty="0" err="1">
                <a:solidFill>
                  <a:srgbClr val="FF0000"/>
                </a:solidFill>
                <a:latin typeface="Courier New" panose="02070309020205020404" pitchFamily="49" charset="0"/>
                <a:ea typeface="MS PGothic" pitchFamily="34" charset="-128"/>
                <a:cs typeface="Courier New" panose="02070309020205020404" pitchFamily="49" charset="0"/>
              </a:rPr>
              <a:t>library.length</a:t>
            </a:r>
            <a:r>
              <a:rPr lang="en-US" sz="2000" dirty="0">
                <a:latin typeface="Courier New" panose="02070309020205020404" pitchFamily="49" charset="0"/>
                <a:ea typeface="MS PGothic" pitchFamily="34" charset="-128"/>
                <a:cs typeface="Courier New" panose="02070309020205020404" pitchFamily="49" charset="0"/>
              </a:rPr>
              <a:t>; </a:t>
            </a:r>
            <a:r>
              <a:rPr lang="en-US" sz="2000" dirty="0" err="1">
                <a:latin typeface="Courier New" panose="02070309020205020404" pitchFamily="49" charset="0"/>
                <a:ea typeface="MS PGothic" pitchFamily="34" charset="-128"/>
                <a:cs typeface="Courier New" panose="02070309020205020404" pitchFamily="49" charset="0"/>
              </a:rPr>
              <a:t>c++</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a:t>
            </a:r>
            <a:r>
              <a:rPr lang="en-US" sz="2000" dirty="0" err="1">
                <a:latin typeface="Courier New" panose="02070309020205020404" pitchFamily="49" charset="0"/>
                <a:ea typeface="MS PGothic" pitchFamily="34" charset="-128"/>
                <a:cs typeface="Courier New" panose="02070309020205020404" pitchFamily="49" charset="0"/>
              </a:rPr>
              <a:t>System.out.println</a:t>
            </a:r>
            <a:r>
              <a:rPr lang="en-US" sz="2000" dirty="0">
                <a:latin typeface="Courier New" panose="02070309020205020404" pitchFamily="49" charset="0"/>
                <a:ea typeface="MS PGothic" pitchFamily="34" charset="-128"/>
                <a:cs typeface="Courier New" panose="02070309020205020404" pitchFamily="49" charset="0"/>
              </a:rPr>
              <a:t>(library[c].</a:t>
            </a:r>
            <a:r>
              <a:rPr lang="en-US" sz="2000" dirty="0" err="1">
                <a:latin typeface="Courier New" panose="02070309020205020404" pitchFamily="49" charset="0"/>
                <a:ea typeface="MS PGothic" pitchFamily="34" charset="-128"/>
                <a:cs typeface="Courier New" panose="02070309020205020404" pitchFamily="49" charset="0"/>
              </a:rPr>
              <a:t>getTitle</a:t>
            </a:r>
            <a:r>
              <a:rPr lang="en-US" sz="2000" dirty="0">
                <a:latin typeface="Courier New" panose="02070309020205020404" pitchFamily="49" charset="0"/>
                <a:ea typeface="MS PGothic" pitchFamily="34" charset="-128"/>
                <a:cs typeface="Courier New" panose="02070309020205020404" pitchFamily="49" charset="0"/>
              </a:rPr>
              <a:t>());</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err="1">
                <a:latin typeface="Verdana" pitchFamily="34" charset="0"/>
                <a:ea typeface="MS PGothic" pitchFamily="34" charset="-128"/>
              </a:rPr>
              <a:t>library.length</a:t>
            </a:r>
            <a:r>
              <a:rPr lang="en-US" sz="2400" dirty="0">
                <a:latin typeface="Verdana" pitchFamily="34" charset="0"/>
                <a:ea typeface="MS PGothic" pitchFamily="34" charset="-128"/>
              </a:rPr>
              <a:t> returns the </a:t>
            </a:r>
            <a:r>
              <a:rPr lang="en-US" sz="2400" u="sng" dirty="0">
                <a:latin typeface="Verdana" pitchFamily="34" charset="0"/>
                <a:ea typeface="MS PGothic" pitchFamily="34" charset="-128"/>
              </a:rPr>
              <a:t>capacity</a:t>
            </a:r>
            <a:r>
              <a:rPr lang="en-US" sz="2400" dirty="0">
                <a:latin typeface="Verdana" pitchFamily="34" charset="0"/>
                <a:ea typeface="MS PGothic" pitchFamily="34" charset="-128"/>
              </a:rPr>
              <a:t> of the array and not the actual number of Book objects that are in use</a:t>
            </a:r>
          </a:p>
          <a:p>
            <a:pPr eaLnBrk="1" hangingPunct="1">
              <a:lnSpc>
                <a:spcPct val="80000"/>
              </a:lnSpc>
            </a:pPr>
            <a:r>
              <a:rPr lang="en-US" sz="2400" dirty="0" err="1">
                <a:latin typeface="Verdana" pitchFamily="34" charset="0"/>
                <a:ea typeface="MS PGothic" pitchFamily="34" charset="-128"/>
              </a:rPr>
              <a:t>library.length</a:t>
            </a:r>
            <a:r>
              <a:rPr lang="en-US" sz="2400" dirty="0">
                <a:latin typeface="Verdana" pitchFamily="34" charset="0"/>
                <a:ea typeface="MS PGothic" pitchFamily="34" charset="-128"/>
              </a:rPr>
              <a:t> will return 10, so the loop is going from 0 to 1 to 2 to…all the way to 9</a:t>
            </a:r>
          </a:p>
          <a:p>
            <a:pPr lvl="2" eaLnBrk="1" hangingPunct="1">
              <a:lnSpc>
                <a:spcPct val="80000"/>
              </a:lnSpc>
            </a:pPr>
            <a:endParaRPr lang="en-US" sz="16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2875110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Arrays of Objects</a:t>
            </a:r>
          </a:p>
        </p:txBody>
      </p:sp>
      <p:sp>
        <p:nvSpPr>
          <p:cNvPr id="109570" name="Rectangle 3"/>
          <p:cNvSpPr>
            <a:spLocks noGrp="1" noChangeArrowheads="1"/>
          </p:cNvSpPr>
          <p:nvPr>
            <p:ph type="body" idx="4294967295"/>
          </p:nvPr>
        </p:nvSpPr>
        <p:spPr>
          <a:xfrm>
            <a:off x="457200" y="1417638"/>
            <a:ext cx="8229600" cy="4525963"/>
          </a:xfrm>
        </p:spPr>
        <p:txBody>
          <a:bodyPr/>
          <a:lstStyle/>
          <a:p>
            <a:pPr eaLnBrk="1" hangingPunct="1">
              <a:lnSpc>
                <a:spcPct val="80000"/>
              </a:lnSpc>
            </a:pPr>
            <a:r>
              <a:rPr lang="en-US" sz="2400" dirty="0">
                <a:latin typeface="Verdana" pitchFamily="34" charset="0"/>
                <a:ea typeface="MS PGothic" pitchFamily="34" charset="-128"/>
              </a:rPr>
              <a:t>This is okay for when c is 0, 1, 2, or 3 because we have Book objects in the library at locations 0 to 3</a:t>
            </a:r>
          </a:p>
          <a:p>
            <a:pPr eaLnBrk="1" hangingPunct="1">
              <a:lnSpc>
                <a:spcPct val="80000"/>
              </a:lnSpc>
            </a:pPr>
            <a:r>
              <a:rPr lang="en-US" sz="2400" dirty="0">
                <a:latin typeface="Verdana" pitchFamily="34" charset="0"/>
                <a:ea typeface="MS PGothic" pitchFamily="34" charset="-128"/>
              </a:rPr>
              <a:t>When c is 4 though, there is no Book object there</a:t>
            </a:r>
          </a:p>
          <a:p>
            <a:pPr eaLnBrk="1" hangingPunct="1">
              <a:lnSpc>
                <a:spcPct val="80000"/>
              </a:lnSpc>
            </a:pPr>
            <a:r>
              <a:rPr lang="en-US" sz="2400" dirty="0">
                <a:latin typeface="Verdana" pitchFamily="34" charset="0"/>
                <a:ea typeface="MS PGothic" pitchFamily="34" charset="-128"/>
              </a:rPr>
              <a:t>The code inside the loop still executes because c is still less than </a:t>
            </a:r>
            <a:r>
              <a:rPr lang="en-US" sz="2400" dirty="0" err="1">
                <a:latin typeface="Verdana" pitchFamily="34" charset="0"/>
                <a:ea typeface="MS PGothic" pitchFamily="34" charset="-128"/>
              </a:rPr>
              <a:t>library.length</a:t>
            </a:r>
            <a:r>
              <a:rPr lang="en-US" sz="2400" dirty="0">
                <a:latin typeface="Verdana" pitchFamily="34" charset="0"/>
                <a:ea typeface="MS PGothic" pitchFamily="34" charset="-128"/>
              </a:rPr>
              <a:t> (i.e. 4 &lt; 10)</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for(int c = 0; </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c &lt; </a:t>
            </a:r>
            <a:r>
              <a:rPr lang="en-US" sz="2000" dirty="0" err="1">
                <a:solidFill>
                  <a:srgbClr val="FF0000"/>
                </a:solidFill>
                <a:latin typeface="Courier New" panose="02070309020205020404" pitchFamily="49" charset="0"/>
                <a:ea typeface="MS PGothic" pitchFamily="34" charset="-128"/>
                <a:cs typeface="Courier New" panose="02070309020205020404" pitchFamily="49" charset="0"/>
              </a:rPr>
              <a:t>library.length</a:t>
            </a:r>
            <a:r>
              <a:rPr lang="en-US" sz="2000" dirty="0">
                <a:latin typeface="Courier New" panose="02070309020205020404" pitchFamily="49" charset="0"/>
                <a:ea typeface="MS PGothic" pitchFamily="34" charset="-128"/>
                <a:cs typeface="Courier New" panose="02070309020205020404" pitchFamily="49" charset="0"/>
              </a:rPr>
              <a:t>; </a:t>
            </a:r>
            <a:r>
              <a:rPr lang="en-US" sz="2000" dirty="0" err="1">
                <a:latin typeface="Courier New" panose="02070309020205020404" pitchFamily="49" charset="0"/>
                <a:ea typeface="MS PGothic" pitchFamily="34" charset="-128"/>
                <a:cs typeface="Courier New" panose="02070309020205020404" pitchFamily="49" charset="0"/>
              </a:rPr>
              <a:t>c++</a:t>
            </a:r>
            <a:r>
              <a:rPr lang="en-US" sz="20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2000" dirty="0">
                <a:latin typeface="Courier New" panose="02070309020205020404" pitchFamily="49" charset="0"/>
                <a:ea typeface="MS PGothic" pitchFamily="34" charset="-128"/>
                <a:cs typeface="Courier New" panose="02070309020205020404" pitchFamily="49" charset="0"/>
              </a:rPr>
              <a:t>	</a:t>
            </a:r>
            <a:r>
              <a:rPr lang="en-US" sz="2000" dirty="0" err="1">
                <a:latin typeface="Courier New" panose="02070309020205020404" pitchFamily="49" charset="0"/>
                <a:ea typeface="MS PGothic" pitchFamily="34" charset="-128"/>
                <a:cs typeface="Courier New" panose="02070309020205020404" pitchFamily="49" charset="0"/>
              </a:rPr>
              <a:t>System.out.println</a:t>
            </a:r>
            <a:r>
              <a:rPr lang="en-US" sz="2000" dirty="0">
                <a:latin typeface="Courier New" panose="02070309020205020404" pitchFamily="49" charset="0"/>
                <a:ea typeface="MS PGothic" pitchFamily="34" charset="-128"/>
                <a:cs typeface="Courier New" panose="02070309020205020404" pitchFamily="49" charset="0"/>
              </a:rPr>
              <a:t>(</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library[c].</a:t>
            </a:r>
            <a:r>
              <a:rPr lang="en-US" sz="2000" dirty="0" err="1">
                <a:solidFill>
                  <a:srgbClr val="FF0000"/>
                </a:solidFill>
                <a:latin typeface="Courier New" panose="02070309020205020404" pitchFamily="49" charset="0"/>
                <a:ea typeface="MS PGothic" pitchFamily="34" charset="-128"/>
                <a:cs typeface="Courier New" panose="02070309020205020404" pitchFamily="49" charset="0"/>
              </a:rPr>
              <a:t>getTitle</a:t>
            </a:r>
            <a:r>
              <a:rPr lang="en-US" sz="2000" dirty="0">
                <a:solidFill>
                  <a:srgbClr val="FF0000"/>
                </a:solidFill>
                <a:latin typeface="Courier New" panose="02070309020205020404" pitchFamily="49" charset="0"/>
                <a:ea typeface="MS PGothic" pitchFamily="34" charset="-128"/>
                <a:cs typeface="Courier New" panose="02070309020205020404" pitchFamily="49" charset="0"/>
              </a:rPr>
              <a:t>()</a:t>
            </a:r>
            <a:r>
              <a:rPr lang="en-US" sz="2000" dirty="0">
                <a:latin typeface="Courier New" panose="02070309020205020404" pitchFamily="49" charset="0"/>
                <a:ea typeface="MS PGothic" pitchFamily="34" charset="-128"/>
                <a:cs typeface="Courier New" panose="02070309020205020404" pitchFamily="49" charset="0"/>
              </a:rPr>
              <a:t>);</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At that point, “library[4].</a:t>
            </a:r>
            <a:r>
              <a:rPr lang="en-US" sz="2400" dirty="0" err="1">
                <a:latin typeface="Verdana" pitchFamily="34" charset="0"/>
                <a:ea typeface="MS PGothic" pitchFamily="34" charset="-128"/>
              </a:rPr>
              <a:t>getTitle</a:t>
            </a:r>
            <a:r>
              <a:rPr lang="en-US" sz="2400" dirty="0">
                <a:latin typeface="Verdana" pitchFamily="34" charset="0"/>
                <a:ea typeface="MS PGothic" pitchFamily="34" charset="-128"/>
              </a:rPr>
              <a:t>()” is trying to call a method on a location in memory (library[4]) that is null</a:t>
            </a:r>
          </a:p>
          <a:p>
            <a:pPr eaLnBrk="1" hangingPunct="1">
              <a:lnSpc>
                <a:spcPct val="80000"/>
              </a:lnSpc>
            </a:pPr>
            <a:r>
              <a:rPr lang="en-US" sz="2400" dirty="0">
                <a:latin typeface="Verdana" pitchFamily="34" charset="0"/>
                <a:ea typeface="MS PGothic" pitchFamily="34" charset="-128"/>
              </a:rPr>
              <a:t>This is the cause for the </a:t>
            </a:r>
            <a:r>
              <a:rPr lang="en-US" sz="2400" dirty="0" err="1">
                <a:latin typeface="Verdana" pitchFamily="34" charset="0"/>
                <a:ea typeface="MS PGothic" pitchFamily="34" charset="-128"/>
              </a:rPr>
              <a:t>NullPointerException</a:t>
            </a:r>
            <a:r>
              <a:rPr lang="en-US" sz="2400" dirty="0">
                <a:latin typeface="Verdana" pitchFamily="34" charset="0"/>
                <a:ea typeface="MS PGothic" pitchFamily="34" charset="-128"/>
              </a:rPr>
              <a:t> run time error and is very common to make and challenging to debug</a:t>
            </a:r>
          </a:p>
          <a:p>
            <a:pPr lvl="2" eaLnBrk="1" hangingPunct="1">
              <a:lnSpc>
                <a:spcPct val="80000"/>
              </a:lnSpc>
            </a:pPr>
            <a:endParaRPr lang="en-US" sz="1600" dirty="0">
              <a:latin typeface="Verdana" pitchFamily="34" charset="0"/>
              <a:ea typeface="MS PGothic" pitchFamily="34" charset="-128"/>
            </a:endParaRPr>
          </a:p>
          <a:p>
            <a:pPr eaLnBrk="1" hangingPunct="1">
              <a:lnSpc>
                <a:spcPct val="80000"/>
              </a:lnSpc>
            </a:pPr>
            <a:endParaRPr lang="en-US" sz="20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800984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Arrays of Objects</a:t>
            </a:r>
          </a:p>
        </p:txBody>
      </p:sp>
      <p:sp>
        <p:nvSpPr>
          <p:cNvPr id="109570" name="Rectangle 3"/>
          <p:cNvSpPr>
            <a:spLocks noGrp="1" noChangeArrowheads="1"/>
          </p:cNvSpPr>
          <p:nvPr>
            <p:ph type="body" idx="4294967295"/>
          </p:nvPr>
        </p:nvSpPr>
        <p:spPr>
          <a:xfrm>
            <a:off x="457200" y="1166018"/>
            <a:ext cx="8229600" cy="4525963"/>
          </a:xfrm>
        </p:spPr>
        <p:txBody>
          <a:bodyPr/>
          <a:lstStyle/>
          <a:p>
            <a:pPr eaLnBrk="1" hangingPunct="1">
              <a:lnSpc>
                <a:spcPct val="80000"/>
              </a:lnSpc>
            </a:pPr>
            <a:r>
              <a:rPr lang="en-US" sz="2400" dirty="0">
                <a:latin typeface="Verdana" pitchFamily="34" charset="0"/>
                <a:ea typeface="MS PGothic" pitchFamily="34" charset="-128"/>
              </a:rPr>
              <a:t>A good way to prevent this is to maintain a </a:t>
            </a:r>
            <a:r>
              <a:rPr lang="en-US" sz="2400" dirty="0" err="1">
                <a:latin typeface="Verdana" pitchFamily="34" charset="0"/>
                <a:ea typeface="MS PGothic" pitchFamily="34" charset="-128"/>
              </a:rPr>
              <a:t>numberOfBooks</a:t>
            </a:r>
            <a:r>
              <a:rPr lang="en-US" sz="2400" dirty="0">
                <a:latin typeface="Verdana" pitchFamily="34" charset="0"/>
                <a:ea typeface="MS PGothic" pitchFamily="34" charset="-128"/>
              </a:rPr>
              <a:t> variable for how many Book objects in the library have actually been created</a:t>
            </a:r>
          </a:p>
          <a:p>
            <a:pPr eaLnBrk="1" hangingPunct="1">
              <a:lnSpc>
                <a:spcPct val="80000"/>
              </a:lnSpc>
            </a:pPr>
            <a:r>
              <a:rPr lang="en-US" sz="2400" dirty="0">
                <a:latin typeface="Verdana" pitchFamily="34" charset="0"/>
                <a:ea typeface="MS PGothic" pitchFamily="34" charset="-128"/>
              </a:rPr>
              <a:t>We followed a similar pattern in the Arrays presentation (slides 26-28)</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int </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numberOfBooks</a:t>
            </a:r>
            <a:r>
              <a:rPr lang="en-US" sz="1800" dirty="0">
                <a:latin typeface="Courier New" panose="02070309020205020404" pitchFamily="49" charset="0"/>
                <a:ea typeface="MS PGothic" pitchFamily="34" charset="-128"/>
                <a:cs typeface="Courier New" panose="02070309020205020404" pitchFamily="49" charset="0"/>
              </a:rPr>
              <a:t> = 4; </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for(int c = 0; c &lt; </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numberOfBooks</a:t>
            </a:r>
            <a:r>
              <a:rPr lang="en-US" sz="1800" dirty="0">
                <a:latin typeface="Courier New" panose="02070309020205020404" pitchFamily="49" charset="0"/>
                <a:ea typeface="MS PGothic" pitchFamily="34" charset="-128"/>
                <a:cs typeface="Courier New" panose="02070309020205020404" pitchFamily="49" charset="0"/>
              </a:rPr>
              <a:t>; </a:t>
            </a:r>
            <a:r>
              <a:rPr lang="en-US" sz="1800" dirty="0" err="1">
                <a:latin typeface="Courier New" panose="02070309020205020404" pitchFamily="49" charset="0"/>
                <a:ea typeface="MS PGothic" pitchFamily="34" charset="-128"/>
                <a:cs typeface="Courier New" panose="02070309020205020404" pitchFamily="49" charset="0"/>
              </a:rPr>
              <a:t>c++</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a:t>
            </a:r>
            <a:r>
              <a:rPr lang="en-US" sz="1800" dirty="0" err="1">
                <a:latin typeface="Courier New" panose="02070309020205020404" pitchFamily="49" charset="0"/>
                <a:ea typeface="MS PGothic" pitchFamily="34" charset="-128"/>
                <a:cs typeface="Courier New" panose="02070309020205020404" pitchFamily="49" charset="0"/>
              </a:rPr>
              <a:t>System.out.println</a:t>
            </a:r>
            <a:r>
              <a:rPr lang="en-US" sz="1800" dirty="0">
                <a:latin typeface="Courier New" panose="02070309020205020404" pitchFamily="49" charset="0"/>
                <a:ea typeface="MS PGothic" pitchFamily="34" charset="-128"/>
                <a:cs typeface="Courier New" panose="02070309020205020404" pitchFamily="49" charset="0"/>
              </a:rPr>
              <a:t>(library[c].</a:t>
            </a:r>
            <a:r>
              <a:rPr lang="en-US" sz="1800" dirty="0" err="1">
                <a:latin typeface="Courier New" panose="02070309020205020404" pitchFamily="49" charset="0"/>
                <a:ea typeface="MS PGothic" pitchFamily="34" charset="-128"/>
                <a:cs typeface="Courier New" panose="02070309020205020404" pitchFamily="49" charset="0"/>
              </a:rPr>
              <a:t>getTitle</a:t>
            </a:r>
            <a:r>
              <a:rPr lang="en-US" sz="1800" dirty="0">
                <a:latin typeface="Courier New" panose="02070309020205020404" pitchFamily="49" charset="0"/>
                <a:ea typeface="MS PGothic" pitchFamily="34" charset="-128"/>
                <a:cs typeface="Courier New" panose="02070309020205020404" pitchFamily="49" charset="0"/>
              </a:rPr>
              <a:t>());</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Now c will stop at 4 and the loop will only print the titles of Book objects from elements 0 to 3</a:t>
            </a:r>
          </a:p>
          <a:p>
            <a:pPr eaLnBrk="1" hangingPunct="1">
              <a:lnSpc>
                <a:spcPct val="80000"/>
              </a:lnSpc>
            </a:pPr>
            <a:r>
              <a:rPr lang="en-US" sz="2400" dirty="0">
                <a:latin typeface="Verdana" pitchFamily="34" charset="0"/>
                <a:ea typeface="MS PGothic" pitchFamily="34" charset="-128"/>
              </a:rPr>
              <a:t>This also means you must maintain </a:t>
            </a:r>
            <a:r>
              <a:rPr lang="en-US" sz="2400" dirty="0" err="1">
                <a:latin typeface="Verdana" pitchFamily="34" charset="0"/>
                <a:ea typeface="MS PGothic" pitchFamily="34" charset="-128"/>
              </a:rPr>
              <a:t>numberOfBooks</a:t>
            </a:r>
            <a:r>
              <a:rPr lang="en-US" sz="2400" dirty="0">
                <a:latin typeface="Verdana" pitchFamily="34" charset="0"/>
                <a:ea typeface="MS PGothic" pitchFamily="34" charset="-128"/>
              </a:rPr>
              <a:t> appropriately:</a:t>
            </a:r>
          </a:p>
          <a:p>
            <a:pPr lvl="1" eaLnBrk="1" hangingPunct="1">
              <a:lnSpc>
                <a:spcPct val="80000"/>
              </a:lnSpc>
            </a:pPr>
            <a:r>
              <a:rPr lang="en-US" sz="2000" dirty="0">
                <a:latin typeface="Verdana" pitchFamily="34" charset="0"/>
                <a:ea typeface="MS PGothic" pitchFamily="34" charset="-128"/>
              </a:rPr>
              <a:t>If you had create a new Book object, you must add 1 to </a:t>
            </a:r>
            <a:r>
              <a:rPr lang="en-US" sz="2000" dirty="0" err="1">
                <a:latin typeface="Verdana" pitchFamily="34" charset="0"/>
                <a:ea typeface="MS PGothic" pitchFamily="34" charset="-128"/>
              </a:rPr>
              <a:t>numberOfBooks</a:t>
            </a:r>
            <a:endParaRPr lang="en-US" sz="2000" dirty="0">
              <a:latin typeface="Verdana" pitchFamily="34" charset="0"/>
              <a:ea typeface="MS PGothic" pitchFamily="34" charset="-128"/>
            </a:endParaRPr>
          </a:p>
          <a:p>
            <a:pPr lvl="1" eaLnBrk="1" hangingPunct="1">
              <a:lnSpc>
                <a:spcPct val="80000"/>
              </a:lnSpc>
            </a:pPr>
            <a:r>
              <a:rPr lang="en-US" sz="2000" dirty="0">
                <a:latin typeface="Verdana" pitchFamily="34" charset="0"/>
                <a:ea typeface="MS PGothic" pitchFamily="34" charset="-128"/>
              </a:rPr>
              <a:t>If you delete a Book object, you must subtract 1</a:t>
            </a:r>
          </a:p>
        </p:txBody>
      </p:sp>
    </p:spTree>
    <p:extLst>
      <p:ext uri="{BB962C8B-B14F-4D97-AF65-F5344CB8AC3E}">
        <p14:creationId xmlns:p14="http://schemas.microsoft.com/office/powerpoint/2010/main" val="42456960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Arrays of Objects</a:t>
            </a:r>
          </a:p>
        </p:txBody>
      </p:sp>
      <p:sp>
        <p:nvSpPr>
          <p:cNvPr id="109570" name="Rectangle 3"/>
          <p:cNvSpPr>
            <a:spLocks noGrp="1" noChangeArrowheads="1"/>
          </p:cNvSpPr>
          <p:nvPr>
            <p:ph type="body" idx="4294967295"/>
          </p:nvPr>
        </p:nvSpPr>
        <p:spPr>
          <a:xfrm>
            <a:off x="457200" y="1166018"/>
            <a:ext cx="8229600" cy="4525963"/>
          </a:xfrm>
        </p:spPr>
        <p:txBody>
          <a:bodyPr/>
          <a:lstStyle/>
          <a:p>
            <a:pPr eaLnBrk="1" hangingPunct="1">
              <a:lnSpc>
                <a:spcPct val="80000"/>
              </a:lnSpc>
            </a:pPr>
            <a:r>
              <a:rPr lang="en-US" sz="2400" dirty="0">
                <a:latin typeface="Verdana" pitchFamily="34" charset="0"/>
                <a:ea typeface="MS PGothic" pitchFamily="34" charset="-128"/>
              </a:rPr>
              <a:t>Speaking of deleting objects, Java has a nice feature in the background of its environment called the “garbage collector”</a:t>
            </a:r>
          </a:p>
          <a:p>
            <a:pPr eaLnBrk="1" hangingPunct="1">
              <a:lnSpc>
                <a:spcPct val="80000"/>
              </a:lnSpc>
            </a:pPr>
            <a:r>
              <a:rPr lang="en-US" sz="2400" dirty="0">
                <a:latin typeface="Verdana" pitchFamily="34" charset="0"/>
                <a:ea typeface="MS PGothic" pitchFamily="34" charset="-128"/>
              </a:rPr>
              <a:t>Put simply, this process runs in the background whenever your code is running to make sure any memory that has been created that is considered no longer in use is cleaned up</a:t>
            </a:r>
          </a:p>
          <a:p>
            <a:pPr eaLnBrk="1" hangingPunct="1">
              <a:lnSpc>
                <a:spcPct val="80000"/>
              </a:lnSpc>
            </a:pPr>
            <a:r>
              <a:rPr lang="en-US" sz="2400" dirty="0">
                <a:latin typeface="Verdana" pitchFamily="34" charset="0"/>
                <a:ea typeface="MS PGothic" pitchFamily="34" charset="-128"/>
              </a:rPr>
              <a:t>How does Java define garbage? Say you created a separate Book object</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Book mine = new Book(111, “Music”, 12.99);</a:t>
            </a:r>
          </a:p>
          <a:p>
            <a:pPr eaLnBrk="1" hangingPunct="1">
              <a:lnSpc>
                <a:spcPct val="80000"/>
              </a:lnSpc>
            </a:pPr>
            <a:endParaRPr lang="en-US" sz="2400" dirty="0">
              <a:latin typeface="Verdana" pitchFamily="34" charset="0"/>
              <a:ea typeface="MS PGothic" pitchFamily="34" charset="-128"/>
            </a:endParaRPr>
          </a:p>
          <a:p>
            <a:pPr eaLnBrk="1" hangingPunct="1">
              <a:lnSpc>
                <a:spcPct val="80000"/>
              </a:lnSpc>
            </a:pPr>
            <a:r>
              <a:rPr lang="en-US" sz="2400" dirty="0">
                <a:latin typeface="Verdana" pitchFamily="34" charset="0"/>
                <a:ea typeface="MS PGothic" pitchFamily="34" charset="-128"/>
              </a:rPr>
              <a:t>Later on, you may not need that object anymore. To delete it, we would set the object to null</a:t>
            </a:r>
            <a:endParaRPr lang="en-US" sz="2000" dirty="0">
              <a:latin typeface="Verdana" pitchFamily="34" charset="0"/>
              <a:ea typeface="MS PGothic" pitchFamily="34" charset="-128"/>
            </a:endParaRPr>
          </a:p>
          <a:p>
            <a:pPr marL="0" indent="0" eaLnBrk="1" hangingPunct="1">
              <a:lnSpc>
                <a:spcPct val="80000"/>
              </a:lnSpc>
              <a:buNone/>
            </a:pPr>
            <a:endParaRPr lang="en-US" sz="2000" dirty="0">
              <a:latin typeface="Verdana" pitchFamily="34" charset="0"/>
              <a:ea typeface="MS PGothic" pitchFamily="34" charset="-128"/>
            </a:endParaRP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mine = null;</a:t>
            </a:r>
            <a:endParaRPr lang="en-US" sz="20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endParaRPr lang="en-US" sz="2400" dirty="0">
              <a:latin typeface="Verdana" pitchFamily="34" charset="0"/>
              <a:ea typeface="MS PGothic" pitchFamily="34" charset="-128"/>
            </a:endParaRPr>
          </a:p>
        </p:txBody>
      </p:sp>
    </p:spTree>
    <p:extLst>
      <p:ext uri="{BB962C8B-B14F-4D97-AF65-F5344CB8AC3E}">
        <p14:creationId xmlns:p14="http://schemas.microsoft.com/office/powerpoint/2010/main" val="3654435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Arrays of Objects</a:t>
            </a:r>
          </a:p>
        </p:txBody>
      </p:sp>
      <p:sp>
        <p:nvSpPr>
          <p:cNvPr id="109570" name="Rectangle 3"/>
          <p:cNvSpPr>
            <a:spLocks noGrp="1" noChangeArrowheads="1"/>
          </p:cNvSpPr>
          <p:nvPr>
            <p:ph type="body" idx="4294967295"/>
          </p:nvPr>
        </p:nvSpPr>
        <p:spPr>
          <a:xfrm>
            <a:off x="457200" y="1166018"/>
            <a:ext cx="8229600" cy="4525963"/>
          </a:xfrm>
        </p:spPr>
        <p:txBody>
          <a:bodyPr/>
          <a:lstStyle/>
          <a:p>
            <a:pPr eaLnBrk="1" hangingPunct="1">
              <a:lnSpc>
                <a:spcPct val="80000"/>
              </a:lnSpc>
            </a:pPr>
            <a:r>
              <a:rPr lang="en-US" sz="2400" dirty="0">
                <a:latin typeface="Verdana" pitchFamily="34" charset="0"/>
                <a:ea typeface="MS PGothic" pitchFamily="34" charset="-128"/>
                <a:cs typeface="Courier New" panose="02070309020205020404" pitchFamily="49" charset="0"/>
              </a:rPr>
              <a:t>Remember that “mine” is actually a reference to some location in memory where the actual object data is stored</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When “mine” was created, the location of the object data could be somewhere like 0x123456</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When we set mine to null, the 0x123456 goes away, but the object data at that location actually still remains for a short period of time</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The Java garbage collector eventually sees this and clears up the object data there so we don’t have to worry about it as coders</a:t>
            </a:r>
          </a:p>
          <a:p>
            <a:pPr lvl="1" eaLnBrk="1" hangingPunct="1">
              <a:lnSpc>
                <a:spcPct val="80000"/>
              </a:lnSpc>
            </a:pPr>
            <a:r>
              <a:rPr lang="en-US" sz="2000" dirty="0">
                <a:latin typeface="Verdana" pitchFamily="34" charset="0"/>
                <a:ea typeface="MS PGothic" pitchFamily="34" charset="-128"/>
                <a:cs typeface="Courier New" panose="02070309020205020404" pitchFamily="49" charset="0"/>
              </a:rPr>
              <a:t>If this was C++ though, we would have to remove that memory first before setting “mine” to null</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Put simply then, to delete an object, simply set its object variable to null</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For arrays or objects, though, this adds some complexity</a:t>
            </a:r>
          </a:p>
        </p:txBody>
      </p:sp>
    </p:spTree>
    <p:extLst>
      <p:ext uri="{BB962C8B-B14F-4D97-AF65-F5344CB8AC3E}">
        <p14:creationId xmlns:p14="http://schemas.microsoft.com/office/powerpoint/2010/main" val="12038724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Deleting Objects in Arrays</a:t>
            </a:r>
          </a:p>
        </p:txBody>
      </p:sp>
      <p:sp>
        <p:nvSpPr>
          <p:cNvPr id="109570" name="Rectangle 3"/>
          <p:cNvSpPr>
            <a:spLocks noGrp="1" noChangeArrowheads="1"/>
          </p:cNvSpPr>
          <p:nvPr>
            <p:ph type="body" idx="4294967295"/>
          </p:nvPr>
        </p:nvSpPr>
        <p:spPr>
          <a:xfrm>
            <a:off x="457200" y="1166018"/>
            <a:ext cx="8229600" cy="4525963"/>
          </a:xfrm>
        </p:spPr>
        <p:txBody>
          <a:bodyPr/>
          <a:lstStyle/>
          <a:p>
            <a:pPr eaLnBrk="1" hangingPunct="1">
              <a:lnSpc>
                <a:spcPct val="80000"/>
              </a:lnSpc>
            </a:pPr>
            <a:r>
              <a:rPr lang="en-US" sz="2400" dirty="0">
                <a:latin typeface="Verdana" pitchFamily="34" charset="0"/>
                <a:ea typeface="MS PGothic" pitchFamily="34" charset="-128"/>
                <a:cs typeface="Courier New" panose="02070309020205020404" pitchFamily="49" charset="0"/>
              </a:rPr>
              <a:t>Let’s say we delete the 2</a:t>
            </a:r>
            <a:r>
              <a:rPr lang="en-US" sz="2400" baseline="30000" dirty="0">
                <a:latin typeface="Verdana" pitchFamily="34" charset="0"/>
                <a:ea typeface="MS PGothic" pitchFamily="34" charset="-128"/>
                <a:cs typeface="Courier New" panose="02070309020205020404" pitchFamily="49" charset="0"/>
              </a:rPr>
              <a:t>nd</a:t>
            </a:r>
            <a:r>
              <a:rPr lang="en-US" sz="2400" dirty="0">
                <a:latin typeface="Verdana" pitchFamily="34" charset="0"/>
                <a:ea typeface="MS PGothic" pitchFamily="34" charset="-128"/>
                <a:cs typeface="Courier New" panose="02070309020205020404" pitchFamily="49" charset="0"/>
              </a:rPr>
              <a:t> book in the library</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Now we might think, “oh, I also need to subtract 1 from </a:t>
            </a:r>
            <a:r>
              <a:rPr lang="en-US" sz="2400" dirty="0" err="1">
                <a:latin typeface="Verdana" pitchFamily="34" charset="0"/>
                <a:ea typeface="MS PGothic" pitchFamily="34" charset="-128"/>
                <a:cs typeface="Courier New" panose="02070309020205020404" pitchFamily="49" charset="0"/>
              </a:rPr>
              <a:t>numberOfBooks</a:t>
            </a:r>
            <a:r>
              <a:rPr lang="en-US" sz="2400" dirty="0">
                <a:latin typeface="Verdana" pitchFamily="34" charset="0"/>
                <a:ea typeface="MS PGothic" pitchFamily="34" charset="-128"/>
                <a:cs typeface="Courier New" panose="02070309020205020404" pitchFamily="49" charset="0"/>
              </a:rPr>
              <a:t>” so we end up doing this</a:t>
            </a:r>
          </a:p>
          <a:p>
            <a:pPr eaLnBrk="1" hangingPunct="1">
              <a:lnSpc>
                <a:spcPct val="80000"/>
              </a:lnSpc>
            </a:pPr>
            <a:endParaRPr lang="en-US" sz="2400" dirty="0">
              <a:latin typeface="Verdana" pitchFamily="34" charset="0"/>
              <a:ea typeface="MS PGothic" pitchFamily="34" charset="-128"/>
              <a:cs typeface="Courier New" panose="02070309020205020404" pitchFamily="49" charset="0"/>
            </a:endParaRP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library[1] = null;</a:t>
            </a:r>
          </a:p>
          <a:p>
            <a:pPr marL="0" indent="0" eaLnBrk="1" hangingPunct="1">
              <a:lnSpc>
                <a:spcPct val="80000"/>
              </a:lnSpc>
              <a:buNone/>
            </a:pPr>
            <a:r>
              <a:rPr lang="en-US" sz="1800" dirty="0" err="1">
                <a:latin typeface="Courier New" panose="02070309020205020404" pitchFamily="49" charset="0"/>
                <a:ea typeface="MS PGothic" pitchFamily="34" charset="-128"/>
                <a:cs typeface="Courier New" panose="02070309020205020404" pitchFamily="49" charset="0"/>
              </a:rPr>
              <a:t>numberOfBooks</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cs typeface="Courier New" panose="02070309020205020404" pitchFamily="49" charset="0"/>
              </a:rPr>
              <a:t>The problem is that the array has a “hole” in it meaning we have a Book object at index locations 0, 2, and 3 while location 1 is null</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Now if we try to run the same loop as before, we will get another </a:t>
            </a:r>
            <a:r>
              <a:rPr lang="en-US" sz="2400" dirty="0" err="1">
                <a:latin typeface="Verdana" pitchFamily="34" charset="0"/>
                <a:ea typeface="MS PGothic" pitchFamily="34" charset="-128"/>
                <a:cs typeface="Courier New" panose="02070309020205020404" pitchFamily="49" charset="0"/>
              </a:rPr>
              <a:t>NullPointerException</a:t>
            </a:r>
            <a:endParaRPr lang="en-US" sz="2400" dirty="0">
              <a:latin typeface="Verdana" pitchFamily="34" charset="0"/>
              <a:ea typeface="MS PGothic" pitchFamily="34" charset="-128"/>
              <a:cs typeface="Courier New" panose="02070309020205020404" pitchFamily="49" charset="0"/>
            </a:endParaRPr>
          </a:p>
          <a:p>
            <a:pPr marL="0" indent="0" eaLnBrk="1" hangingPunct="1">
              <a:lnSpc>
                <a:spcPct val="80000"/>
              </a:lnSpc>
              <a:buNone/>
            </a:pPr>
            <a:endParaRPr lang="en-US" sz="1800" dirty="0">
              <a:latin typeface="Courier New" panose="02070309020205020404" pitchFamily="49" charset="0"/>
              <a:ea typeface="MS PGothic" pitchFamily="34" charset="-128"/>
              <a:cs typeface="Courier New" panose="02070309020205020404" pitchFamily="49" charset="0"/>
            </a:endParaRP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for(int c = 0; </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c &lt; </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numberOfBooks</a:t>
            </a:r>
            <a:r>
              <a:rPr lang="en-US" sz="1800" dirty="0">
                <a:latin typeface="Courier New" panose="02070309020205020404" pitchFamily="49" charset="0"/>
                <a:ea typeface="MS PGothic" pitchFamily="34" charset="-128"/>
                <a:cs typeface="Courier New" panose="02070309020205020404" pitchFamily="49" charset="0"/>
              </a:rPr>
              <a:t>; </a:t>
            </a:r>
            <a:r>
              <a:rPr lang="en-US" sz="1800" dirty="0" err="1">
                <a:latin typeface="Courier New" panose="02070309020205020404" pitchFamily="49" charset="0"/>
                <a:ea typeface="MS PGothic" pitchFamily="34" charset="-128"/>
                <a:cs typeface="Courier New" panose="02070309020205020404" pitchFamily="49" charset="0"/>
              </a:rPr>
              <a:t>c++</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a:t>
            </a:r>
            <a:r>
              <a:rPr lang="en-US" sz="1800" dirty="0" err="1">
                <a:latin typeface="Courier New" panose="02070309020205020404" pitchFamily="49" charset="0"/>
                <a:ea typeface="MS PGothic" pitchFamily="34" charset="-128"/>
                <a:cs typeface="Courier New" panose="02070309020205020404" pitchFamily="49" charset="0"/>
              </a:rPr>
              <a:t>System.out.println</a:t>
            </a:r>
            <a:r>
              <a:rPr lang="en-US" sz="1800" dirty="0">
                <a:latin typeface="Courier New" panose="02070309020205020404" pitchFamily="49" charset="0"/>
                <a:ea typeface="MS PGothic" pitchFamily="34" charset="-128"/>
                <a:cs typeface="Courier New" panose="02070309020205020404" pitchFamily="49" charset="0"/>
              </a:rPr>
              <a:t>(</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library[c].</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getTitle</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cs typeface="Courier New" panose="02070309020205020404" pitchFamily="49" charset="0"/>
              </a:rPr>
              <a:t>When c is 1, library[1] is null</a:t>
            </a:r>
          </a:p>
        </p:txBody>
      </p:sp>
    </p:spTree>
    <p:extLst>
      <p:ext uri="{BB962C8B-B14F-4D97-AF65-F5344CB8AC3E}">
        <p14:creationId xmlns:p14="http://schemas.microsoft.com/office/powerpoint/2010/main" val="3341301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Deleting Objects in Arrays</a:t>
            </a:r>
          </a:p>
        </p:txBody>
      </p:sp>
      <p:sp>
        <p:nvSpPr>
          <p:cNvPr id="109570" name="Rectangle 3"/>
          <p:cNvSpPr>
            <a:spLocks noGrp="1" noChangeArrowheads="1"/>
          </p:cNvSpPr>
          <p:nvPr>
            <p:ph type="body" idx="4294967295"/>
          </p:nvPr>
        </p:nvSpPr>
        <p:spPr>
          <a:xfrm>
            <a:off x="457200" y="1166018"/>
            <a:ext cx="8229600" cy="4525963"/>
          </a:xfrm>
        </p:spPr>
        <p:txBody>
          <a:bodyPr/>
          <a:lstStyle/>
          <a:p>
            <a:pPr eaLnBrk="1" hangingPunct="1">
              <a:lnSpc>
                <a:spcPct val="80000"/>
              </a:lnSpc>
            </a:pPr>
            <a:r>
              <a:rPr lang="en-US" sz="2400" dirty="0">
                <a:latin typeface="Verdana" pitchFamily="34" charset="0"/>
                <a:ea typeface="MS PGothic" pitchFamily="34" charset="-128"/>
                <a:cs typeface="Courier New" panose="02070309020205020404" pitchFamily="49" charset="0"/>
              </a:rPr>
              <a:t>To fix this, we need a process to not only delete the Book object in the array, but also “shift” the other existing Book objects so that there are no holes</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This allows loops like calculating price sums or printing book titles to still work because their logic assumes on holes in the array</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Here’s the code to delete an object in an array (location variable represents an index of an existing Book object) – see if you can figure out how it works before reading the analysis</a:t>
            </a:r>
          </a:p>
          <a:p>
            <a:pPr eaLnBrk="1" hangingPunct="1">
              <a:lnSpc>
                <a:spcPct val="80000"/>
              </a:lnSpc>
            </a:pPr>
            <a:endParaRPr lang="en-US" sz="2400" dirty="0">
              <a:latin typeface="Verdana" pitchFamily="34" charset="0"/>
              <a:ea typeface="MS PGothic" pitchFamily="34" charset="-128"/>
              <a:cs typeface="Courier New" panose="02070309020205020404" pitchFamily="49" charset="0"/>
            </a:endParaRP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int location = 1;</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library[location] = null;</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for(int c = location; c &lt; </a:t>
            </a:r>
            <a:r>
              <a:rPr lang="en-US" sz="1800" dirty="0" err="1">
                <a:latin typeface="Courier New" panose="02070309020205020404" pitchFamily="49" charset="0"/>
                <a:ea typeface="MS PGothic" pitchFamily="34" charset="-128"/>
                <a:cs typeface="Courier New" panose="02070309020205020404" pitchFamily="49" charset="0"/>
              </a:rPr>
              <a:t>numberOfBooks</a:t>
            </a:r>
            <a:r>
              <a:rPr lang="en-US" sz="1800" dirty="0">
                <a:latin typeface="Courier New" panose="02070309020205020404" pitchFamily="49" charset="0"/>
                <a:ea typeface="MS PGothic" pitchFamily="34" charset="-128"/>
                <a:cs typeface="Courier New" panose="02070309020205020404" pitchFamily="49" charset="0"/>
              </a:rPr>
              <a:t>; </a:t>
            </a:r>
            <a:r>
              <a:rPr lang="en-US" sz="1800" dirty="0" err="1">
                <a:latin typeface="Courier New" panose="02070309020205020404" pitchFamily="49" charset="0"/>
                <a:ea typeface="MS PGothic" pitchFamily="34" charset="-128"/>
                <a:cs typeface="Courier New" panose="02070309020205020404" pitchFamily="49" charset="0"/>
              </a:rPr>
              <a:t>c++</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library[c] = library[c+1];</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library[</a:t>
            </a:r>
            <a:r>
              <a:rPr lang="en-US" sz="1800" dirty="0" err="1">
                <a:latin typeface="Courier New" panose="02070309020205020404" pitchFamily="49" charset="0"/>
                <a:ea typeface="MS PGothic" pitchFamily="34" charset="-128"/>
                <a:cs typeface="Courier New" panose="02070309020205020404" pitchFamily="49" charset="0"/>
              </a:rPr>
              <a:t>numberOfBooks</a:t>
            </a:r>
            <a:r>
              <a:rPr lang="en-US" sz="1800" dirty="0">
                <a:latin typeface="Courier New" panose="02070309020205020404" pitchFamily="49" charset="0"/>
                <a:ea typeface="MS PGothic" pitchFamily="34" charset="-128"/>
                <a:cs typeface="Courier New" panose="02070309020205020404" pitchFamily="49" charset="0"/>
              </a:rPr>
              <a:t>] = null;</a:t>
            </a:r>
          </a:p>
          <a:p>
            <a:pPr marL="0" indent="0" eaLnBrk="1" hangingPunct="1">
              <a:lnSpc>
                <a:spcPct val="80000"/>
              </a:lnSpc>
              <a:buNone/>
            </a:pPr>
            <a:r>
              <a:rPr lang="en-US" sz="1800" dirty="0" err="1">
                <a:latin typeface="Courier New" panose="02070309020205020404" pitchFamily="49" charset="0"/>
                <a:ea typeface="MS PGothic" pitchFamily="34" charset="-128"/>
                <a:cs typeface="Courier New" panose="02070309020205020404" pitchFamily="49" charset="0"/>
              </a:rPr>
              <a:t>numberOfBooks</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1654537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Deleting Objects in Arrays</a:t>
            </a:r>
          </a:p>
        </p:txBody>
      </p:sp>
      <p:sp>
        <p:nvSpPr>
          <p:cNvPr id="109570" name="Rectangle 3"/>
          <p:cNvSpPr>
            <a:spLocks noGrp="1" noChangeArrowheads="1"/>
          </p:cNvSpPr>
          <p:nvPr>
            <p:ph type="body" idx="4294967295"/>
          </p:nvPr>
        </p:nvSpPr>
        <p:spPr>
          <a:xfrm>
            <a:off x="457200" y="1166018"/>
            <a:ext cx="8229600" cy="4525963"/>
          </a:xfrm>
        </p:spPr>
        <p:txBody>
          <a:bodyPr/>
          <a:lstStyle/>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int location = 1;</a:t>
            </a:r>
          </a:p>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library[location] = null;</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for(int c = location; c &lt; </a:t>
            </a:r>
            <a:r>
              <a:rPr lang="en-US" sz="1800" dirty="0" err="1">
                <a:latin typeface="Courier New" panose="02070309020205020404" pitchFamily="49" charset="0"/>
                <a:ea typeface="MS PGothic" pitchFamily="34" charset="-128"/>
                <a:cs typeface="Courier New" panose="02070309020205020404" pitchFamily="49" charset="0"/>
              </a:rPr>
              <a:t>numberOfBooks</a:t>
            </a:r>
            <a:r>
              <a:rPr lang="en-US" sz="1800" dirty="0">
                <a:latin typeface="Courier New" panose="02070309020205020404" pitchFamily="49" charset="0"/>
                <a:ea typeface="MS PGothic" pitchFamily="34" charset="-128"/>
                <a:cs typeface="Courier New" panose="02070309020205020404" pitchFamily="49" charset="0"/>
              </a:rPr>
              <a:t>; </a:t>
            </a:r>
            <a:r>
              <a:rPr lang="en-US" sz="1800" dirty="0" err="1">
                <a:latin typeface="Courier New" panose="02070309020205020404" pitchFamily="49" charset="0"/>
                <a:ea typeface="MS PGothic" pitchFamily="34" charset="-128"/>
                <a:cs typeface="Courier New" panose="02070309020205020404" pitchFamily="49" charset="0"/>
              </a:rPr>
              <a:t>c++</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library[c] = library[c+1];</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library[</a:t>
            </a:r>
            <a:r>
              <a:rPr lang="en-US" sz="1800" dirty="0" err="1">
                <a:latin typeface="Courier New" panose="02070309020205020404" pitchFamily="49" charset="0"/>
                <a:ea typeface="MS PGothic" pitchFamily="34" charset="-128"/>
                <a:cs typeface="Courier New" panose="02070309020205020404" pitchFamily="49" charset="0"/>
              </a:rPr>
              <a:t>numberOfBooks</a:t>
            </a:r>
            <a:r>
              <a:rPr lang="en-US" sz="1800" dirty="0">
                <a:latin typeface="Courier New" panose="02070309020205020404" pitchFamily="49" charset="0"/>
                <a:ea typeface="MS PGothic" pitchFamily="34" charset="-128"/>
                <a:cs typeface="Courier New" panose="02070309020205020404" pitchFamily="49" charset="0"/>
              </a:rPr>
              <a:t>] = null;</a:t>
            </a:r>
          </a:p>
          <a:p>
            <a:pPr marL="0" indent="0" eaLnBrk="1" hangingPunct="1">
              <a:lnSpc>
                <a:spcPct val="80000"/>
              </a:lnSpc>
              <a:buNone/>
            </a:pPr>
            <a:r>
              <a:rPr lang="en-US" sz="1800" dirty="0" err="1">
                <a:latin typeface="Courier New" panose="02070309020205020404" pitchFamily="49" charset="0"/>
                <a:ea typeface="MS PGothic" pitchFamily="34" charset="-128"/>
                <a:cs typeface="Courier New" panose="02070309020205020404" pitchFamily="49" charset="0"/>
              </a:rPr>
              <a:t>numberOfBooks</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cs typeface="Courier New" panose="02070309020205020404" pitchFamily="49" charset="0"/>
              </a:rPr>
              <a:t>The first 2 lines are doing the actual deletion of the Book object</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location is set to 1 but could be any index value like 0, 2, or 3 so long as the value represents an existing Book object in the library array</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library[location] = null deletes the object</a:t>
            </a:r>
          </a:p>
          <a:p>
            <a:pPr lvl="1" eaLnBrk="1" hangingPunct="1">
              <a:lnSpc>
                <a:spcPct val="80000"/>
              </a:lnSpc>
            </a:pPr>
            <a:r>
              <a:rPr lang="en-US" sz="2000" dirty="0">
                <a:latin typeface="Verdana" pitchFamily="34" charset="0"/>
                <a:ea typeface="MS PGothic" pitchFamily="34" charset="-128"/>
                <a:cs typeface="Courier New" panose="02070309020205020404" pitchFamily="49" charset="0"/>
              </a:rPr>
              <a:t>If you’re more advanced, you’ll notice the loop will actually take care of deleting the object so this line is redundant – we’ll leave it here for now to emphasize the point of a deletion</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1368928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Deleting Objects in Arrays</a:t>
            </a:r>
          </a:p>
        </p:txBody>
      </p:sp>
      <p:sp>
        <p:nvSpPr>
          <p:cNvPr id="109570" name="Rectangle 3"/>
          <p:cNvSpPr>
            <a:spLocks noGrp="1" noChangeArrowheads="1"/>
          </p:cNvSpPr>
          <p:nvPr>
            <p:ph type="body" idx="4294967295"/>
          </p:nvPr>
        </p:nvSpPr>
        <p:spPr>
          <a:xfrm>
            <a:off x="457200" y="1166018"/>
            <a:ext cx="8229600" cy="4525963"/>
          </a:xfrm>
        </p:spPr>
        <p:txBody>
          <a:bodyPr/>
          <a:lstStyle/>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int location = 1;</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library[location] = null;</a:t>
            </a:r>
          </a:p>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for(int c = location; c &lt; </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numberOfBooks</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c++</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library[c] = library[c+1];</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library[</a:t>
            </a:r>
            <a:r>
              <a:rPr lang="en-US" sz="1800" dirty="0" err="1">
                <a:latin typeface="Courier New" panose="02070309020205020404" pitchFamily="49" charset="0"/>
                <a:ea typeface="MS PGothic" pitchFamily="34" charset="-128"/>
                <a:cs typeface="Courier New" panose="02070309020205020404" pitchFamily="49" charset="0"/>
              </a:rPr>
              <a:t>numberOfBooks</a:t>
            </a:r>
            <a:r>
              <a:rPr lang="en-US" sz="1800" dirty="0">
                <a:latin typeface="Courier New" panose="02070309020205020404" pitchFamily="49" charset="0"/>
                <a:ea typeface="MS PGothic" pitchFamily="34" charset="-128"/>
                <a:cs typeface="Courier New" panose="02070309020205020404" pitchFamily="49" charset="0"/>
              </a:rPr>
              <a:t>] = null;</a:t>
            </a:r>
          </a:p>
          <a:p>
            <a:pPr marL="0" indent="0" eaLnBrk="1" hangingPunct="1">
              <a:lnSpc>
                <a:spcPct val="80000"/>
              </a:lnSpc>
              <a:buNone/>
            </a:pPr>
            <a:r>
              <a:rPr lang="en-US" sz="1800" dirty="0" err="1">
                <a:latin typeface="Courier New" panose="02070309020205020404" pitchFamily="49" charset="0"/>
                <a:ea typeface="MS PGothic" pitchFamily="34" charset="-128"/>
                <a:cs typeface="Courier New" panose="02070309020205020404" pitchFamily="49" charset="0"/>
              </a:rPr>
              <a:t>numberOfBooks</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cs typeface="Courier New" panose="02070309020205020404" pitchFamily="49" charset="0"/>
              </a:rPr>
              <a:t>The loop goes starts from the location of the deleted Book – currently, there’s a hole there</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The loop ends at the location of the last Book so c is going from index locations 1 to 3</a:t>
            </a:r>
          </a:p>
          <a:p>
            <a:pPr lvl="1" eaLnBrk="1" hangingPunct="1">
              <a:lnSpc>
                <a:spcPct val="80000"/>
              </a:lnSpc>
            </a:pPr>
            <a:r>
              <a:rPr lang="en-US" sz="2000" dirty="0" err="1">
                <a:latin typeface="Verdana" pitchFamily="34" charset="0"/>
                <a:ea typeface="MS PGothic" pitchFamily="34" charset="-128"/>
                <a:cs typeface="Courier New" panose="02070309020205020404" pitchFamily="49" charset="0"/>
              </a:rPr>
              <a:t>numberOfBooks</a:t>
            </a:r>
            <a:r>
              <a:rPr lang="en-US" sz="2000" dirty="0">
                <a:latin typeface="Verdana" pitchFamily="34" charset="0"/>
                <a:ea typeface="MS PGothic" pitchFamily="34" charset="-128"/>
                <a:cs typeface="Courier New" panose="02070309020205020404" pitchFamily="49" charset="0"/>
              </a:rPr>
              <a:t> is currently 4, but the loop only goes up to 3 because when c becomes 4, the loop will stop</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The code in the loop is doing the shift by saying make the Book at the next location to be the Book at the current location</a:t>
            </a:r>
          </a:p>
          <a:p>
            <a:pPr lvl="1" eaLnBrk="1" hangingPunct="1">
              <a:lnSpc>
                <a:spcPct val="80000"/>
              </a:lnSpc>
            </a:pPr>
            <a:r>
              <a:rPr lang="en-US" sz="2000" dirty="0">
                <a:latin typeface="Verdana" pitchFamily="34" charset="0"/>
                <a:ea typeface="MS PGothic" pitchFamily="34" charset="-128"/>
                <a:cs typeface="Courier New" panose="02070309020205020404" pitchFamily="49" charset="0"/>
              </a:rPr>
              <a:t>When c is 1, library[1] equals library[2]</a:t>
            </a:r>
          </a:p>
          <a:p>
            <a:pPr lvl="1" eaLnBrk="1" hangingPunct="1">
              <a:lnSpc>
                <a:spcPct val="80000"/>
              </a:lnSpc>
            </a:pPr>
            <a:r>
              <a:rPr lang="en-US" sz="2000" dirty="0">
                <a:latin typeface="Verdana" pitchFamily="34" charset="0"/>
                <a:ea typeface="MS PGothic" pitchFamily="34" charset="-128"/>
                <a:cs typeface="Courier New" panose="02070309020205020404" pitchFamily="49" charset="0"/>
              </a:rPr>
              <a:t>When c is 2, library[2] equals library[3]</a:t>
            </a:r>
          </a:p>
          <a:p>
            <a:pPr lvl="1" eaLnBrk="1" hangingPunct="1">
              <a:lnSpc>
                <a:spcPct val="80000"/>
              </a:lnSpc>
            </a:pPr>
            <a:endParaRPr lang="en-US" sz="2000" dirty="0">
              <a:latin typeface="Verdana" pitchFamily="34" charset="0"/>
              <a:ea typeface="MS PGothic" pitchFamily="34" charset="-128"/>
              <a:cs typeface="Courier New" panose="02070309020205020404" pitchFamily="49" charset="0"/>
            </a:endParaRP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2650378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Deleting Objects in Arrays</a:t>
            </a:r>
          </a:p>
        </p:txBody>
      </p:sp>
      <p:sp>
        <p:nvSpPr>
          <p:cNvPr id="109570" name="Rectangle 3"/>
          <p:cNvSpPr>
            <a:spLocks noGrp="1" noChangeArrowheads="1"/>
          </p:cNvSpPr>
          <p:nvPr>
            <p:ph type="body" idx="4294967295"/>
          </p:nvPr>
        </p:nvSpPr>
        <p:spPr>
          <a:xfrm>
            <a:off x="457200" y="1166018"/>
            <a:ext cx="8229600" cy="4525963"/>
          </a:xfrm>
        </p:spPr>
        <p:txBody>
          <a:bodyPr/>
          <a:lstStyle/>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int location = 1;</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library[location] = null;</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for(int c = location; c &lt; </a:t>
            </a:r>
            <a:r>
              <a:rPr lang="en-US" sz="1800" dirty="0" err="1">
                <a:latin typeface="Courier New" panose="02070309020205020404" pitchFamily="49" charset="0"/>
                <a:ea typeface="MS PGothic" pitchFamily="34" charset="-128"/>
                <a:cs typeface="Courier New" panose="02070309020205020404" pitchFamily="49" charset="0"/>
              </a:rPr>
              <a:t>numberOfBooks</a:t>
            </a:r>
            <a:r>
              <a:rPr lang="en-US" sz="1800" dirty="0">
                <a:latin typeface="Courier New" panose="02070309020205020404" pitchFamily="49" charset="0"/>
                <a:ea typeface="MS PGothic" pitchFamily="34" charset="-128"/>
                <a:cs typeface="Courier New" panose="02070309020205020404" pitchFamily="49" charset="0"/>
              </a:rPr>
              <a:t>; </a:t>
            </a:r>
            <a:r>
              <a:rPr lang="en-US" sz="1800" dirty="0" err="1">
                <a:latin typeface="Courier New" panose="02070309020205020404" pitchFamily="49" charset="0"/>
                <a:ea typeface="MS PGothic" pitchFamily="34" charset="-128"/>
                <a:cs typeface="Courier New" panose="02070309020205020404" pitchFamily="49" charset="0"/>
              </a:rPr>
              <a:t>c++</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library[c] = library[c+1];</a:t>
            </a:r>
          </a:p>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library[</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numberOfBooks</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 null;</a:t>
            </a:r>
          </a:p>
          <a:p>
            <a:pPr marL="0" indent="0" eaLnBrk="1" hangingPunct="1">
              <a:lnSpc>
                <a:spcPct val="80000"/>
              </a:lnSpc>
              <a:buNone/>
            </a:pP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numberOfBooks</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cs typeface="Courier New" panose="02070309020205020404" pitchFamily="49" charset="0"/>
              </a:rPr>
              <a:t>The last part is a bit tricky – when the loop ends the Book objects have been shifted to fix the hole</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However, the last book at library[3] is still there</a:t>
            </a:r>
            <a:endParaRPr lang="en-US" sz="2400" dirty="0">
              <a:latin typeface="Courier New" panose="02070309020205020404" pitchFamily="49" charset="0"/>
              <a:ea typeface="MS PGothic" pitchFamily="34" charset="-128"/>
              <a:cs typeface="Courier New" panose="02070309020205020404" pitchFamily="49" charset="0"/>
            </a:endParaRPr>
          </a:p>
        </p:txBody>
      </p:sp>
      <p:sp>
        <p:nvSpPr>
          <p:cNvPr id="4" name="Rectangle 3">
            <a:extLst>
              <a:ext uri="{FF2B5EF4-FFF2-40B4-BE49-F238E27FC236}">
                <a16:creationId xmlns:a16="http://schemas.microsoft.com/office/drawing/2014/main" id="{CD417AD3-7E1C-4EFA-BF92-8CB495E45626}"/>
              </a:ext>
            </a:extLst>
          </p:cNvPr>
          <p:cNvSpPr>
            <a:spLocks noChangeArrowheads="1"/>
          </p:cNvSpPr>
          <p:nvPr/>
        </p:nvSpPr>
        <p:spPr bwMode="auto">
          <a:xfrm>
            <a:off x="2074426" y="4419600"/>
            <a:ext cx="1506973"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0x2d2a1100</a:t>
            </a:r>
            <a:endParaRPr lang="en-US" dirty="0">
              <a:cs typeface="Arial" charset="0"/>
            </a:endParaRPr>
          </a:p>
        </p:txBody>
      </p:sp>
      <p:sp>
        <p:nvSpPr>
          <p:cNvPr id="5" name="TextBox 1">
            <a:extLst>
              <a:ext uri="{FF2B5EF4-FFF2-40B4-BE49-F238E27FC236}">
                <a16:creationId xmlns:a16="http://schemas.microsoft.com/office/drawing/2014/main" id="{3976F51B-CE7A-4FFC-9280-4F3C4C754A4D}"/>
              </a:ext>
            </a:extLst>
          </p:cNvPr>
          <p:cNvSpPr txBox="1">
            <a:spLocks noChangeArrowheads="1"/>
          </p:cNvSpPr>
          <p:nvPr/>
        </p:nvSpPr>
        <p:spPr bwMode="auto">
          <a:xfrm>
            <a:off x="838200" y="4419600"/>
            <a:ext cx="92281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library</a:t>
            </a:r>
          </a:p>
        </p:txBody>
      </p:sp>
      <p:cxnSp>
        <p:nvCxnSpPr>
          <p:cNvPr id="6" name="Curved Connector 5">
            <a:extLst>
              <a:ext uri="{FF2B5EF4-FFF2-40B4-BE49-F238E27FC236}">
                <a16:creationId xmlns:a16="http://schemas.microsoft.com/office/drawing/2014/main" id="{93F51347-C8B0-4138-AFDC-66CFFDFE9762}"/>
              </a:ext>
            </a:extLst>
          </p:cNvPr>
          <p:cNvCxnSpPr>
            <a:cxnSpLocks/>
            <a:endCxn id="15" idx="1"/>
          </p:cNvCxnSpPr>
          <p:nvPr/>
        </p:nvCxnSpPr>
        <p:spPr>
          <a:xfrm rot="16200000" flipH="1">
            <a:off x="2736998" y="4914532"/>
            <a:ext cx="249516" cy="67688"/>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BF8FF276-5BDC-489C-85BF-8FA316410CF2}"/>
              </a:ext>
            </a:extLst>
          </p:cNvPr>
          <p:cNvSpPr>
            <a:spLocks noChangeArrowheads="1"/>
          </p:cNvSpPr>
          <p:nvPr/>
        </p:nvSpPr>
        <p:spPr bwMode="auto">
          <a:xfrm>
            <a:off x="5608853" y="4888468"/>
            <a:ext cx="1283735" cy="380999"/>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0x456123</a:t>
            </a:r>
          </a:p>
        </p:txBody>
      </p:sp>
      <p:sp>
        <p:nvSpPr>
          <p:cNvPr id="8" name="TextBox 1">
            <a:extLst>
              <a:ext uri="{FF2B5EF4-FFF2-40B4-BE49-F238E27FC236}">
                <a16:creationId xmlns:a16="http://schemas.microsoft.com/office/drawing/2014/main" id="{8E68BEAC-902C-4281-9068-AFAB3D07EA0D}"/>
              </a:ext>
            </a:extLst>
          </p:cNvPr>
          <p:cNvSpPr txBox="1">
            <a:spLocks noChangeArrowheads="1"/>
          </p:cNvSpPr>
          <p:nvPr/>
        </p:nvSpPr>
        <p:spPr bwMode="auto">
          <a:xfrm>
            <a:off x="8026074" y="4876800"/>
            <a:ext cx="3738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9" name="Rectangle 8">
            <a:extLst>
              <a:ext uri="{FF2B5EF4-FFF2-40B4-BE49-F238E27FC236}">
                <a16:creationId xmlns:a16="http://schemas.microsoft.com/office/drawing/2014/main" id="{4D629602-14D6-4927-B654-5E154563FDB6}"/>
              </a:ext>
            </a:extLst>
          </p:cNvPr>
          <p:cNvSpPr>
            <a:spLocks noChangeArrowheads="1"/>
          </p:cNvSpPr>
          <p:nvPr/>
        </p:nvSpPr>
        <p:spPr bwMode="auto">
          <a:xfrm>
            <a:off x="8391185" y="4888468"/>
            <a:ext cx="524215" cy="369332"/>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null</a:t>
            </a:r>
            <a:endParaRPr lang="en-US" dirty="0">
              <a:cs typeface="Arial" charset="0"/>
            </a:endParaRPr>
          </a:p>
        </p:txBody>
      </p:sp>
      <p:sp>
        <p:nvSpPr>
          <p:cNvPr id="10" name="TextBox 1">
            <a:extLst>
              <a:ext uri="{FF2B5EF4-FFF2-40B4-BE49-F238E27FC236}">
                <a16:creationId xmlns:a16="http://schemas.microsoft.com/office/drawing/2014/main" id="{3825F676-7E3F-4B56-B0C5-8716601F2C97}"/>
              </a:ext>
            </a:extLst>
          </p:cNvPr>
          <p:cNvSpPr txBox="1">
            <a:spLocks noChangeArrowheads="1"/>
          </p:cNvSpPr>
          <p:nvPr/>
        </p:nvSpPr>
        <p:spPr bwMode="auto">
          <a:xfrm>
            <a:off x="3483015" y="5287085"/>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0</a:t>
            </a:r>
          </a:p>
        </p:txBody>
      </p:sp>
      <p:sp>
        <p:nvSpPr>
          <p:cNvPr id="11" name="TextBox 1">
            <a:extLst>
              <a:ext uri="{FF2B5EF4-FFF2-40B4-BE49-F238E27FC236}">
                <a16:creationId xmlns:a16="http://schemas.microsoft.com/office/drawing/2014/main" id="{0361CDA1-AC07-4970-BEE9-EBA07EAD83AE}"/>
              </a:ext>
            </a:extLst>
          </p:cNvPr>
          <p:cNvSpPr txBox="1">
            <a:spLocks noChangeArrowheads="1"/>
          </p:cNvSpPr>
          <p:nvPr/>
        </p:nvSpPr>
        <p:spPr bwMode="auto">
          <a:xfrm>
            <a:off x="5012121" y="5287085"/>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1</a:t>
            </a:r>
          </a:p>
        </p:txBody>
      </p:sp>
      <p:sp>
        <p:nvSpPr>
          <p:cNvPr id="12" name="TextBox 1">
            <a:extLst>
              <a:ext uri="{FF2B5EF4-FFF2-40B4-BE49-F238E27FC236}">
                <a16:creationId xmlns:a16="http://schemas.microsoft.com/office/drawing/2014/main" id="{26F49171-289F-4401-B593-70436F5B9DF5}"/>
              </a:ext>
            </a:extLst>
          </p:cNvPr>
          <p:cNvSpPr txBox="1">
            <a:spLocks noChangeArrowheads="1"/>
          </p:cNvSpPr>
          <p:nvPr/>
        </p:nvSpPr>
        <p:spPr bwMode="auto">
          <a:xfrm>
            <a:off x="6084649" y="5265894"/>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2</a:t>
            </a:r>
          </a:p>
        </p:txBody>
      </p:sp>
      <p:sp>
        <p:nvSpPr>
          <p:cNvPr id="13" name="TextBox 1">
            <a:extLst>
              <a:ext uri="{FF2B5EF4-FFF2-40B4-BE49-F238E27FC236}">
                <a16:creationId xmlns:a16="http://schemas.microsoft.com/office/drawing/2014/main" id="{B6F3B0B3-94FF-4C5C-A0A2-B121796513B9}"/>
              </a:ext>
            </a:extLst>
          </p:cNvPr>
          <p:cNvSpPr txBox="1">
            <a:spLocks noChangeArrowheads="1"/>
          </p:cNvSpPr>
          <p:nvPr/>
        </p:nvSpPr>
        <p:spPr bwMode="auto">
          <a:xfrm>
            <a:off x="8377515" y="5302848"/>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9</a:t>
            </a:r>
          </a:p>
        </p:txBody>
      </p:sp>
      <p:sp>
        <p:nvSpPr>
          <p:cNvPr id="14" name="TextBox 1">
            <a:extLst>
              <a:ext uri="{FF2B5EF4-FFF2-40B4-BE49-F238E27FC236}">
                <a16:creationId xmlns:a16="http://schemas.microsoft.com/office/drawing/2014/main" id="{E87BDAE1-FB95-448E-98DA-ADFC7533C662}"/>
              </a:ext>
            </a:extLst>
          </p:cNvPr>
          <p:cNvSpPr txBox="1">
            <a:spLocks noChangeArrowheads="1"/>
          </p:cNvSpPr>
          <p:nvPr/>
        </p:nvSpPr>
        <p:spPr bwMode="auto">
          <a:xfrm>
            <a:off x="8026074" y="5246132"/>
            <a:ext cx="3738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15" name="Rectangle 14">
            <a:extLst>
              <a:ext uri="{FF2B5EF4-FFF2-40B4-BE49-F238E27FC236}">
                <a16:creationId xmlns:a16="http://schemas.microsoft.com/office/drawing/2014/main" id="{CBF8E7CD-DE27-4E42-AD59-FF57AD265DA9}"/>
              </a:ext>
            </a:extLst>
          </p:cNvPr>
          <p:cNvSpPr>
            <a:spLocks noChangeArrowheads="1"/>
          </p:cNvSpPr>
          <p:nvPr/>
        </p:nvSpPr>
        <p:spPr bwMode="auto">
          <a:xfrm>
            <a:off x="2895600" y="4888468"/>
            <a:ext cx="1206831" cy="369332"/>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0x17f32a</a:t>
            </a:r>
            <a:endParaRPr lang="en-US" dirty="0">
              <a:cs typeface="Arial" charset="0"/>
            </a:endParaRPr>
          </a:p>
        </p:txBody>
      </p:sp>
      <p:sp>
        <p:nvSpPr>
          <p:cNvPr id="16" name="Rectangle 15">
            <a:extLst>
              <a:ext uri="{FF2B5EF4-FFF2-40B4-BE49-F238E27FC236}">
                <a16:creationId xmlns:a16="http://schemas.microsoft.com/office/drawing/2014/main" id="{234914C4-9479-4EE7-9DD2-3DD6CC389CDD}"/>
              </a:ext>
            </a:extLst>
          </p:cNvPr>
          <p:cNvSpPr>
            <a:spLocks noChangeArrowheads="1"/>
          </p:cNvSpPr>
          <p:nvPr/>
        </p:nvSpPr>
        <p:spPr bwMode="auto">
          <a:xfrm>
            <a:off x="4115393" y="4888468"/>
            <a:ext cx="1506973"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0x44a059</a:t>
            </a:r>
            <a:endParaRPr lang="en-US" dirty="0">
              <a:cs typeface="Arial" charset="0"/>
            </a:endParaRPr>
          </a:p>
        </p:txBody>
      </p:sp>
      <p:sp>
        <p:nvSpPr>
          <p:cNvPr id="17" name="Rectangle 7">
            <a:extLst>
              <a:ext uri="{FF2B5EF4-FFF2-40B4-BE49-F238E27FC236}">
                <a16:creationId xmlns:a16="http://schemas.microsoft.com/office/drawing/2014/main" id="{FC910585-F8FD-42A1-A21F-974C1365EE29}"/>
              </a:ext>
            </a:extLst>
          </p:cNvPr>
          <p:cNvSpPr>
            <a:spLocks noChangeArrowheads="1"/>
          </p:cNvSpPr>
          <p:nvPr/>
        </p:nvSpPr>
        <p:spPr bwMode="auto">
          <a:xfrm>
            <a:off x="1103162" y="5616737"/>
            <a:ext cx="1447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Book</a:t>
            </a:r>
          </a:p>
        </p:txBody>
      </p:sp>
      <p:cxnSp>
        <p:nvCxnSpPr>
          <p:cNvPr id="18" name="Curved Connector 25">
            <a:extLst>
              <a:ext uri="{FF2B5EF4-FFF2-40B4-BE49-F238E27FC236}">
                <a16:creationId xmlns:a16="http://schemas.microsoft.com/office/drawing/2014/main" id="{19A39070-F5B9-46D6-8597-5CCC0F26A03B}"/>
              </a:ext>
            </a:extLst>
          </p:cNvPr>
          <p:cNvCxnSpPr>
            <a:cxnSpLocks/>
            <a:stCxn id="15" idx="2"/>
            <a:endCxn id="17" idx="0"/>
          </p:cNvCxnSpPr>
          <p:nvPr/>
        </p:nvCxnSpPr>
        <p:spPr>
          <a:xfrm rot="5400000">
            <a:off x="2483571" y="4601291"/>
            <a:ext cx="358937" cy="1671954"/>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9" name="Curved Connector 28">
            <a:extLst>
              <a:ext uri="{FF2B5EF4-FFF2-40B4-BE49-F238E27FC236}">
                <a16:creationId xmlns:a16="http://schemas.microsoft.com/office/drawing/2014/main" id="{73A5A7D2-E00B-4AF7-91C6-440E987C889A}"/>
              </a:ext>
            </a:extLst>
          </p:cNvPr>
          <p:cNvCxnSpPr>
            <a:stCxn id="16" idx="2"/>
          </p:cNvCxnSpPr>
          <p:nvPr/>
        </p:nvCxnSpPr>
        <p:spPr>
          <a:xfrm rot="5400000">
            <a:off x="4069616" y="5109966"/>
            <a:ext cx="639762" cy="958767"/>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Rectangle 7">
            <a:extLst>
              <a:ext uri="{FF2B5EF4-FFF2-40B4-BE49-F238E27FC236}">
                <a16:creationId xmlns:a16="http://schemas.microsoft.com/office/drawing/2014/main" id="{FD4E90F4-27DB-40F4-9AC6-DF773E858B09}"/>
              </a:ext>
            </a:extLst>
          </p:cNvPr>
          <p:cNvSpPr>
            <a:spLocks noChangeArrowheads="1"/>
          </p:cNvSpPr>
          <p:nvPr/>
        </p:nvSpPr>
        <p:spPr bwMode="auto">
          <a:xfrm>
            <a:off x="3238499" y="5920899"/>
            <a:ext cx="1447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Book</a:t>
            </a:r>
          </a:p>
        </p:txBody>
      </p:sp>
      <p:sp>
        <p:nvSpPr>
          <p:cNvPr id="24" name="Rectangle 23">
            <a:extLst>
              <a:ext uri="{FF2B5EF4-FFF2-40B4-BE49-F238E27FC236}">
                <a16:creationId xmlns:a16="http://schemas.microsoft.com/office/drawing/2014/main" id="{A2840630-0F49-43AE-86CC-0FB9A33905B0}"/>
              </a:ext>
            </a:extLst>
          </p:cNvPr>
          <p:cNvSpPr>
            <a:spLocks noChangeArrowheads="1"/>
          </p:cNvSpPr>
          <p:nvPr/>
        </p:nvSpPr>
        <p:spPr bwMode="auto">
          <a:xfrm>
            <a:off x="6891474" y="4888468"/>
            <a:ext cx="1283735" cy="380999"/>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solidFill>
                  <a:srgbClr val="FF0000"/>
                </a:solidFill>
                <a:cs typeface="Arial" charset="0"/>
              </a:rPr>
              <a:t>0x456123</a:t>
            </a:r>
          </a:p>
        </p:txBody>
      </p:sp>
      <p:sp>
        <p:nvSpPr>
          <p:cNvPr id="25" name="TextBox 1">
            <a:extLst>
              <a:ext uri="{FF2B5EF4-FFF2-40B4-BE49-F238E27FC236}">
                <a16:creationId xmlns:a16="http://schemas.microsoft.com/office/drawing/2014/main" id="{2B870808-322A-4DC3-8341-D909381BCADE}"/>
              </a:ext>
            </a:extLst>
          </p:cNvPr>
          <p:cNvSpPr txBox="1">
            <a:spLocks noChangeArrowheads="1"/>
          </p:cNvSpPr>
          <p:nvPr/>
        </p:nvSpPr>
        <p:spPr bwMode="auto">
          <a:xfrm>
            <a:off x="7384206" y="5416352"/>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3</a:t>
            </a:r>
          </a:p>
        </p:txBody>
      </p:sp>
      <p:cxnSp>
        <p:nvCxnSpPr>
          <p:cNvPr id="29" name="Curved Connector 28">
            <a:extLst>
              <a:ext uri="{FF2B5EF4-FFF2-40B4-BE49-F238E27FC236}">
                <a16:creationId xmlns:a16="http://schemas.microsoft.com/office/drawing/2014/main" id="{66F364E3-28ED-4483-B2D0-838E9E4D167C}"/>
              </a:ext>
            </a:extLst>
          </p:cNvPr>
          <p:cNvCxnSpPr/>
          <p:nvPr/>
        </p:nvCxnSpPr>
        <p:spPr>
          <a:xfrm rot="5400000">
            <a:off x="5816243" y="5121635"/>
            <a:ext cx="639762" cy="958767"/>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0" name="Rectangle 7">
            <a:extLst>
              <a:ext uri="{FF2B5EF4-FFF2-40B4-BE49-F238E27FC236}">
                <a16:creationId xmlns:a16="http://schemas.microsoft.com/office/drawing/2014/main" id="{B969E48B-64BB-44D4-9EE3-B116E549D8A0}"/>
              </a:ext>
            </a:extLst>
          </p:cNvPr>
          <p:cNvSpPr>
            <a:spLocks noChangeArrowheads="1"/>
          </p:cNvSpPr>
          <p:nvPr/>
        </p:nvSpPr>
        <p:spPr bwMode="auto">
          <a:xfrm>
            <a:off x="4985126" y="5932568"/>
            <a:ext cx="1447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Book</a:t>
            </a:r>
          </a:p>
        </p:txBody>
      </p:sp>
      <p:cxnSp>
        <p:nvCxnSpPr>
          <p:cNvPr id="31" name="Curved Connector 28">
            <a:extLst>
              <a:ext uri="{FF2B5EF4-FFF2-40B4-BE49-F238E27FC236}">
                <a16:creationId xmlns:a16="http://schemas.microsoft.com/office/drawing/2014/main" id="{099CC369-188F-4847-9EBA-88D2ED8F8759}"/>
              </a:ext>
            </a:extLst>
          </p:cNvPr>
          <p:cNvCxnSpPr>
            <a:cxnSpLocks/>
            <a:endCxn id="30" idx="3"/>
          </p:cNvCxnSpPr>
          <p:nvPr/>
        </p:nvCxnSpPr>
        <p:spPr>
          <a:xfrm rot="10800000" flipV="1">
            <a:off x="6432926" y="5278436"/>
            <a:ext cx="1573830" cy="844632"/>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602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Deleting Objects in Arrays</a:t>
            </a:r>
          </a:p>
        </p:txBody>
      </p:sp>
      <p:sp>
        <p:nvSpPr>
          <p:cNvPr id="109570" name="Rectangle 3"/>
          <p:cNvSpPr>
            <a:spLocks noGrp="1" noChangeArrowheads="1"/>
          </p:cNvSpPr>
          <p:nvPr>
            <p:ph type="body" idx="4294967295"/>
          </p:nvPr>
        </p:nvSpPr>
        <p:spPr>
          <a:xfrm>
            <a:off x="457200" y="1166018"/>
            <a:ext cx="8229600" cy="4525963"/>
          </a:xfrm>
        </p:spPr>
        <p:txBody>
          <a:bodyPr/>
          <a:lstStyle/>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int location = 1;</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library[location] = null;</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for(int c = location; c &lt; </a:t>
            </a:r>
            <a:r>
              <a:rPr lang="en-US" sz="1800" dirty="0" err="1">
                <a:latin typeface="Courier New" panose="02070309020205020404" pitchFamily="49" charset="0"/>
                <a:ea typeface="MS PGothic" pitchFamily="34" charset="-128"/>
                <a:cs typeface="Courier New" panose="02070309020205020404" pitchFamily="49" charset="0"/>
              </a:rPr>
              <a:t>numberOfBooks</a:t>
            </a:r>
            <a:r>
              <a:rPr lang="en-US" sz="1800" dirty="0">
                <a:latin typeface="Courier New" panose="02070309020205020404" pitchFamily="49" charset="0"/>
                <a:ea typeface="MS PGothic" pitchFamily="34" charset="-128"/>
                <a:cs typeface="Courier New" panose="02070309020205020404" pitchFamily="49" charset="0"/>
              </a:rPr>
              <a:t>; </a:t>
            </a:r>
            <a:r>
              <a:rPr lang="en-US" sz="1800" dirty="0" err="1">
                <a:latin typeface="Courier New" panose="02070309020205020404" pitchFamily="49" charset="0"/>
                <a:ea typeface="MS PGothic" pitchFamily="34" charset="-128"/>
                <a:cs typeface="Courier New" panose="02070309020205020404" pitchFamily="49" charset="0"/>
              </a:rPr>
              <a:t>c++</a:t>
            </a:r>
            <a:r>
              <a:rPr lang="en-US" sz="1800" dirty="0">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r>
              <a:rPr lang="en-US" sz="1800" dirty="0">
                <a:latin typeface="Courier New" panose="02070309020205020404" pitchFamily="49" charset="0"/>
                <a:ea typeface="MS PGothic" pitchFamily="34" charset="-128"/>
                <a:cs typeface="Courier New" panose="02070309020205020404" pitchFamily="49" charset="0"/>
              </a:rPr>
              <a:t>	library[c] = library[c+1];</a:t>
            </a:r>
          </a:p>
          <a:p>
            <a:pPr marL="0" indent="0" eaLnBrk="1" hangingPunct="1">
              <a:lnSpc>
                <a:spcPct val="80000"/>
              </a:lnSpc>
              <a:buNone/>
            </a:pP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library[</a:t>
            </a: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numberOfBooks</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 = null;</a:t>
            </a:r>
          </a:p>
          <a:p>
            <a:pPr marL="0" indent="0" eaLnBrk="1" hangingPunct="1">
              <a:lnSpc>
                <a:spcPct val="80000"/>
              </a:lnSpc>
              <a:buNone/>
            </a:pPr>
            <a:r>
              <a:rPr lang="en-US" sz="1800" dirty="0" err="1">
                <a:solidFill>
                  <a:srgbClr val="FF0000"/>
                </a:solidFill>
                <a:latin typeface="Courier New" panose="02070309020205020404" pitchFamily="49" charset="0"/>
                <a:ea typeface="MS PGothic" pitchFamily="34" charset="-128"/>
                <a:cs typeface="Courier New" panose="02070309020205020404" pitchFamily="49" charset="0"/>
              </a:rPr>
              <a:t>numberOfBooks</a:t>
            </a:r>
            <a:r>
              <a:rPr lang="en-US" sz="1800" dirty="0">
                <a:solidFill>
                  <a:srgbClr val="FF0000"/>
                </a:solidFill>
                <a:latin typeface="Courier New" panose="02070309020205020404" pitchFamily="49" charset="0"/>
                <a:ea typeface="MS PGothic" pitchFamily="34" charset="-128"/>
                <a:cs typeface="Courier New" panose="02070309020205020404" pitchFamily="49" charset="0"/>
              </a:rPr>
              <a:t>--;</a:t>
            </a:r>
          </a:p>
          <a:p>
            <a:pPr marL="0" indent="0" eaLnBrk="1" hangingPunct="1">
              <a:lnSpc>
                <a:spcPct val="80000"/>
              </a:lnSpc>
              <a:buNone/>
            </a:pPr>
            <a:endParaRPr lang="en-US" sz="2400" dirty="0">
              <a:latin typeface="Courier New" panose="02070309020205020404" pitchFamily="49" charset="0"/>
              <a:ea typeface="MS PGothic" pitchFamily="34" charset="-128"/>
              <a:cs typeface="Courier New" panose="02070309020205020404" pitchFamily="49" charset="0"/>
            </a:endParaRPr>
          </a:p>
          <a:p>
            <a:pPr eaLnBrk="1" hangingPunct="1">
              <a:lnSpc>
                <a:spcPct val="80000"/>
              </a:lnSpc>
            </a:pPr>
            <a:r>
              <a:rPr lang="en-US" sz="2400" dirty="0">
                <a:latin typeface="Verdana" pitchFamily="34" charset="0"/>
                <a:ea typeface="MS PGothic" pitchFamily="34" charset="-128"/>
                <a:cs typeface="Courier New" panose="02070309020205020404" pitchFamily="49" charset="0"/>
              </a:rPr>
              <a:t>These last 2 lines then actually removes the last Book object in the library – the array is correct</a:t>
            </a:r>
          </a:p>
          <a:p>
            <a:pPr eaLnBrk="1" hangingPunct="1">
              <a:lnSpc>
                <a:spcPct val="80000"/>
              </a:lnSpc>
            </a:pPr>
            <a:r>
              <a:rPr lang="en-US" sz="2400" dirty="0" err="1">
                <a:latin typeface="Verdana" pitchFamily="34" charset="0"/>
                <a:ea typeface="MS PGothic" pitchFamily="34" charset="-128"/>
                <a:cs typeface="Courier New" panose="02070309020205020404" pitchFamily="49" charset="0"/>
              </a:rPr>
              <a:t>numberOfBooks</a:t>
            </a:r>
            <a:r>
              <a:rPr lang="en-US" sz="2400" dirty="0">
                <a:latin typeface="Verdana" pitchFamily="34" charset="0"/>
                <a:ea typeface="MS PGothic" pitchFamily="34" charset="-128"/>
                <a:cs typeface="Courier New" panose="02070309020205020404" pitchFamily="49" charset="0"/>
              </a:rPr>
              <a:t> is also correctly decreased to 3</a:t>
            </a:r>
            <a:endParaRPr lang="en-US" sz="2400" dirty="0">
              <a:latin typeface="Courier New" panose="02070309020205020404" pitchFamily="49" charset="0"/>
              <a:ea typeface="MS PGothic" pitchFamily="34" charset="-128"/>
              <a:cs typeface="Courier New" panose="02070309020205020404" pitchFamily="49" charset="0"/>
            </a:endParaRPr>
          </a:p>
        </p:txBody>
      </p:sp>
      <p:sp>
        <p:nvSpPr>
          <p:cNvPr id="4" name="Rectangle 3">
            <a:extLst>
              <a:ext uri="{FF2B5EF4-FFF2-40B4-BE49-F238E27FC236}">
                <a16:creationId xmlns:a16="http://schemas.microsoft.com/office/drawing/2014/main" id="{CD417AD3-7E1C-4EFA-BF92-8CB495E45626}"/>
              </a:ext>
            </a:extLst>
          </p:cNvPr>
          <p:cNvSpPr>
            <a:spLocks noChangeArrowheads="1"/>
          </p:cNvSpPr>
          <p:nvPr/>
        </p:nvSpPr>
        <p:spPr bwMode="auto">
          <a:xfrm>
            <a:off x="2074426" y="4419600"/>
            <a:ext cx="1506973"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0x2d2a1100</a:t>
            </a:r>
            <a:endParaRPr lang="en-US" dirty="0">
              <a:cs typeface="Arial" charset="0"/>
            </a:endParaRPr>
          </a:p>
        </p:txBody>
      </p:sp>
      <p:sp>
        <p:nvSpPr>
          <p:cNvPr id="5" name="TextBox 1">
            <a:extLst>
              <a:ext uri="{FF2B5EF4-FFF2-40B4-BE49-F238E27FC236}">
                <a16:creationId xmlns:a16="http://schemas.microsoft.com/office/drawing/2014/main" id="{3976F51B-CE7A-4FFC-9280-4F3C4C754A4D}"/>
              </a:ext>
            </a:extLst>
          </p:cNvPr>
          <p:cNvSpPr txBox="1">
            <a:spLocks noChangeArrowheads="1"/>
          </p:cNvSpPr>
          <p:nvPr/>
        </p:nvSpPr>
        <p:spPr bwMode="auto">
          <a:xfrm>
            <a:off x="838200" y="4419600"/>
            <a:ext cx="92281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library</a:t>
            </a:r>
          </a:p>
        </p:txBody>
      </p:sp>
      <p:cxnSp>
        <p:nvCxnSpPr>
          <p:cNvPr id="6" name="Curved Connector 5">
            <a:extLst>
              <a:ext uri="{FF2B5EF4-FFF2-40B4-BE49-F238E27FC236}">
                <a16:creationId xmlns:a16="http://schemas.microsoft.com/office/drawing/2014/main" id="{93F51347-C8B0-4138-AFDC-66CFFDFE9762}"/>
              </a:ext>
            </a:extLst>
          </p:cNvPr>
          <p:cNvCxnSpPr>
            <a:cxnSpLocks/>
            <a:endCxn id="15" idx="1"/>
          </p:cNvCxnSpPr>
          <p:nvPr/>
        </p:nvCxnSpPr>
        <p:spPr>
          <a:xfrm rot="16200000" flipH="1">
            <a:off x="2736998" y="4914532"/>
            <a:ext cx="249516" cy="67688"/>
          </a:xfrm>
          <a:prstGeom prst="curvedConnector2">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7" name="Rectangle 6">
            <a:extLst>
              <a:ext uri="{FF2B5EF4-FFF2-40B4-BE49-F238E27FC236}">
                <a16:creationId xmlns:a16="http://schemas.microsoft.com/office/drawing/2014/main" id="{BF8FF276-5BDC-489C-85BF-8FA316410CF2}"/>
              </a:ext>
            </a:extLst>
          </p:cNvPr>
          <p:cNvSpPr>
            <a:spLocks noChangeArrowheads="1"/>
          </p:cNvSpPr>
          <p:nvPr/>
        </p:nvSpPr>
        <p:spPr bwMode="auto">
          <a:xfrm>
            <a:off x="5608853" y="4888468"/>
            <a:ext cx="1283735" cy="380999"/>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0x456123</a:t>
            </a:r>
          </a:p>
        </p:txBody>
      </p:sp>
      <p:sp>
        <p:nvSpPr>
          <p:cNvPr id="8" name="TextBox 1">
            <a:extLst>
              <a:ext uri="{FF2B5EF4-FFF2-40B4-BE49-F238E27FC236}">
                <a16:creationId xmlns:a16="http://schemas.microsoft.com/office/drawing/2014/main" id="{8E68BEAC-902C-4281-9068-AFAB3D07EA0D}"/>
              </a:ext>
            </a:extLst>
          </p:cNvPr>
          <p:cNvSpPr txBox="1">
            <a:spLocks noChangeArrowheads="1"/>
          </p:cNvSpPr>
          <p:nvPr/>
        </p:nvSpPr>
        <p:spPr bwMode="auto">
          <a:xfrm>
            <a:off x="7467600" y="4876800"/>
            <a:ext cx="3738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9" name="Rectangle 8">
            <a:extLst>
              <a:ext uri="{FF2B5EF4-FFF2-40B4-BE49-F238E27FC236}">
                <a16:creationId xmlns:a16="http://schemas.microsoft.com/office/drawing/2014/main" id="{4D629602-14D6-4927-B654-5E154563FDB6}"/>
              </a:ext>
            </a:extLst>
          </p:cNvPr>
          <p:cNvSpPr>
            <a:spLocks noChangeArrowheads="1"/>
          </p:cNvSpPr>
          <p:nvPr/>
        </p:nvSpPr>
        <p:spPr bwMode="auto">
          <a:xfrm>
            <a:off x="7832711" y="4888468"/>
            <a:ext cx="524215" cy="369332"/>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null</a:t>
            </a:r>
            <a:endParaRPr lang="en-US" dirty="0">
              <a:cs typeface="Arial" charset="0"/>
            </a:endParaRPr>
          </a:p>
        </p:txBody>
      </p:sp>
      <p:sp>
        <p:nvSpPr>
          <p:cNvPr id="10" name="TextBox 1">
            <a:extLst>
              <a:ext uri="{FF2B5EF4-FFF2-40B4-BE49-F238E27FC236}">
                <a16:creationId xmlns:a16="http://schemas.microsoft.com/office/drawing/2014/main" id="{3825F676-7E3F-4B56-B0C5-8716601F2C97}"/>
              </a:ext>
            </a:extLst>
          </p:cNvPr>
          <p:cNvSpPr txBox="1">
            <a:spLocks noChangeArrowheads="1"/>
          </p:cNvSpPr>
          <p:nvPr/>
        </p:nvSpPr>
        <p:spPr bwMode="auto">
          <a:xfrm>
            <a:off x="3483015" y="5287085"/>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0</a:t>
            </a:r>
          </a:p>
        </p:txBody>
      </p:sp>
      <p:sp>
        <p:nvSpPr>
          <p:cNvPr id="11" name="TextBox 1">
            <a:extLst>
              <a:ext uri="{FF2B5EF4-FFF2-40B4-BE49-F238E27FC236}">
                <a16:creationId xmlns:a16="http://schemas.microsoft.com/office/drawing/2014/main" id="{0361CDA1-AC07-4970-BEE9-EBA07EAD83AE}"/>
              </a:ext>
            </a:extLst>
          </p:cNvPr>
          <p:cNvSpPr txBox="1">
            <a:spLocks noChangeArrowheads="1"/>
          </p:cNvSpPr>
          <p:nvPr/>
        </p:nvSpPr>
        <p:spPr bwMode="auto">
          <a:xfrm>
            <a:off x="5012121" y="5287085"/>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1</a:t>
            </a:r>
          </a:p>
        </p:txBody>
      </p:sp>
      <p:sp>
        <p:nvSpPr>
          <p:cNvPr id="12" name="TextBox 1">
            <a:extLst>
              <a:ext uri="{FF2B5EF4-FFF2-40B4-BE49-F238E27FC236}">
                <a16:creationId xmlns:a16="http://schemas.microsoft.com/office/drawing/2014/main" id="{26F49171-289F-4401-B593-70436F5B9DF5}"/>
              </a:ext>
            </a:extLst>
          </p:cNvPr>
          <p:cNvSpPr txBox="1">
            <a:spLocks noChangeArrowheads="1"/>
          </p:cNvSpPr>
          <p:nvPr/>
        </p:nvSpPr>
        <p:spPr bwMode="auto">
          <a:xfrm>
            <a:off x="6084649" y="5265894"/>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2</a:t>
            </a:r>
          </a:p>
        </p:txBody>
      </p:sp>
      <p:sp>
        <p:nvSpPr>
          <p:cNvPr id="13" name="TextBox 1">
            <a:extLst>
              <a:ext uri="{FF2B5EF4-FFF2-40B4-BE49-F238E27FC236}">
                <a16:creationId xmlns:a16="http://schemas.microsoft.com/office/drawing/2014/main" id="{B6F3B0B3-94FF-4C5C-A0A2-B121796513B9}"/>
              </a:ext>
            </a:extLst>
          </p:cNvPr>
          <p:cNvSpPr txBox="1">
            <a:spLocks noChangeArrowheads="1"/>
          </p:cNvSpPr>
          <p:nvPr/>
        </p:nvSpPr>
        <p:spPr bwMode="auto">
          <a:xfrm>
            <a:off x="7819041" y="5302848"/>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9</a:t>
            </a:r>
          </a:p>
        </p:txBody>
      </p:sp>
      <p:sp>
        <p:nvSpPr>
          <p:cNvPr id="14" name="TextBox 1">
            <a:extLst>
              <a:ext uri="{FF2B5EF4-FFF2-40B4-BE49-F238E27FC236}">
                <a16:creationId xmlns:a16="http://schemas.microsoft.com/office/drawing/2014/main" id="{E87BDAE1-FB95-448E-98DA-ADFC7533C662}"/>
              </a:ext>
            </a:extLst>
          </p:cNvPr>
          <p:cNvSpPr txBox="1">
            <a:spLocks noChangeArrowheads="1"/>
          </p:cNvSpPr>
          <p:nvPr/>
        </p:nvSpPr>
        <p:spPr bwMode="auto">
          <a:xfrm>
            <a:off x="7467600" y="5246132"/>
            <a:ext cx="3738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a:t>
            </a:r>
          </a:p>
        </p:txBody>
      </p:sp>
      <p:sp>
        <p:nvSpPr>
          <p:cNvPr id="15" name="Rectangle 14">
            <a:extLst>
              <a:ext uri="{FF2B5EF4-FFF2-40B4-BE49-F238E27FC236}">
                <a16:creationId xmlns:a16="http://schemas.microsoft.com/office/drawing/2014/main" id="{CBF8E7CD-DE27-4E42-AD59-FF57AD265DA9}"/>
              </a:ext>
            </a:extLst>
          </p:cNvPr>
          <p:cNvSpPr>
            <a:spLocks noChangeArrowheads="1"/>
          </p:cNvSpPr>
          <p:nvPr/>
        </p:nvSpPr>
        <p:spPr bwMode="auto">
          <a:xfrm>
            <a:off x="2895600" y="4888468"/>
            <a:ext cx="1206831" cy="369332"/>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0x17f32a</a:t>
            </a:r>
            <a:endParaRPr lang="en-US" dirty="0">
              <a:cs typeface="Arial" charset="0"/>
            </a:endParaRPr>
          </a:p>
        </p:txBody>
      </p:sp>
      <p:sp>
        <p:nvSpPr>
          <p:cNvPr id="16" name="Rectangle 15">
            <a:extLst>
              <a:ext uri="{FF2B5EF4-FFF2-40B4-BE49-F238E27FC236}">
                <a16:creationId xmlns:a16="http://schemas.microsoft.com/office/drawing/2014/main" id="{234914C4-9479-4EE7-9DD2-3DD6CC389CDD}"/>
              </a:ext>
            </a:extLst>
          </p:cNvPr>
          <p:cNvSpPr>
            <a:spLocks noChangeArrowheads="1"/>
          </p:cNvSpPr>
          <p:nvPr/>
        </p:nvSpPr>
        <p:spPr bwMode="auto">
          <a:xfrm>
            <a:off x="4115393" y="4888468"/>
            <a:ext cx="1506973"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0x44a059</a:t>
            </a:r>
            <a:endParaRPr lang="en-US" dirty="0">
              <a:cs typeface="Arial" charset="0"/>
            </a:endParaRPr>
          </a:p>
        </p:txBody>
      </p:sp>
      <p:sp>
        <p:nvSpPr>
          <p:cNvPr id="17" name="Rectangle 7">
            <a:extLst>
              <a:ext uri="{FF2B5EF4-FFF2-40B4-BE49-F238E27FC236}">
                <a16:creationId xmlns:a16="http://schemas.microsoft.com/office/drawing/2014/main" id="{FC910585-F8FD-42A1-A21F-974C1365EE29}"/>
              </a:ext>
            </a:extLst>
          </p:cNvPr>
          <p:cNvSpPr>
            <a:spLocks noChangeArrowheads="1"/>
          </p:cNvSpPr>
          <p:nvPr/>
        </p:nvSpPr>
        <p:spPr bwMode="auto">
          <a:xfrm>
            <a:off x="1103162" y="5616737"/>
            <a:ext cx="1447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Book</a:t>
            </a:r>
          </a:p>
        </p:txBody>
      </p:sp>
      <p:cxnSp>
        <p:nvCxnSpPr>
          <p:cNvPr id="18" name="Curved Connector 25">
            <a:extLst>
              <a:ext uri="{FF2B5EF4-FFF2-40B4-BE49-F238E27FC236}">
                <a16:creationId xmlns:a16="http://schemas.microsoft.com/office/drawing/2014/main" id="{19A39070-F5B9-46D6-8597-5CCC0F26A03B}"/>
              </a:ext>
            </a:extLst>
          </p:cNvPr>
          <p:cNvCxnSpPr>
            <a:cxnSpLocks/>
            <a:stCxn id="15" idx="2"/>
            <a:endCxn id="17" idx="0"/>
          </p:cNvCxnSpPr>
          <p:nvPr/>
        </p:nvCxnSpPr>
        <p:spPr>
          <a:xfrm rot="5400000">
            <a:off x="2483571" y="4601291"/>
            <a:ext cx="358937" cy="1671954"/>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9" name="Curved Connector 28">
            <a:extLst>
              <a:ext uri="{FF2B5EF4-FFF2-40B4-BE49-F238E27FC236}">
                <a16:creationId xmlns:a16="http://schemas.microsoft.com/office/drawing/2014/main" id="{73A5A7D2-E00B-4AF7-91C6-440E987C889A}"/>
              </a:ext>
            </a:extLst>
          </p:cNvPr>
          <p:cNvCxnSpPr>
            <a:stCxn id="16" idx="2"/>
          </p:cNvCxnSpPr>
          <p:nvPr/>
        </p:nvCxnSpPr>
        <p:spPr>
          <a:xfrm rot="5400000">
            <a:off x="4069616" y="5109966"/>
            <a:ext cx="639762" cy="958767"/>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Rectangle 7">
            <a:extLst>
              <a:ext uri="{FF2B5EF4-FFF2-40B4-BE49-F238E27FC236}">
                <a16:creationId xmlns:a16="http://schemas.microsoft.com/office/drawing/2014/main" id="{FD4E90F4-27DB-40F4-9AC6-DF773E858B09}"/>
              </a:ext>
            </a:extLst>
          </p:cNvPr>
          <p:cNvSpPr>
            <a:spLocks noChangeArrowheads="1"/>
          </p:cNvSpPr>
          <p:nvPr/>
        </p:nvSpPr>
        <p:spPr bwMode="auto">
          <a:xfrm>
            <a:off x="3238499" y="5920899"/>
            <a:ext cx="1447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Book</a:t>
            </a:r>
          </a:p>
        </p:txBody>
      </p:sp>
      <p:sp>
        <p:nvSpPr>
          <p:cNvPr id="25" name="TextBox 1">
            <a:extLst>
              <a:ext uri="{FF2B5EF4-FFF2-40B4-BE49-F238E27FC236}">
                <a16:creationId xmlns:a16="http://schemas.microsoft.com/office/drawing/2014/main" id="{2B870808-322A-4DC3-8341-D909381BCADE}"/>
              </a:ext>
            </a:extLst>
          </p:cNvPr>
          <p:cNvSpPr txBox="1">
            <a:spLocks noChangeArrowheads="1"/>
          </p:cNvSpPr>
          <p:nvPr/>
        </p:nvSpPr>
        <p:spPr bwMode="auto">
          <a:xfrm>
            <a:off x="6998298" y="5282805"/>
            <a:ext cx="33214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Verdana" charset="0"/>
                <a:ea typeface="MS PGothic" charset="0"/>
                <a:cs typeface="MS PGothic" charset="0"/>
              </a:defRPr>
            </a:lvl1pPr>
            <a:lvl2pPr marL="742950" indent="-285750" eaLnBrk="0" hangingPunct="0">
              <a:defRPr sz="2400">
                <a:solidFill>
                  <a:schemeClr val="tx1"/>
                </a:solidFill>
                <a:latin typeface="Verdana" charset="0"/>
                <a:ea typeface="MS PGothic" charset="0"/>
                <a:cs typeface="MS PGothic" charset="0"/>
              </a:defRPr>
            </a:lvl2pPr>
            <a:lvl3pPr marL="1143000" indent="-228600" eaLnBrk="0" hangingPunct="0">
              <a:defRPr sz="2400">
                <a:solidFill>
                  <a:schemeClr val="tx1"/>
                </a:solidFill>
                <a:latin typeface="Verdana" charset="0"/>
                <a:ea typeface="MS PGothic" charset="0"/>
                <a:cs typeface="MS PGothic" charset="0"/>
              </a:defRPr>
            </a:lvl3pPr>
            <a:lvl4pPr marL="1600200" indent="-228600" eaLnBrk="0" hangingPunct="0">
              <a:defRPr sz="2400">
                <a:solidFill>
                  <a:schemeClr val="tx1"/>
                </a:solidFill>
                <a:latin typeface="Verdana" charset="0"/>
                <a:ea typeface="MS PGothic" charset="0"/>
                <a:cs typeface="MS PGothic" charset="0"/>
              </a:defRPr>
            </a:lvl4pPr>
            <a:lvl5pPr marL="2057400" indent="-228600" eaLnBrk="0" hangingPunct="0">
              <a:defRPr sz="2400">
                <a:solidFill>
                  <a:schemeClr val="tx1"/>
                </a:solidFill>
                <a:latin typeface="Verdana"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Verdana"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Verdana"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Verdana"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Verdana" charset="0"/>
                <a:ea typeface="MS PGothic" charset="0"/>
                <a:cs typeface="MS PGothic" charset="0"/>
              </a:defRPr>
            </a:lvl9pPr>
          </a:lstStyle>
          <a:p>
            <a:pPr eaLnBrk="1" hangingPunct="1"/>
            <a:r>
              <a:rPr lang="en-US" sz="1800" dirty="0"/>
              <a:t>3</a:t>
            </a:r>
          </a:p>
        </p:txBody>
      </p:sp>
      <p:cxnSp>
        <p:nvCxnSpPr>
          <p:cNvPr id="29" name="Curved Connector 28">
            <a:extLst>
              <a:ext uri="{FF2B5EF4-FFF2-40B4-BE49-F238E27FC236}">
                <a16:creationId xmlns:a16="http://schemas.microsoft.com/office/drawing/2014/main" id="{66F364E3-28ED-4483-B2D0-838E9E4D167C}"/>
              </a:ext>
            </a:extLst>
          </p:cNvPr>
          <p:cNvCxnSpPr/>
          <p:nvPr/>
        </p:nvCxnSpPr>
        <p:spPr>
          <a:xfrm rot="5400000">
            <a:off x="5816243" y="5121635"/>
            <a:ext cx="639762" cy="958767"/>
          </a:xfrm>
          <a:prstGeom prst="curvedConnector3">
            <a:avLst>
              <a:gd name="adj1" fmla="val 50000"/>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0" name="Rectangle 7">
            <a:extLst>
              <a:ext uri="{FF2B5EF4-FFF2-40B4-BE49-F238E27FC236}">
                <a16:creationId xmlns:a16="http://schemas.microsoft.com/office/drawing/2014/main" id="{B969E48B-64BB-44D4-9EE3-B116E549D8A0}"/>
              </a:ext>
            </a:extLst>
          </p:cNvPr>
          <p:cNvSpPr>
            <a:spLocks noChangeArrowheads="1"/>
          </p:cNvSpPr>
          <p:nvPr/>
        </p:nvSpPr>
        <p:spPr bwMode="auto">
          <a:xfrm>
            <a:off x="4985126" y="5932568"/>
            <a:ext cx="1447800" cy="381000"/>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cs typeface="Arial" charset="0"/>
              </a:rPr>
              <a:t>Book</a:t>
            </a:r>
          </a:p>
        </p:txBody>
      </p:sp>
      <p:sp>
        <p:nvSpPr>
          <p:cNvPr id="26" name="Rectangle 25">
            <a:extLst>
              <a:ext uri="{FF2B5EF4-FFF2-40B4-BE49-F238E27FC236}">
                <a16:creationId xmlns:a16="http://schemas.microsoft.com/office/drawing/2014/main" id="{BE9E29EB-117E-402A-AA8C-E75F844C563A}"/>
              </a:ext>
            </a:extLst>
          </p:cNvPr>
          <p:cNvSpPr>
            <a:spLocks noChangeArrowheads="1"/>
          </p:cNvSpPr>
          <p:nvPr/>
        </p:nvSpPr>
        <p:spPr bwMode="auto">
          <a:xfrm>
            <a:off x="6892588" y="4888468"/>
            <a:ext cx="524215" cy="369332"/>
          </a:xfrm>
          <a:prstGeom prst="rect">
            <a:avLst/>
          </a:prstGeom>
          <a:noFill/>
          <a:ln w="9525">
            <a:solidFill>
              <a:schemeClr val="tx1"/>
            </a:solidFill>
            <a:miter lim="800000"/>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a:defRPr/>
            </a:pPr>
            <a:r>
              <a:rPr lang="en-US" dirty="0"/>
              <a:t>null</a:t>
            </a:r>
            <a:endParaRPr lang="en-US" dirty="0">
              <a:cs typeface="Arial" charset="0"/>
            </a:endParaRPr>
          </a:p>
        </p:txBody>
      </p:sp>
    </p:spTree>
    <p:extLst>
      <p:ext uri="{BB962C8B-B14F-4D97-AF65-F5344CB8AC3E}">
        <p14:creationId xmlns:p14="http://schemas.microsoft.com/office/powerpoint/2010/main" val="792073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idx="4294967295"/>
          </p:nvPr>
        </p:nvSpPr>
        <p:spPr/>
        <p:txBody>
          <a:bodyPr/>
          <a:lstStyle/>
          <a:p>
            <a:pPr eaLnBrk="1" hangingPunct="1"/>
            <a:r>
              <a:rPr lang="en-US" dirty="0">
                <a:latin typeface="Verdana" pitchFamily="34" charset="0"/>
                <a:ea typeface="MS PGothic" pitchFamily="34" charset="-128"/>
                <a:cs typeface="Arial" charset="0"/>
              </a:rPr>
              <a:t>Summary</a:t>
            </a:r>
          </a:p>
        </p:txBody>
      </p:sp>
      <p:sp>
        <p:nvSpPr>
          <p:cNvPr id="109570" name="Rectangle 3"/>
          <p:cNvSpPr>
            <a:spLocks noGrp="1" noChangeArrowheads="1"/>
          </p:cNvSpPr>
          <p:nvPr>
            <p:ph type="body" idx="4294967295"/>
          </p:nvPr>
        </p:nvSpPr>
        <p:spPr>
          <a:xfrm>
            <a:off x="457200" y="1265237"/>
            <a:ext cx="8229600" cy="4525963"/>
          </a:xfrm>
        </p:spPr>
        <p:txBody>
          <a:bodyPr/>
          <a:lstStyle/>
          <a:p>
            <a:pPr eaLnBrk="1" hangingPunct="1">
              <a:lnSpc>
                <a:spcPct val="80000"/>
              </a:lnSpc>
            </a:pPr>
            <a:r>
              <a:rPr lang="en-US" sz="2400" dirty="0">
                <a:latin typeface="Verdana" pitchFamily="34" charset="0"/>
                <a:ea typeface="MS PGothic" pitchFamily="34" charset="-128"/>
                <a:cs typeface="Courier New" panose="02070309020205020404" pitchFamily="49" charset="0"/>
              </a:rPr>
              <a:t>Arrays and Objects follow the same pattern as arrays with simple data types but we must be careful about </a:t>
            </a:r>
            <a:r>
              <a:rPr lang="en-US" sz="2400" dirty="0" err="1">
                <a:latin typeface="Verdana" pitchFamily="34" charset="0"/>
                <a:ea typeface="MS PGothic" pitchFamily="34" charset="-128"/>
                <a:cs typeface="Courier New" panose="02070309020205020404" pitchFamily="49" charset="0"/>
              </a:rPr>
              <a:t>NullPointerException</a:t>
            </a:r>
            <a:r>
              <a:rPr lang="en-US" sz="2400" dirty="0">
                <a:latin typeface="Verdana" pitchFamily="34" charset="0"/>
                <a:ea typeface="MS PGothic" pitchFamily="34" charset="-128"/>
                <a:cs typeface="Courier New" panose="02070309020205020404" pitchFamily="49" charset="0"/>
              </a:rPr>
              <a:t> logic errors</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As you get more practice with these techniques, run time errors like these will be frequently occur</a:t>
            </a:r>
          </a:p>
          <a:p>
            <a:pPr eaLnBrk="1" hangingPunct="1">
              <a:lnSpc>
                <a:spcPct val="80000"/>
              </a:lnSpc>
            </a:pPr>
            <a:r>
              <a:rPr lang="en-US" sz="2400" dirty="0">
                <a:latin typeface="Verdana" pitchFamily="34" charset="0"/>
                <a:ea typeface="MS PGothic" pitchFamily="34" charset="-128"/>
                <a:cs typeface="Courier New" panose="02070309020205020404" pitchFamily="49" charset="0"/>
              </a:rPr>
              <a:t>Debugging becomes a more necessary skill to develop - use of the debugger can be very useful when dealing with array out of bounds and null pointer run time errors</a:t>
            </a:r>
          </a:p>
          <a:p>
            <a:pPr eaLnBrk="1" hangingPunct="1">
              <a:lnSpc>
                <a:spcPct val="80000"/>
              </a:lnSpc>
            </a:pPr>
            <a:endParaRPr lang="en-US" sz="2000" dirty="0">
              <a:latin typeface="Verdana" pitchFamily="34" charset="0"/>
              <a:ea typeface="MS PGothic" pitchFamily="34" charset="-128"/>
              <a:cs typeface="Courier New" panose="02070309020205020404" pitchFamily="49" charset="0"/>
            </a:endParaRPr>
          </a:p>
          <a:p>
            <a:pPr marL="0" indent="0" eaLnBrk="1" hangingPunct="1">
              <a:lnSpc>
                <a:spcPct val="80000"/>
              </a:lnSpc>
              <a:buNone/>
            </a:pPr>
            <a:endParaRPr lang="en-US" sz="2400" dirty="0">
              <a:latin typeface="Verdana" pitchFamily="34" charset="0"/>
              <a:ea typeface="MS PGothic" pitchFamily="34" charset="-128"/>
              <a:cs typeface="Courier New" panose="02070309020205020404" pitchFamily="49" charset="0"/>
            </a:endParaRPr>
          </a:p>
        </p:txBody>
      </p:sp>
    </p:spTree>
    <p:extLst>
      <p:ext uri="{BB962C8B-B14F-4D97-AF65-F5344CB8AC3E}">
        <p14:creationId xmlns:p14="http://schemas.microsoft.com/office/powerpoint/2010/main" val="824294026"/>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
  <TotalTime>21003</TotalTime>
  <Words>3142</Words>
  <Application>Microsoft Office PowerPoint</Application>
  <PresentationFormat>On-screen Show (4:3)</PresentationFormat>
  <Paragraphs>390</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Courier New</vt:lpstr>
      <vt:lpstr>Verdana</vt:lpstr>
      <vt:lpstr>Default Design</vt:lpstr>
      <vt:lpstr>Objects and Arrays</vt:lpstr>
      <vt:lpstr>Array Recap</vt:lpstr>
      <vt:lpstr>Array Recap</vt:lpstr>
      <vt:lpstr>Object Recap</vt:lpstr>
      <vt:lpstr>Object Recap</vt:lpstr>
      <vt:lpstr>Objects and Arrays</vt:lpstr>
      <vt:lpstr>Objects and Arrays</vt:lpstr>
      <vt:lpstr>Arrays Step By Step</vt:lpstr>
      <vt:lpstr>Arrays Step By Step</vt:lpstr>
      <vt:lpstr>Arrays Step By Step</vt:lpstr>
      <vt:lpstr>Arrays of Objects</vt:lpstr>
      <vt:lpstr>Arrays of Objects</vt:lpstr>
      <vt:lpstr>Arrays of Objects</vt:lpstr>
      <vt:lpstr>Arrays of Objects</vt:lpstr>
      <vt:lpstr>Arrays of Objects</vt:lpstr>
      <vt:lpstr>Arrays of Objects</vt:lpstr>
      <vt:lpstr>Arrays of Objects</vt:lpstr>
      <vt:lpstr>Arrays of Objects</vt:lpstr>
      <vt:lpstr>Arrays of Objects</vt:lpstr>
      <vt:lpstr>Arrays of Objects</vt:lpstr>
      <vt:lpstr>Arrays of Objects</vt:lpstr>
      <vt:lpstr>Deleting Objects in Arrays</vt:lpstr>
      <vt:lpstr>Deleting Objects in Arrays</vt:lpstr>
      <vt:lpstr>Deleting Objects in Arrays</vt:lpstr>
      <vt:lpstr>Deleting Objects in Arrays</vt:lpstr>
      <vt:lpstr>Deleting Objects in Arrays</vt:lpstr>
      <vt:lpstr>Deleting Objects in Arrays</vt:lpstr>
      <vt:lpstr>Summary</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Structures</dc:title>
  <dc:creator>Tayco</dc:creator>
  <cp:lastModifiedBy>Tayco, Phil</cp:lastModifiedBy>
  <cp:revision>320</cp:revision>
  <dcterms:created xsi:type="dcterms:W3CDTF">2014-12-17T17:39:07Z</dcterms:created>
  <dcterms:modified xsi:type="dcterms:W3CDTF">2021-05-11T23:35:42Z</dcterms:modified>
</cp:coreProperties>
</file>