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520" r:id="rId3"/>
    <p:sldId id="526" r:id="rId4"/>
    <p:sldId id="523" r:id="rId5"/>
    <p:sldId id="525" r:id="rId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Verdana" pitchFamily="34" charset="0"/>
        <a:ea typeface="MS PGothic" pitchFamily="34" charset="-128"/>
        <a:cs typeface="Arial" charset="0"/>
      </a:defRPr>
    </a:lvl1pPr>
    <a:lvl2pPr marL="457200" algn="l" rtl="0" fontAlgn="base">
      <a:spcBef>
        <a:spcPct val="0"/>
      </a:spcBef>
      <a:spcAft>
        <a:spcPct val="0"/>
      </a:spcAft>
      <a:defRPr kern="1200">
        <a:solidFill>
          <a:schemeClr val="tx1"/>
        </a:solidFill>
        <a:latin typeface="Verdana" pitchFamily="34" charset="0"/>
        <a:ea typeface="MS PGothic" pitchFamily="34" charset="-128"/>
        <a:cs typeface="Arial" charset="0"/>
      </a:defRPr>
    </a:lvl2pPr>
    <a:lvl3pPr marL="914400" algn="l" rtl="0" fontAlgn="base">
      <a:spcBef>
        <a:spcPct val="0"/>
      </a:spcBef>
      <a:spcAft>
        <a:spcPct val="0"/>
      </a:spcAft>
      <a:defRPr kern="1200">
        <a:solidFill>
          <a:schemeClr val="tx1"/>
        </a:solidFill>
        <a:latin typeface="Verdana" pitchFamily="34" charset="0"/>
        <a:ea typeface="MS PGothic" pitchFamily="34" charset="-128"/>
        <a:cs typeface="Arial" charset="0"/>
      </a:defRPr>
    </a:lvl3pPr>
    <a:lvl4pPr marL="1371600" algn="l" rtl="0" fontAlgn="base">
      <a:spcBef>
        <a:spcPct val="0"/>
      </a:spcBef>
      <a:spcAft>
        <a:spcPct val="0"/>
      </a:spcAft>
      <a:defRPr kern="1200">
        <a:solidFill>
          <a:schemeClr val="tx1"/>
        </a:solidFill>
        <a:latin typeface="Verdana" pitchFamily="34" charset="0"/>
        <a:ea typeface="MS PGothic" pitchFamily="34" charset="-128"/>
        <a:cs typeface="Arial" charset="0"/>
      </a:defRPr>
    </a:lvl4pPr>
    <a:lvl5pPr marL="1828800" algn="l" rtl="0" fontAlgn="base">
      <a:spcBef>
        <a:spcPct val="0"/>
      </a:spcBef>
      <a:spcAft>
        <a:spcPct val="0"/>
      </a:spcAft>
      <a:defRPr kern="1200">
        <a:solidFill>
          <a:schemeClr val="tx1"/>
        </a:solidFill>
        <a:latin typeface="Verdana" pitchFamily="34" charset="0"/>
        <a:ea typeface="MS PGothic" pitchFamily="34" charset="-128"/>
        <a:cs typeface="Arial" charset="0"/>
      </a:defRPr>
    </a:lvl5pPr>
    <a:lvl6pPr marL="2286000" algn="l" defTabSz="914400" rtl="0" eaLnBrk="1" latinLnBrk="0" hangingPunct="1">
      <a:defRPr kern="1200">
        <a:solidFill>
          <a:schemeClr val="tx1"/>
        </a:solidFill>
        <a:latin typeface="Verdana" pitchFamily="34" charset="0"/>
        <a:ea typeface="MS PGothic" pitchFamily="34" charset="-128"/>
        <a:cs typeface="Arial" charset="0"/>
      </a:defRPr>
    </a:lvl6pPr>
    <a:lvl7pPr marL="2743200" algn="l" defTabSz="914400" rtl="0" eaLnBrk="1" latinLnBrk="0" hangingPunct="1">
      <a:defRPr kern="1200">
        <a:solidFill>
          <a:schemeClr val="tx1"/>
        </a:solidFill>
        <a:latin typeface="Verdana" pitchFamily="34" charset="0"/>
        <a:ea typeface="MS PGothic" pitchFamily="34" charset="-128"/>
        <a:cs typeface="Arial" charset="0"/>
      </a:defRPr>
    </a:lvl7pPr>
    <a:lvl8pPr marL="3200400" algn="l" defTabSz="914400" rtl="0" eaLnBrk="1" latinLnBrk="0" hangingPunct="1">
      <a:defRPr kern="1200">
        <a:solidFill>
          <a:schemeClr val="tx1"/>
        </a:solidFill>
        <a:latin typeface="Verdana" pitchFamily="34" charset="0"/>
        <a:ea typeface="MS PGothic" pitchFamily="34" charset="-128"/>
        <a:cs typeface="Arial" charset="0"/>
      </a:defRPr>
    </a:lvl8pPr>
    <a:lvl9pPr marL="3657600" algn="l" defTabSz="914400" rtl="0" eaLnBrk="1" latinLnBrk="0" hangingPunct="1">
      <a:defRPr kern="1200">
        <a:solidFill>
          <a:schemeClr val="tx1"/>
        </a:solidFill>
        <a:latin typeface="Verdana" pitchFamily="34" charset="0"/>
        <a:ea typeface="MS PGothic" pitchFamily="34" charset="-128"/>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727" autoAdjust="0"/>
    <p:restoredTop sz="94660"/>
  </p:normalViewPr>
  <p:slideViewPr>
    <p:cSldViewPr>
      <p:cViewPr varScale="1">
        <p:scale>
          <a:sx n="62" d="100"/>
          <a:sy n="62" d="100"/>
        </p:scale>
        <p:origin x="744" y="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B0484D7-446C-433D-A58A-F70516A0043B}"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673E22F-7895-44B4-9EE1-9C54198A900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CC7CC60-F3FF-4BE5-87FF-33FEA5BA66D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F075C2A-23B9-4ADE-B45F-255DF469515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491C08F-7227-4587-8316-3D6B27E0477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A587923-02DD-4327-A33A-7A2C25430A7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BB62BB4-E7C8-4A8A-8BAD-0F3173F6A07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AE01057-A0AA-4500-9D0D-34A51A1BA3D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35759FC-CA7A-4D64-9E75-D7399C9129D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FA325A6-C5A5-4608-B273-B7B65EC1041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9A25D0D-5B5E-4CD0-8F79-4884A4872385}"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8C2223B-6623-4FAE-8BDB-68E8AFCF66C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8294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08"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400">
                <a:latin typeface="+mn-lt"/>
                <a:ea typeface="ＭＳ Ｐゴシック" charset="0"/>
                <a:cs typeface="Arial" charset="0"/>
              </a:defRPr>
            </a:lvl1pPr>
          </a:lstStyle>
          <a:p>
            <a:pPr>
              <a:defRPr/>
            </a:pPr>
            <a:endParaRPr lang="en-US"/>
          </a:p>
        </p:txBody>
      </p:sp>
      <p:sp>
        <p:nvSpPr>
          <p:cNvPr id="21509" name="Rectangle 5"/>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400">
                <a:latin typeface="+mn-lt"/>
                <a:ea typeface="ＭＳ Ｐゴシック" charset="0"/>
                <a:cs typeface="Arial" charset="0"/>
              </a:defRPr>
            </a:lvl1pPr>
          </a:lstStyle>
          <a:p>
            <a:pPr>
              <a:defRPr/>
            </a:pPr>
            <a:endParaRPr lang="en-US"/>
          </a:p>
        </p:txBody>
      </p:sp>
      <p:sp>
        <p:nvSpPr>
          <p:cNvPr id="21510"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400">
                <a:latin typeface="Arial" charset="0"/>
                <a:ea typeface="MS PGothic" charset="0"/>
                <a:cs typeface="MS PGothic" charset="0"/>
              </a:defRPr>
            </a:lvl1pPr>
          </a:lstStyle>
          <a:p>
            <a:pPr>
              <a:defRPr/>
            </a:pPr>
            <a:fld id="{CC73E289-0A82-4A34-9CA5-5426D2D68CA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2" r:id="rId1"/>
    <p:sldLayoutId id="2147483671" r:id="rId2"/>
    <p:sldLayoutId id="2147483670" r:id="rId3"/>
    <p:sldLayoutId id="2147483669" r:id="rId4"/>
    <p:sldLayoutId id="2147483668" r:id="rId5"/>
    <p:sldLayoutId id="2147483667" r:id="rId6"/>
    <p:sldLayoutId id="2147483666" r:id="rId7"/>
    <p:sldLayoutId id="2147483665" r:id="rId8"/>
    <p:sldLayoutId id="2147483664" r:id="rId9"/>
    <p:sldLayoutId id="2147483663" r:id="rId10"/>
    <p:sldLayoutId id="2147483662" r:id="rId11"/>
    <p:sldLayoutId id="2147483661" r:id="rId12"/>
  </p:sldLayoutIdLst>
  <p:txStyles>
    <p:titleStyle>
      <a:lvl1pPr algn="ctr" rtl="0" eaLnBrk="0" fontAlgn="base" hangingPunct="0">
        <a:spcBef>
          <a:spcPct val="0"/>
        </a:spcBef>
        <a:spcAft>
          <a:spcPct val="0"/>
        </a:spcAft>
        <a:defRPr sz="4400">
          <a:solidFill>
            <a:schemeClr val="tx2"/>
          </a:solidFill>
          <a:latin typeface="+mj-lt"/>
          <a:ea typeface="MS PGothic" charset="0"/>
          <a:cs typeface="MS PGothic" charset="0"/>
        </a:defRPr>
      </a:lvl1pPr>
      <a:lvl2pPr algn="ctr" rtl="0" eaLnBrk="0" fontAlgn="base" hangingPunct="0">
        <a:spcBef>
          <a:spcPct val="0"/>
        </a:spcBef>
        <a:spcAft>
          <a:spcPct val="0"/>
        </a:spcAft>
        <a:defRPr sz="4400">
          <a:solidFill>
            <a:schemeClr val="tx2"/>
          </a:solidFill>
          <a:latin typeface="Arial" charset="0"/>
          <a:ea typeface="MS PGothic" charset="0"/>
          <a:cs typeface="MS PGothic" charset="0"/>
        </a:defRPr>
      </a:lvl2pPr>
      <a:lvl3pPr algn="ctr" rtl="0" eaLnBrk="0" fontAlgn="base" hangingPunct="0">
        <a:spcBef>
          <a:spcPct val="0"/>
        </a:spcBef>
        <a:spcAft>
          <a:spcPct val="0"/>
        </a:spcAft>
        <a:defRPr sz="4400">
          <a:solidFill>
            <a:schemeClr val="tx2"/>
          </a:solidFill>
          <a:latin typeface="Arial" charset="0"/>
          <a:ea typeface="MS PGothic" charset="0"/>
          <a:cs typeface="MS PGothic" charset="0"/>
        </a:defRPr>
      </a:lvl3pPr>
      <a:lvl4pPr algn="ctr" rtl="0" eaLnBrk="0" fontAlgn="base" hangingPunct="0">
        <a:spcBef>
          <a:spcPct val="0"/>
        </a:spcBef>
        <a:spcAft>
          <a:spcPct val="0"/>
        </a:spcAft>
        <a:defRPr sz="4400">
          <a:solidFill>
            <a:schemeClr val="tx2"/>
          </a:solidFill>
          <a:latin typeface="Arial" charset="0"/>
          <a:ea typeface="MS PGothic" charset="0"/>
          <a:cs typeface="MS PGothic" charset="0"/>
        </a:defRPr>
      </a:lvl4pPr>
      <a:lvl5pPr algn="ctr" rtl="0" eaLnBrk="0" fontAlgn="base" hangingPunct="0">
        <a:spcBef>
          <a:spcPct val="0"/>
        </a:spcBef>
        <a:spcAft>
          <a:spcPct val="0"/>
        </a:spcAft>
        <a:defRPr sz="4400">
          <a:solidFill>
            <a:schemeClr val="tx2"/>
          </a:solidFill>
          <a:latin typeface="Arial" charset="0"/>
          <a:ea typeface="MS PGothic" charset="0"/>
          <a:cs typeface="MS PGothic" charset="0"/>
        </a:defRPr>
      </a:lvl5pPr>
      <a:lvl6pPr marL="457200" algn="ctr" rtl="0" fontAlgn="base">
        <a:spcBef>
          <a:spcPct val="0"/>
        </a:spcBef>
        <a:spcAft>
          <a:spcPct val="0"/>
        </a:spcAft>
        <a:defRPr sz="4400">
          <a:solidFill>
            <a:schemeClr val="tx2"/>
          </a:solidFill>
          <a:latin typeface="Arial" charset="0"/>
          <a:ea typeface="ＭＳ Ｐゴシック" charset="0"/>
          <a:cs typeface="Arial" charset="0"/>
        </a:defRPr>
      </a:lvl6pPr>
      <a:lvl7pPr marL="914400" algn="ctr" rtl="0" fontAlgn="base">
        <a:spcBef>
          <a:spcPct val="0"/>
        </a:spcBef>
        <a:spcAft>
          <a:spcPct val="0"/>
        </a:spcAft>
        <a:defRPr sz="4400">
          <a:solidFill>
            <a:schemeClr val="tx2"/>
          </a:solidFill>
          <a:latin typeface="Arial" charset="0"/>
          <a:ea typeface="ＭＳ Ｐゴシック" charset="0"/>
          <a:cs typeface="Arial" charset="0"/>
        </a:defRPr>
      </a:lvl7pPr>
      <a:lvl8pPr marL="1371600" algn="ctr" rtl="0" fontAlgn="base">
        <a:spcBef>
          <a:spcPct val="0"/>
        </a:spcBef>
        <a:spcAft>
          <a:spcPct val="0"/>
        </a:spcAft>
        <a:defRPr sz="4400">
          <a:solidFill>
            <a:schemeClr val="tx2"/>
          </a:solidFill>
          <a:latin typeface="Arial" charset="0"/>
          <a:ea typeface="ＭＳ Ｐゴシック" charset="0"/>
          <a:cs typeface="Arial" charset="0"/>
        </a:defRPr>
      </a:lvl8pPr>
      <a:lvl9pPr marL="1828800" algn="ctr" rtl="0" fontAlgn="base">
        <a:spcBef>
          <a:spcPct val="0"/>
        </a:spcBef>
        <a:spcAft>
          <a:spcPct val="0"/>
        </a:spcAft>
        <a:defRPr sz="4400">
          <a:solidFill>
            <a:schemeClr val="tx2"/>
          </a:solidFill>
          <a:latin typeface="Arial" charset="0"/>
          <a:ea typeface="ＭＳ Ｐゴシック"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charset="0"/>
          <a:cs typeface="MS PGothic" charset="0"/>
        </a:defRPr>
      </a:lvl1pPr>
      <a:lvl2pPr marL="742950" indent="-285750" algn="l" rtl="0" eaLnBrk="0" fontAlgn="base" hangingPunct="0">
        <a:spcBef>
          <a:spcPct val="20000"/>
        </a:spcBef>
        <a:spcAft>
          <a:spcPct val="0"/>
        </a:spcAft>
        <a:buChar char="–"/>
        <a:defRPr sz="2800">
          <a:solidFill>
            <a:schemeClr val="tx1"/>
          </a:solidFill>
          <a:latin typeface="+mn-lt"/>
          <a:ea typeface="MS PGothic" charset="0"/>
          <a:cs typeface="MS PGothic" charset="0"/>
        </a:defRPr>
      </a:lvl2pPr>
      <a:lvl3pPr marL="1143000" indent="-228600" algn="l" rtl="0" eaLnBrk="0" fontAlgn="base" hangingPunct="0">
        <a:spcBef>
          <a:spcPct val="20000"/>
        </a:spcBef>
        <a:spcAft>
          <a:spcPct val="0"/>
        </a:spcAft>
        <a:buChar char="•"/>
        <a:defRPr sz="2400">
          <a:solidFill>
            <a:schemeClr val="tx1"/>
          </a:solidFill>
          <a:latin typeface="+mn-lt"/>
          <a:ea typeface="MS PGothic" charset="0"/>
          <a:cs typeface="MS PGothic" charset="0"/>
        </a:defRPr>
      </a:lvl3pPr>
      <a:lvl4pPr marL="1600200" indent="-228600" algn="l" rtl="0" eaLnBrk="0" fontAlgn="base" hangingPunct="0">
        <a:spcBef>
          <a:spcPct val="20000"/>
        </a:spcBef>
        <a:spcAft>
          <a:spcPct val="0"/>
        </a:spcAft>
        <a:buChar char="–"/>
        <a:defRPr sz="2000">
          <a:solidFill>
            <a:schemeClr val="tx1"/>
          </a:solidFill>
          <a:latin typeface="+mn-lt"/>
          <a:ea typeface="MS PGothic" charset="0"/>
          <a:cs typeface="MS PGothic" charset="0"/>
        </a:defRPr>
      </a:lvl4pPr>
      <a:lvl5pPr marL="2057400" indent="-228600" algn="l" rtl="0" eaLnBrk="0" fontAlgn="base" hangingPunct="0">
        <a:spcBef>
          <a:spcPct val="20000"/>
        </a:spcBef>
        <a:spcAft>
          <a:spcPct val="0"/>
        </a:spcAft>
        <a:buChar char="»"/>
        <a:defRPr sz="2000">
          <a:solidFill>
            <a:schemeClr val="tx1"/>
          </a:solidFill>
          <a:latin typeface="+mn-lt"/>
          <a:ea typeface="MS PGothic" charset="0"/>
          <a:cs typeface="MS PGothic" charset="0"/>
        </a:defRPr>
      </a:lvl5pPr>
      <a:lvl6pPr marL="2514600" indent="-228600" algn="l" rtl="0" fontAlgn="base">
        <a:spcBef>
          <a:spcPct val="20000"/>
        </a:spcBef>
        <a:spcAft>
          <a:spcPct val="0"/>
        </a:spcAft>
        <a:buChar char="»"/>
        <a:defRPr sz="2000">
          <a:solidFill>
            <a:schemeClr val="tx1"/>
          </a:solidFill>
          <a:latin typeface="+mn-lt"/>
          <a:ea typeface="Arial" charset="0"/>
          <a:cs typeface="+mn-cs"/>
        </a:defRPr>
      </a:lvl6pPr>
      <a:lvl7pPr marL="2971800" indent="-228600" algn="l" rtl="0" fontAlgn="base">
        <a:spcBef>
          <a:spcPct val="20000"/>
        </a:spcBef>
        <a:spcAft>
          <a:spcPct val="0"/>
        </a:spcAft>
        <a:buChar char="»"/>
        <a:defRPr sz="2000">
          <a:solidFill>
            <a:schemeClr val="tx1"/>
          </a:solidFill>
          <a:latin typeface="+mn-lt"/>
          <a:ea typeface="Arial" charset="0"/>
          <a:cs typeface="+mn-cs"/>
        </a:defRPr>
      </a:lvl7pPr>
      <a:lvl8pPr marL="3429000" indent="-228600" algn="l" rtl="0" fontAlgn="base">
        <a:spcBef>
          <a:spcPct val="20000"/>
        </a:spcBef>
        <a:spcAft>
          <a:spcPct val="0"/>
        </a:spcAft>
        <a:buChar char="»"/>
        <a:defRPr sz="2000">
          <a:solidFill>
            <a:schemeClr val="tx1"/>
          </a:solidFill>
          <a:latin typeface="+mn-lt"/>
          <a:ea typeface="Arial" charset="0"/>
          <a:cs typeface="+mn-cs"/>
        </a:defRPr>
      </a:lvl8pPr>
      <a:lvl9pPr marL="3886200" indent="-228600" algn="l" rtl="0" fontAlgn="base">
        <a:spcBef>
          <a:spcPct val="20000"/>
        </a:spcBef>
        <a:spcAft>
          <a:spcPct val="0"/>
        </a:spcAft>
        <a:buChar char="»"/>
        <a:defRPr sz="2000">
          <a:solidFill>
            <a:schemeClr val="tx1"/>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r>
              <a:rPr lang="en-US" b="1" dirty="0">
                <a:latin typeface="Verdana" pitchFamily="34" charset="0"/>
                <a:ea typeface="MS PGothic" pitchFamily="34" charset="-128"/>
                <a:cs typeface="Arial" charset="0"/>
              </a:rPr>
              <a:t>Programming</a:t>
            </a:r>
            <a:br>
              <a:rPr lang="en-US" b="1" dirty="0">
                <a:latin typeface="Verdana" pitchFamily="34" charset="0"/>
                <a:ea typeface="MS PGothic" pitchFamily="34" charset="-128"/>
                <a:cs typeface="Arial" charset="0"/>
              </a:rPr>
            </a:br>
            <a:r>
              <a:rPr lang="en-US" b="1" dirty="0">
                <a:latin typeface="Verdana" pitchFamily="34" charset="0"/>
                <a:ea typeface="MS PGothic" pitchFamily="34" charset="-128"/>
                <a:cs typeface="Arial" charset="0"/>
              </a:rPr>
              <a:t>Exercise 2</a:t>
            </a:r>
          </a:p>
        </p:txBody>
      </p:sp>
      <p:sp>
        <p:nvSpPr>
          <p:cNvPr id="14338" name="Rectangle 3"/>
          <p:cNvSpPr>
            <a:spLocks noGrp="1" noChangeArrowheads="1"/>
          </p:cNvSpPr>
          <p:nvPr>
            <p:ph type="subTitle" idx="1"/>
          </p:nvPr>
        </p:nvSpPr>
        <p:spPr/>
        <p:txBody>
          <a:bodyPr/>
          <a:lstStyle/>
          <a:p>
            <a:pPr eaLnBrk="1" hangingPunct="1"/>
            <a:r>
              <a:rPr lang="en-US" dirty="0">
                <a:ea typeface="MS PGothic" pitchFamily="34" charset="-128"/>
              </a:rPr>
              <a:t>Phil Tayco</a:t>
            </a:r>
          </a:p>
          <a:p>
            <a:pPr eaLnBrk="1" hangingPunct="1"/>
            <a:r>
              <a:rPr lang="en-US" dirty="0">
                <a:ea typeface="MS PGothic" pitchFamily="34" charset="-128"/>
              </a:rPr>
              <a:t>San Jose City College</a:t>
            </a:r>
          </a:p>
          <a:p>
            <a:pPr eaLnBrk="1" hangingPunct="1"/>
            <a:r>
              <a:rPr lang="en-US" dirty="0">
                <a:ea typeface="MS PGothic" pitchFamily="34" charset="-128"/>
              </a:rPr>
              <a:t>Slide version 1.0</a:t>
            </a:r>
          </a:p>
          <a:p>
            <a:pPr eaLnBrk="1" hangingPunct="1"/>
            <a:r>
              <a:rPr lang="en-US" dirty="0">
                <a:ea typeface="MS PGothic" pitchFamily="34" charset="-128"/>
              </a:rPr>
              <a:t>Created Oct. 21, 2020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Overview</a:t>
            </a:r>
          </a:p>
        </p:txBody>
      </p:sp>
      <p:sp>
        <p:nvSpPr>
          <p:cNvPr id="110594" name="Rectangle 3"/>
          <p:cNvSpPr>
            <a:spLocks noGrp="1" noChangeArrowheads="1"/>
          </p:cNvSpPr>
          <p:nvPr>
            <p:ph type="body" idx="4294967295"/>
          </p:nvPr>
        </p:nvSpPr>
        <p:spPr>
          <a:xfrm>
            <a:off x="457200" y="1219200"/>
            <a:ext cx="8229600" cy="5029200"/>
          </a:xfrm>
        </p:spPr>
        <p:txBody>
          <a:bodyPr/>
          <a:lstStyle/>
          <a:p>
            <a:pPr eaLnBrk="1" hangingPunct="1">
              <a:lnSpc>
                <a:spcPct val="80000"/>
              </a:lnSpc>
            </a:pPr>
            <a:r>
              <a:rPr lang="en-US" sz="2000" dirty="0">
                <a:latin typeface="Verdana" pitchFamily="34" charset="0"/>
                <a:ea typeface="MS PGothic" pitchFamily="34" charset="-128"/>
              </a:rPr>
              <a:t>Create a proof of concept class design based on the following ideas</a:t>
            </a:r>
          </a:p>
          <a:p>
            <a:pPr eaLnBrk="1" hangingPunct="1">
              <a:lnSpc>
                <a:spcPct val="80000"/>
              </a:lnSpc>
            </a:pPr>
            <a:r>
              <a:rPr lang="en-US" sz="2000" dirty="0">
                <a:latin typeface="Verdana" pitchFamily="34" charset="0"/>
                <a:ea typeface="MS PGothic" pitchFamily="34" charset="-128"/>
              </a:rPr>
              <a:t>Take a look at your refrigerator and think about how you would model it as a class. Considerations include:</a:t>
            </a:r>
          </a:p>
          <a:p>
            <a:pPr lvl="1" eaLnBrk="1" hangingPunct="1">
              <a:lnSpc>
                <a:spcPct val="80000"/>
              </a:lnSpc>
            </a:pPr>
            <a:r>
              <a:rPr lang="en-US" sz="1800" dirty="0">
                <a:latin typeface="Verdana" pitchFamily="34" charset="0"/>
                <a:ea typeface="MS PGothic" pitchFamily="34" charset="-128"/>
              </a:rPr>
              <a:t>A refrigerator is made by a company on a manufacturing date and has an overall size based on length, width, and height</a:t>
            </a:r>
          </a:p>
          <a:p>
            <a:pPr lvl="1" eaLnBrk="1" hangingPunct="1">
              <a:lnSpc>
                <a:spcPct val="80000"/>
              </a:lnSpc>
            </a:pPr>
            <a:r>
              <a:rPr lang="en-US" sz="1800" dirty="0">
                <a:latin typeface="Verdana" pitchFamily="34" charset="0"/>
                <a:ea typeface="MS PGothic" pitchFamily="34" charset="-128"/>
              </a:rPr>
              <a:t>A refrigerator contains a number of shelves and drawers for storing dairy, meats, and vegetables</a:t>
            </a:r>
          </a:p>
          <a:p>
            <a:pPr lvl="1" eaLnBrk="1" hangingPunct="1">
              <a:lnSpc>
                <a:spcPct val="80000"/>
              </a:lnSpc>
            </a:pPr>
            <a:r>
              <a:rPr lang="en-US" sz="1800" dirty="0">
                <a:latin typeface="Verdana" pitchFamily="34" charset="0"/>
                <a:ea typeface="MS PGothic" pitchFamily="34" charset="-128"/>
              </a:rPr>
              <a:t>A refrigerator also has storage areas on the door for things like bottled items, condiments, jars, etc.</a:t>
            </a:r>
          </a:p>
          <a:p>
            <a:pPr lvl="1" eaLnBrk="1" hangingPunct="1">
              <a:lnSpc>
                <a:spcPct val="80000"/>
              </a:lnSpc>
            </a:pPr>
            <a:r>
              <a:rPr lang="en-US" sz="1800" dirty="0">
                <a:latin typeface="Verdana" pitchFamily="34" charset="0"/>
                <a:ea typeface="MS PGothic" pitchFamily="34" charset="-128"/>
              </a:rPr>
              <a:t>Some refrigerators have a freezer side or section as well for storing meats, frozen food products, etc.</a:t>
            </a:r>
          </a:p>
          <a:p>
            <a:pPr lvl="1" eaLnBrk="1" hangingPunct="1">
              <a:lnSpc>
                <a:spcPct val="80000"/>
              </a:lnSpc>
            </a:pPr>
            <a:r>
              <a:rPr lang="en-US" sz="1800" dirty="0">
                <a:latin typeface="Verdana" pitchFamily="34" charset="0"/>
                <a:ea typeface="MS PGothic" pitchFamily="34" charset="-128"/>
              </a:rPr>
              <a:t>Some refrigerators have an ice maker and drinking water filter</a:t>
            </a:r>
          </a:p>
          <a:p>
            <a:pPr eaLnBrk="1" hangingPunct="1">
              <a:lnSpc>
                <a:spcPct val="80000"/>
              </a:lnSpc>
            </a:pPr>
            <a:r>
              <a:rPr lang="en-US" sz="2000" dirty="0">
                <a:latin typeface="Verdana" pitchFamily="34" charset="0"/>
                <a:ea typeface="MS PGothic" pitchFamily="34" charset="-128"/>
              </a:rPr>
              <a:t>There are also different types of items you can store in the refrigerator. Considerations here include:</a:t>
            </a:r>
          </a:p>
          <a:p>
            <a:pPr lvl="1" eaLnBrk="1" hangingPunct="1">
              <a:lnSpc>
                <a:spcPct val="80000"/>
              </a:lnSpc>
            </a:pPr>
            <a:r>
              <a:rPr lang="en-US" sz="1800" dirty="0">
                <a:latin typeface="Verdana" pitchFamily="34" charset="0"/>
                <a:ea typeface="MS PGothic" pitchFamily="34" charset="-128"/>
              </a:rPr>
              <a:t>All items at least have some kind of id, name, and price</a:t>
            </a:r>
          </a:p>
          <a:p>
            <a:pPr lvl="1" eaLnBrk="1" hangingPunct="1">
              <a:lnSpc>
                <a:spcPct val="80000"/>
              </a:lnSpc>
            </a:pPr>
            <a:r>
              <a:rPr lang="en-US" sz="1800" dirty="0">
                <a:latin typeface="Verdana" pitchFamily="34" charset="0"/>
                <a:ea typeface="MS PGothic" pitchFamily="34" charset="-128"/>
              </a:rPr>
              <a:t>All items are put in the refrigerator on a specific date, and some items are perishable that expire on a specific date</a:t>
            </a:r>
          </a:p>
        </p:txBody>
      </p:sp>
    </p:spTree>
    <p:extLst>
      <p:ext uri="{BB962C8B-B14F-4D97-AF65-F5344CB8AC3E}">
        <p14:creationId xmlns:p14="http://schemas.microsoft.com/office/powerpoint/2010/main" val="2789659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Class Design</a:t>
            </a:r>
          </a:p>
        </p:txBody>
      </p:sp>
      <p:sp>
        <p:nvSpPr>
          <p:cNvPr id="110594" name="Rectangle 3"/>
          <p:cNvSpPr>
            <a:spLocks noGrp="1" noChangeArrowheads="1"/>
          </p:cNvSpPr>
          <p:nvPr>
            <p:ph type="body" idx="4294967295"/>
          </p:nvPr>
        </p:nvSpPr>
        <p:spPr>
          <a:xfrm>
            <a:off x="457200" y="1219200"/>
            <a:ext cx="8229600" cy="5029200"/>
          </a:xfrm>
        </p:spPr>
        <p:txBody>
          <a:bodyPr/>
          <a:lstStyle/>
          <a:p>
            <a:pPr eaLnBrk="1" hangingPunct="1">
              <a:lnSpc>
                <a:spcPct val="80000"/>
              </a:lnSpc>
            </a:pPr>
            <a:r>
              <a:rPr lang="en-US" sz="2000" dirty="0">
                <a:latin typeface="Verdana" pitchFamily="34" charset="0"/>
                <a:ea typeface="MS PGothic" pitchFamily="34" charset="-128"/>
              </a:rPr>
              <a:t>The descriptions in the overview are open ended and not overly specific. This is done on purpose to see how you would design classes from commonly described situations</a:t>
            </a:r>
          </a:p>
          <a:p>
            <a:pPr eaLnBrk="1" hangingPunct="1">
              <a:lnSpc>
                <a:spcPct val="80000"/>
              </a:lnSpc>
            </a:pPr>
            <a:r>
              <a:rPr lang="en-US" sz="2000" dirty="0">
                <a:latin typeface="Verdana" pitchFamily="34" charset="0"/>
                <a:ea typeface="MS PGothic" pitchFamily="34" charset="-128"/>
              </a:rPr>
              <a:t>There are many ways to model this based on what we know so far. While there are technical requirements for the assignment, the goal is to practice the process of designing, developing, and testing classes in an OO way</a:t>
            </a:r>
          </a:p>
          <a:p>
            <a:pPr eaLnBrk="1" hangingPunct="1">
              <a:lnSpc>
                <a:spcPct val="80000"/>
              </a:lnSpc>
            </a:pPr>
            <a:r>
              <a:rPr lang="en-US" sz="2000" dirty="0">
                <a:latin typeface="Verdana" pitchFamily="34" charset="0"/>
                <a:ea typeface="MS PGothic" pitchFamily="34" charset="-128"/>
              </a:rPr>
              <a:t>For this assignment, the minimum requirements you must demonstrate are:</a:t>
            </a:r>
          </a:p>
          <a:p>
            <a:pPr lvl="1" eaLnBrk="1" hangingPunct="1">
              <a:lnSpc>
                <a:spcPct val="80000"/>
              </a:lnSpc>
            </a:pPr>
            <a:r>
              <a:rPr lang="en-US" sz="1800" dirty="0">
                <a:latin typeface="Verdana" pitchFamily="34" charset="0"/>
                <a:ea typeface="MS PGothic" pitchFamily="34" charset="-128"/>
              </a:rPr>
              <a:t>Create or use an existing Date class for handling refrigerator manufacturing date and item storage and expiration dates</a:t>
            </a:r>
          </a:p>
          <a:p>
            <a:pPr lvl="1" eaLnBrk="1" hangingPunct="1">
              <a:lnSpc>
                <a:spcPct val="80000"/>
              </a:lnSpc>
            </a:pPr>
            <a:r>
              <a:rPr lang="en-US" sz="1800" dirty="0">
                <a:latin typeface="Verdana" pitchFamily="34" charset="0"/>
                <a:ea typeface="MS PGothic" pitchFamily="34" charset="-128"/>
              </a:rPr>
              <a:t>Create a Refrigerator class and demonstrate use of an array (or other collection data structure) within it to model storing the different items in a refrigerator</a:t>
            </a:r>
          </a:p>
          <a:p>
            <a:pPr eaLnBrk="1" hangingPunct="1">
              <a:lnSpc>
                <a:spcPct val="80000"/>
              </a:lnSpc>
            </a:pPr>
            <a:r>
              <a:rPr lang="en-US" sz="2000" dirty="0">
                <a:latin typeface="Verdana" pitchFamily="34" charset="0"/>
                <a:ea typeface="MS PGothic" pitchFamily="34" charset="-128"/>
              </a:rPr>
              <a:t>We have not talked about advanced OO concepts yet such as Inheritance and Polymorphism but if you are familiar with the concepts, you may see how they can be applied here so long as the minimum class design requirements are met</a:t>
            </a:r>
          </a:p>
        </p:txBody>
      </p:sp>
    </p:spTree>
    <p:extLst>
      <p:ext uri="{BB962C8B-B14F-4D97-AF65-F5344CB8AC3E}">
        <p14:creationId xmlns:p14="http://schemas.microsoft.com/office/powerpoint/2010/main" val="876171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Main Program Testing</a:t>
            </a:r>
          </a:p>
        </p:txBody>
      </p:sp>
      <p:sp>
        <p:nvSpPr>
          <p:cNvPr id="110594" name="Rectangle 3"/>
          <p:cNvSpPr>
            <a:spLocks noGrp="1" noChangeArrowheads="1"/>
          </p:cNvSpPr>
          <p:nvPr>
            <p:ph type="body" idx="4294967295"/>
          </p:nvPr>
        </p:nvSpPr>
        <p:spPr>
          <a:xfrm>
            <a:off x="457200" y="1143000"/>
            <a:ext cx="8229600" cy="5029200"/>
          </a:xfrm>
        </p:spPr>
        <p:txBody>
          <a:bodyPr/>
          <a:lstStyle/>
          <a:p>
            <a:pPr eaLnBrk="1" hangingPunct="1">
              <a:lnSpc>
                <a:spcPct val="80000"/>
              </a:lnSpc>
            </a:pPr>
            <a:r>
              <a:rPr lang="en-US" sz="2000" dirty="0">
                <a:latin typeface="Verdana" pitchFamily="34" charset="0"/>
                <a:ea typeface="MS PGothic" pitchFamily="34" charset="-128"/>
              </a:rPr>
              <a:t>Since this is a proof of concept class design exercise, you do </a:t>
            </a:r>
            <a:r>
              <a:rPr lang="en-US" sz="2000" u="sng" dirty="0">
                <a:latin typeface="Verdana" pitchFamily="34" charset="0"/>
                <a:ea typeface="MS PGothic" pitchFamily="34" charset="-128"/>
              </a:rPr>
              <a:t>not</a:t>
            </a:r>
            <a:r>
              <a:rPr lang="en-US" sz="2000" dirty="0">
                <a:latin typeface="Verdana" pitchFamily="34" charset="0"/>
                <a:ea typeface="MS PGothic" pitchFamily="34" charset="-128"/>
              </a:rPr>
              <a:t> have to create a front end user interface for taking user input</a:t>
            </a:r>
          </a:p>
          <a:p>
            <a:pPr eaLnBrk="1" hangingPunct="1">
              <a:lnSpc>
                <a:spcPct val="80000"/>
              </a:lnSpc>
            </a:pPr>
            <a:r>
              <a:rPr lang="en-US" sz="2000" dirty="0">
                <a:latin typeface="Verdana" pitchFamily="34" charset="0"/>
                <a:ea typeface="MS PGothic" pitchFamily="34" charset="-128"/>
              </a:rPr>
              <a:t>If you want to build simple user interaction to help with your testing, that is perfectly fine but the focus is on designing the classes and having the main program create objects and test the methods you’ve created</a:t>
            </a:r>
          </a:p>
          <a:p>
            <a:pPr eaLnBrk="1" hangingPunct="1">
              <a:lnSpc>
                <a:spcPct val="80000"/>
              </a:lnSpc>
            </a:pPr>
            <a:r>
              <a:rPr lang="en-US" sz="2000" dirty="0">
                <a:latin typeface="Verdana" pitchFamily="34" charset="0"/>
                <a:ea typeface="MS PGothic" pitchFamily="34" charset="-128"/>
              </a:rPr>
              <a:t>Minimum testing requirements are as follows:</a:t>
            </a:r>
          </a:p>
          <a:p>
            <a:pPr lvl="1" eaLnBrk="1" hangingPunct="1">
              <a:lnSpc>
                <a:spcPct val="80000"/>
              </a:lnSpc>
            </a:pPr>
            <a:r>
              <a:rPr lang="en-US" sz="1800" dirty="0">
                <a:latin typeface="Verdana" pitchFamily="34" charset="0"/>
                <a:ea typeface="MS PGothic" pitchFamily="34" charset="-128"/>
              </a:rPr>
              <a:t>Create at least 2 refrigerator objects and an appropriate number of different items to store into each refrigerator to properly test your class design</a:t>
            </a:r>
          </a:p>
          <a:p>
            <a:pPr lvl="1" eaLnBrk="1" hangingPunct="1">
              <a:lnSpc>
                <a:spcPct val="80000"/>
              </a:lnSpc>
            </a:pPr>
            <a:r>
              <a:rPr lang="en-US" sz="1800" dirty="0">
                <a:latin typeface="Verdana" pitchFamily="34" charset="0"/>
                <a:ea typeface="MS PGothic" pitchFamily="34" charset="-128"/>
              </a:rPr>
              <a:t>Design methods in your classes to be able to perform and report on the following situations:</a:t>
            </a:r>
          </a:p>
          <a:p>
            <a:pPr lvl="2" eaLnBrk="1" hangingPunct="1">
              <a:lnSpc>
                <a:spcPct val="80000"/>
              </a:lnSpc>
            </a:pPr>
            <a:r>
              <a:rPr lang="en-US" sz="1600" dirty="0">
                <a:latin typeface="Verdana" pitchFamily="34" charset="0"/>
                <a:ea typeface="MS PGothic" pitchFamily="34" charset="-128"/>
              </a:rPr>
              <a:t>Simulate adding and removing items to and from the refrigerator</a:t>
            </a:r>
          </a:p>
          <a:p>
            <a:pPr lvl="2" eaLnBrk="1" hangingPunct="1">
              <a:lnSpc>
                <a:spcPct val="80000"/>
              </a:lnSpc>
            </a:pPr>
            <a:r>
              <a:rPr lang="en-US" sz="1600" dirty="0">
                <a:latin typeface="Verdana" pitchFamily="34" charset="0"/>
                <a:ea typeface="MS PGothic" pitchFamily="34" charset="-128"/>
              </a:rPr>
              <a:t>Be able to see how many items are in a refrigerator and which items are expire and when</a:t>
            </a:r>
          </a:p>
          <a:p>
            <a:pPr lvl="2" eaLnBrk="1" hangingPunct="1">
              <a:lnSpc>
                <a:spcPct val="80000"/>
              </a:lnSpc>
            </a:pPr>
            <a:r>
              <a:rPr lang="en-US" sz="1600" dirty="0">
                <a:latin typeface="Verdana" pitchFamily="34" charset="0"/>
                <a:ea typeface="MS PGothic" pitchFamily="34" charset="-128"/>
              </a:rPr>
              <a:t>Be able to show where different items in the refrigerator are located (i.e. on which shelf, drawer, or door, in the freezer, etc.)</a:t>
            </a:r>
          </a:p>
          <a:p>
            <a:pPr lvl="2" eaLnBrk="1" hangingPunct="1">
              <a:lnSpc>
                <a:spcPct val="80000"/>
              </a:lnSpc>
            </a:pPr>
            <a:r>
              <a:rPr lang="en-US" sz="1600" dirty="0">
                <a:latin typeface="Verdana" pitchFamily="34" charset="0"/>
                <a:ea typeface="MS PGothic" pitchFamily="34" charset="-128"/>
              </a:rPr>
              <a:t>Report how much money has been spent on all the items in the refrigerator</a:t>
            </a:r>
          </a:p>
          <a:p>
            <a:pPr eaLnBrk="1" hangingPunct="1">
              <a:lnSpc>
                <a:spcPct val="80000"/>
              </a:lnSpc>
            </a:pPr>
            <a:r>
              <a:rPr lang="en-US" sz="2000" dirty="0">
                <a:latin typeface="Verdana" pitchFamily="34" charset="0"/>
                <a:ea typeface="MS PGothic" pitchFamily="34" charset="-128"/>
              </a:rPr>
              <a:t>You are welcome to add more tests and functions as you see fit – have fun with it but do make sure these minimum requirements are met first</a:t>
            </a:r>
            <a:endParaRPr lang="en-US" sz="2400" dirty="0">
              <a:latin typeface="Verdana" pitchFamily="34" charset="0"/>
              <a:ea typeface="MS PGothic" pitchFamily="34" charset="-128"/>
            </a:endParaRPr>
          </a:p>
          <a:p>
            <a:pPr lvl="2" eaLnBrk="1" hangingPunct="1">
              <a:lnSpc>
                <a:spcPct val="80000"/>
              </a:lnSpc>
            </a:pPr>
            <a:endParaRPr lang="en-US" sz="1600" dirty="0">
              <a:latin typeface="Verdana" pitchFamily="34" charset="0"/>
              <a:ea typeface="MS PGothic" pitchFamily="34" charset="-128"/>
            </a:endParaRPr>
          </a:p>
          <a:p>
            <a:pPr eaLnBrk="1" hangingPunct="1">
              <a:lnSpc>
                <a:spcPct val="80000"/>
              </a:lnSpc>
            </a:pPr>
            <a:endParaRPr lang="en-US" sz="2000" dirty="0">
              <a:latin typeface="Verdana" pitchFamily="34" charset="0"/>
              <a:ea typeface="MS PGothic" pitchFamily="34" charset="-128"/>
            </a:endParaRPr>
          </a:p>
        </p:txBody>
      </p:sp>
    </p:spTree>
    <p:extLst>
      <p:ext uri="{BB962C8B-B14F-4D97-AF65-F5344CB8AC3E}">
        <p14:creationId xmlns:p14="http://schemas.microsoft.com/office/powerpoint/2010/main" val="10489584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Exercise Requirements</a:t>
            </a:r>
          </a:p>
        </p:txBody>
      </p:sp>
      <p:sp>
        <p:nvSpPr>
          <p:cNvPr id="110594" name="Rectangle 3"/>
          <p:cNvSpPr>
            <a:spLocks noGrp="1" noChangeArrowheads="1"/>
          </p:cNvSpPr>
          <p:nvPr>
            <p:ph type="body" idx="4294967295"/>
          </p:nvPr>
        </p:nvSpPr>
        <p:spPr>
          <a:xfrm>
            <a:off x="457200" y="1219200"/>
            <a:ext cx="8229600" cy="5029200"/>
          </a:xfrm>
        </p:spPr>
        <p:txBody>
          <a:bodyPr/>
          <a:lstStyle/>
          <a:p>
            <a:pPr eaLnBrk="1" hangingPunct="1">
              <a:lnSpc>
                <a:spcPct val="80000"/>
              </a:lnSpc>
            </a:pPr>
            <a:r>
              <a:rPr lang="en-US" sz="2000" dirty="0">
                <a:latin typeface="Verdana" pitchFamily="34" charset="0"/>
                <a:ea typeface="MS PGothic" pitchFamily="34" charset="-128"/>
              </a:rPr>
              <a:t>This exercise can be developed in teams of at most, 2 people – common situation is to have one person be the main program coder and the other code the classes</a:t>
            </a:r>
          </a:p>
          <a:p>
            <a:pPr eaLnBrk="1" hangingPunct="1">
              <a:lnSpc>
                <a:spcPct val="80000"/>
              </a:lnSpc>
            </a:pPr>
            <a:r>
              <a:rPr lang="en-US" sz="2000" dirty="0">
                <a:latin typeface="Verdana" pitchFamily="34" charset="0"/>
                <a:ea typeface="MS PGothic" pitchFamily="34" charset="-128"/>
              </a:rPr>
              <a:t>As with programming exercise 1, submit all your code and screen shots of your program in action – if you work in a team of 2, you only need 1 person from the team email the work to me</a:t>
            </a:r>
          </a:p>
          <a:p>
            <a:pPr eaLnBrk="1" hangingPunct="1">
              <a:lnSpc>
                <a:spcPct val="80000"/>
              </a:lnSpc>
            </a:pPr>
            <a:r>
              <a:rPr lang="en-US" sz="2000" dirty="0">
                <a:latin typeface="Verdana" pitchFamily="34" charset="0"/>
                <a:ea typeface="MS PGothic" pitchFamily="34" charset="-128"/>
              </a:rPr>
              <a:t>Try to follow the processes we discussed on creating a class. Determine class properties and put in your baseline methods first. Then, add in other methods to your classes that seem to make sense and update your code as things evolve</a:t>
            </a:r>
          </a:p>
          <a:p>
            <a:pPr eaLnBrk="1" hangingPunct="1">
              <a:lnSpc>
                <a:spcPct val="80000"/>
              </a:lnSpc>
            </a:pPr>
            <a:r>
              <a:rPr lang="en-US" sz="2000" dirty="0">
                <a:latin typeface="Verdana" pitchFamily="34" charset="0"/>
                <a:ea typeface="MS PGothic" pitchFamily="34" charset="-128"/>
              </a:rPr>
              <a:t>Guideline for completing this exercise is 3 </a:t>
            </a:r>
            <a:r>
              <a:rPr lang="en-US" sz="2000">
                <a:latin typeface="Verdana" pitchFamily="34" charset="0"/>
                <a:ea typeface="MS PGothic" pitchFamily="34" charset="-128"/>
              </a:rPr>
              <a:t>weeks from now, 11-Nov</a:t>
            </a:r>
            <a:endParaRPr lang="en-US" sz="2000" dirty="0">
              <a:latin typeface="Verdana" pitchFamily="34" charset="0"/>
              <a:ea typeface="MS PGothic" pitchFamily="34" charset="-128"/>
            </a:endParaRPr>
          </a:p>
          <a:p>
            <a:pPr marL="0" indent="0" eaLnBrk="1" hangingPunct="1">
              <a:lnSpc>
                <a:spcPct val="80000"/>
              </a:lnSpc>
              <a:buNone/>
            </a:pPr>
            <a:endParaRPr lang="en-US" sz="2000" dirty="0">
              <a:latin typeface="Verdana" pitchFamily="34" charset="0"/>
              <a:ea typeface="MS PGothic" pitchFamily="34" charset="-128"/>
            </a:endParaRPr>
          </a:p>
        </p:txBody>
      </p:sp>
    </p:spTree>
    <p:extLst>
      <p:ext uri="{BB962C8B-B14F-4D97-AF65-F5344CB8AC3E}">
        <p14:creationId xmlns:p14="http://schemas.microsoft.com/office/powerpoint/2010/main" val="1579282301"/>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26111</TotalTime>
  <Words>723</Words>
  <Application>Microsoft Office PowerPoint</Application>
  <PresentationFormat>On-screen Show (4:3)</PresentationFormat>
  <Paragraphs>39</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Verdana</vt:lpstr>
      <vt:lpstr>Default Design</vt:lpstr>
      <vt:lpstr>Programming Exercise 2</vt:lpstr>
      <vt:lpstr>Overview</vt:lpstr>
      <vt:lpstr>Class Design</vt:lpstr>
      <vt:lpstr>Main Program Testing</vt:lpstr>
      <vt:lpstr>Exercise Requirements</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Structures</dc:title>
  <dc:creator>Tayco</dc:creator>
  <cp:lastModifiedBy>Tayco, Phil</cp:lastModifiedBy>
  <cp:revision>300</cp:revision>
  <dcterms:created xsi:type="dcterms:W3CDTF">2014-12-17T17:39:07Z</dcterms:created>
  <dcterms:modified xsi:type="dcterms:W3CDTF">2020-10-21T23:54:23Z</dcterms:modified>
</cp:coreProperties>
</file>