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491" r:id="rId3"/>
    <p:sldId id="515" r:id="rId4"/>
    <p:sldId id="516" r:id="rId5"/>
    <p:sldId id="517" r:id="rId6"/>
    <p:sldId id="518" r:id="rId7"/>
    <p:sldId id="519" r:id="rId8"/>
    <p:sldId id="521" r:id="rId9"/>
    <p:sldId id="522" r:id="rId10"/>
    <p:sldId id="523" r:id="rId11"/>
    <p:sldId id="520" r:id="rId12"/>
    <p:sldId id="524" r:id="rId13"/>
    <p:sldId id="525" r:id="rId14"/>
    <p:sldId id="526" r:id="rId15"/>
    <p:sldId id="527" r:id="rId16"/>
    <p:sldId id="528" r:id="rId17"/>
    <p:sldId id="529" r:id="rId18"/>
    <p:sldId id="530" r:id="rId19"/>
    <p:sldId id="531" r:id="rId20"/>
    <p:sldId id="532" r:id="rId21"/>
    <p:sldId id="537" r:id="rId22"/>
    <p:sldId id="533" r:id="rId23"/>
    <p:sldId id="534" r:id="rId24"/>
    <p:sldId id="535" r:id="rId25"/>
    <p:sldId id="536" r:id="rId26"/>
    <p:sldId id="513" r:id="rId27"/>
    <p:sldId id="514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27" autoAdjust="0"/>
    <p:restoredTop sz="94660"/>
  </p:normalViewPr>
  <p:slideViewPr>
    <p:cSldViewPr>
      <p:cViewPr varScale="1">
        <p:scale>
          <a:sx n="62" d="100"/>
          <a:sy n="62" d="100"/>
        </p:scale>
        <p:origin x="7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Polymorphism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7375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1.2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Created Oct. 21,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More Class Design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the previous discussion, we looked at the relationship of classes in an inheritance hierarchy using Employee as a superclass and various types of subclasses like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SalaryEmployee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that example, instantiations of either the Employee and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SalaryEmployee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classes can be done at any time and at any level of the inheritance hierarchy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Employee objects can have properties that store concrete and meaningful data – an id, a name, a start date, and hours worked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Some class designs, though, may have properties that are harder to define</a:t>
            </a:r>
          </a:p>
        </p:txBody>
      </p:sp>
    </p:spTree>
    <p:extLst>
      <p:ext uri="{BB962C8B-B14F-4D97-AF65-F5344CB8AC3E}">
        <p14:creationId xmlns:p14="http://schemas.microsoft.com/office/powerpoint/2010/main" val="3872233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Consider normal everyday geometric objects -Rectangles, Triangles, Circles and Pentagons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designed these as classes, we can go through the normal process: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Rectangles have length and width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Triangles have 3 sides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Circles have a radius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Pentagons have 5 vertices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these properties all differ depending on the class – this is perfectly normal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we ask what we can do with these classes though, there are similarities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All of them can calculate an area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All of them can calculate a perimeter (also known as the circumference for a circle)</a:t>
            </a:r>
          </a:p>
        </p:txBody>
      </p:sp>
    </p:spTree>
    <p:extLst>
      <p:ext uri="{BB962C8B-B14F-4D97-AF65-F5344CB8AC3E}">
        <p14:creationId xmlns:p14="http://schemas.microsoft.com/office/powerpoint/2010/main" val="510428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common behaviors imply another potential form of code reuse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Each one of these objects can have their area and perimeter calculated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formulas for these calculations, however, are different and depend on their individual properties: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Area of a Rectangle is length * width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Perimeter of a triangle is the sum of 3 sides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</a:rPr>
              <a:t>Area of a circle is 3.14 * radius * radius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While their implementation differs, what they have in common is the behavior for calculating an area and a perimeter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Behaviors in OO programming is through the function signature – thus all these classes could be sharing the same method call</a:t>
            </a:r>
          </a:p>
        </p:txBody>
      </p:sp>
    </p:spTree>
    <p:extLst>
      <p:ext uri="{BB962C8B-B14F-4D97-AF65-F5344CB8AC3E}">
        <p14:creationId xmlns:p14="http://schemas.microsoft.com/office/powerpoint/2010/main" val="330585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Individually, these classes can simply create their own method for these calculations and could have the same signature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double </a:t>
            </a:r>
            <a:r>
              <a:rPr lang="en-US" sz="2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calculateArea</a:t>
            </a: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They will each internally have their own code and individual objects can be created as needed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common behavior, though, can be leveraged for other purposes that can be quite useful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Imagine the need to execute behavior at a more general level: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Calculate area of all Rectangles, Triangles and Circles created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Determine which object has the largest perimeter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Calculate the average area of all objects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006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Traditionally, solutions could be implemented with separate arrays for specific types of objects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Rectangle[] rectangles = new Rectangle[10];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Circle[] circles = new Circle[10];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Triangle[] triangles = new Triangle[10];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Information would be needed from each array to address these general problems and can be done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double sum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 (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c = 0; c &lt; 10;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sum += circle[c].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calculateArea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sum += rectangles[c].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calculateArea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622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There are a number of challenges with this approach: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“10” for the arrays may not be correct as this assumes all arrays have instantiated each element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If you change “10” to “</a:t>
            </a:r>
            <a:r>
              <a:rPr lang="en-US" sz="18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numberOfCircles</a:t>
            </a:r>
            <a:r>
              <a:rPr lang="en-US" sz="18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”, then you would need “</a:t>
            </a:r>
            <a:r>
              <a:rPr lang="en-US" sz="18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numberOfRectangles</a:t>
            </a:r>
            <a:r>
              <a:rPr lang="en-US" sz="18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” as well and require using multiple loops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What if we have 10 Rectangles and only 2 Circles? Multiple arrays lead to more potentially unused memory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What about Triangles and Pentagons? What if other geometry classes are introduced?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 address these challenges in an OO way, we look at the similarities in the classes and their relationships to each other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We already saw they share common behaviors in calculating area and perimeter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For class relationships, each one of these classes “is a” type of something more general…</a:t>
            </a:r>
            <a:endParaRPr lang="en-US" sz="2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922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Conceptually, a Rectangle, Circle and Pentagon are each a type of “Shape”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start with the standard approach to class design: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challenge here is identifying properties about what all Shapes have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As seen with the Rectangle, Circle, and Triangle, their properties differ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Generalizing them would be a challenge because “length” and “radius” only have meaning for specific types</a:t>
            </a:r>
          </a:p>
        </p:txBody>
      </p:sp>
    </p:spTree>
    <p:extLst>
      <p:ext uri="{BB962C8B-B14F-4D97-AF65-F5344CB8AC3E}">
        <p14:creationId xmlns:p14="http://schemas.microsoft.com/office/powerpoint/2010/main" val="2685435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we saw in the previous discussion, a typical first attempt at addressing this is to bring all the properties up to the superclass for subclasses to choose to use as needed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protected double length;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protected double width;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protected double radius;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If Circle extends Shape, it would not need length and width and could leave them as 0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Calculate area and perimeter would be overridden as needed so this can work</a:t>
            </a:r>
          </a:p>
        </p:txBody>
      </p:sp>
    </p:spTree>
    <p:extLst>
      <p:ext uri="{BB962C8B-B14F-4D97-AF65-F5344CB8AC3E}">
        <p14:creationId xmlns:p14="http://schemas.microsoft.com/office/powerpoint/2010/main" val="1550699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High Level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Code maintenance is still a challenge – as new subclasses are introduced, more properties may be needed at the Shape level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more properties get introduced, that also means more properties not needed for each subclass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Conceptually, these properties also do not apply – a Shape may not have a “length” or “radius” (some Shapes do, but not all)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 more general fitting set of properties might be an array of points, but this gets abnormally complex for simple objects and calculations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What this leads to is a class that conceptually have difficult properties to define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Such high level classes may subsequently not need to be instantiated</a:t>
            </a:r>
          </a:p>
        </p:txBody>
      </p:sp>
    </p:spTree>
    <p:extLst>
      <p:ext uri="{BB962C8B-B14F-4D97-AF65-F5344CB8AC3E}">
        <p14:creationId xmlns:p14="http://schemas.microsoft.com/office/powerpoint/2010/main" val="2504660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Abstract classes are part of OO languages that are designed as follows: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They cannot be instantiated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They are expected to have subclasses inherit from them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They usually do not have properties, but when they do, they are expected to be inherited and used or redefined in the subclass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They have at least one method that must be overridden and defined in a subclass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abstract class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C++, this is known as a pure virtual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address each of these design points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59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Abstract classes cannot be instantiated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Given abstract class Shape, the following generates a compiler error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 s = new Shape();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can, however, declare a reference to a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 s;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But such objects are intended to be instantiated right? How can such a reference be useful?</a:t>
            </a: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233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Abstract classes are expected to have subclasses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Shape subclasses like Rectangle and Circle and other can be created at any time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Circle extends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Note that Circle is not abstract. Therefore, it can be instantiated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Circle c = new Circle();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Remember the “=“ assignment rule: The types must match – specifically, the type on the right must match the type on the left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Given that rule, the following can also be done</a:t>
            </a: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325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 s = new Circle();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By rule, the Circle type on the right must match the Shape type on the left, so at first glance, this appears incorrect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Remember the relationship between Circle and Shape – the Circle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is 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type of Shape!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such, the Circle type on the right does match the Shape type on the left because a Circle is a Shape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reverse is not true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Circle c = new Shape();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 Shape is not a type of Circle (nor could Shape be instantiated anyway)</a:t>
            </a: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74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Abstract classes usually do not have properties and have at least one method that must be defined and overridden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Shape, we designed it not to have any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discussed, the subclasses share a common method with calculate area (and perimeter)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update Shape to then contain these methods that the subclasses can define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abstract class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double </a:t>
            </a:r>
            <a:r>
              <a:rPr lang="en-US" sz="24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calculateArea</a:t>
            </a: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7114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These methods in Shape, though, cannot really be defined - how do you define calculating the area of a shape?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Where does calculating area and perimeter make sense? In the subclasses!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Since Shape is abstract and expected to be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subclassed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we let the subclasses define how these methods should be coded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method in Shape simply establishes the behavior but is too high level to define. As such, the methods are also considered abstract: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abstract class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abstract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double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calculateArea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7737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Abstract methods have special meaning with abstract classes and subclasses: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Abstract methods are what make classes abstract – if a method in a class is abstract, the class must be abstract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Since abstract classes are expected to be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subclassed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, the subclasses must override any abstract method it inherits – if the method is missing in the subclass, it will lead to a compile error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Circle extends Shape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private double radius;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double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calculateArea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return 3.14 * radius * radius;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3603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Once all abstract methods in the superclass are overridden in a subclass, the relationship between the 2 classes are minimally set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This gives programs that create Circle and Shape objects some options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easy example is direct use of a Circle object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Circle c = new Circle(5.0);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c.calculateArea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That could be done with a Circle regardless of whether it inherits from Shape or not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However, this can also be done with a Shape reference instantiated as a Circle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 s = new Circle(5.0);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s.calculateArea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137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Abstract Classes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that for the Shape reference s calling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 does not generate a compile error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because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is defined at the Shape level as an abstract method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a clever way of programming in that the abstract/concrete infrastructure allows us to program at higher levels and execute implementation based on the subclass type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By saying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s.calculateArea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()”, we are saying, whatever subclass of Shape the object s is instantiated as, use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 defined within it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may seem like extra work that can be addressed with directly creating Circle objects, but now recall the general questions discussed earlier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526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General Programming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Previously, we had 3 separate arrays per shape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Now, we can create one array of Shapes: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 shapes = new Shape[15];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creates an array of 15 Shapes. Notice these are not 15 Shape instantiated objects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now an array of 15 Shape references ready to be instantiated at any point in your code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shapes[0] = new Circle(5.0);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shapes[1] = new Rectangle(3.5, 2.1);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shapes[2] = new Rectangle(4, 2);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numberOfShapes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3;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0524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General Programming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Visually, you have an array of 15 references with the first 3 elements pointing to 3 concrete objects – the first is a Circle and the next 2 are Rectangle objects – all other elements are null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19200" y="300990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0x1100ab20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81974" y="3009900"/>
            <a:ext cx="9909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shapes</a:t>
            </a:r>
          </a:p>
        </p:txBody>
      </p:sp>
      <p:cxnSp>
        <p:nvCxnSpPr>
          <p:cNvPr id="6" name="Curved Connector 5"/>
          <p:cNvCxnSpPr>
            <a:stCxn id="10" idx="2"/>
            <a:endCxn id="26" idx="0"/>
          </p:cNvCxnSpPr>
          <p:nvPr/>
        </p:nvCxnSpPr>
        <p:spPr>
          <a:xfrm rot="5400000">
            <a:off x="3375548" y="4399426"/>
            <a:ext cx="757178" cy="340327"/>
          </a:xfrm>
          <a:prstGeom prst="curvedConnector3">
            <a:avLst>
              <a:gd name="adj1" fmla="val 2837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24000" y="3810000"/>
            <a:ext cx="1600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0x241b3cd0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124200" y="3810000"/>
            <a:ext cx="1600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0x241b3ce0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4724400" y="3810000"/>
            <a:ext cx="16002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0x241b3cf0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6324600" y="3810000"/>
            <a:ext cx="275226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dirty="0">
              <a:cs typeface="Arial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599826" y="3814549"/>
            <a:ext cx="275226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dirty="0">
              <a:cs typeface="Arial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6875052" y="3810000"/>
            <a:ext cx="275226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dirty="0">
              <a:cs typeface="Arial" charset="0"/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7150278" y="3805451"/>
            <a:ext cx="275226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dirty="0">
              <a:cs typeface="Arial" charset="0"/>
            </a:endParaRP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158029" y="4273034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0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3758229" y="4273034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1</a:t>
            </a:r>
          </a:p>
        </p:txBody>
      </p:sp>
      <p:sp>
        <p:nvSpPr>
          <p:cNvPr id="19" name="TextBox 1"/>
          <p:cNvSpPr txBox="1">
            <a:spLocks noChangeArrowheads="1"/>
          </p:cNvSpPr>
          <p:nvPr/>
        </p:nvSpPr>
        <p:spPr bwMode="auto">
          <a:xfrm>
            <a:off x="5358429" y="4273034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2</a:t>
            </a: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6296142" y="4273034"/>
            <a:ext cx="5212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3…</a:t>
            </a: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7046002" y="4273034"/>
            <a:ext cx="479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14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181973" y="4948179"/>
            <a:ext cx="1976055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u="sng" dirty="0">
                <a:cs typeface="Arial" charset="0"/>
              </a:rPr>
              <a:t>Circle</a:t>
            </a:r>
          </a:p>
          <a:p>
            <a:pPr algn="ctr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</a:t>
            </a:r>
            <a:r>
              <a:rPr lang="en-US" dirty="0">
                <a:cs typeface="Arial" charset="0"/>
              </a:rPr>
              <a:t>adius = 5.0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err="1">
                <a:cs typeface="Arial" charset="0"/>
              </a:rPr>
              <a:t>calculateArea</a:t>
            </a:r>
            <a:r>
              <a:rPr lang="en-US" dirty="0">
                <a:cs typeface="Arial" charset="0"/>
              </a:rPr>
              <a:t>()</a:t>
            </a:r>
          </a:p>
        </p:txBody>
      </p:sp>
      <p:cxnSp>
        <p:nvCxnSpPr>
          <p:cNvPr id="23" name="Curved Connector 22"/>
          <p:cNvCxnSpPr>
            <a:stCxn id="7" idx="2"/>
            <a:endCxn id="22" idx="0"/>
          </p:cNvCxnSpPr>
          <p:nvPr/>
        </p:nvCxnSpPr>
        <p:spPr>
          <a:xfrm rot="5400000">
            <a:off x="1368462" y="3992540"/>
            <a:ext cx="757179" cy="115409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2595945" y="4948178"/>
            <a:ext cx="1976055" cy="17955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u="sng" dirty="0">
                <a:cs typeface="Arial" charset="0"/>
              </a:rPr>
              <a:t>Rectangle</a:t>
            </a:r>
          </a:p>
          <a:p>
            <a:pPr algn="ctr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length</a:t>
            </a:r>
            <a:r>
              <a:rPr lang="en-US" dirty="0">
                <a:cs typeface="Arial" charset="0"/>
              </a:rPr>
              <a:t> = 3.5</a:t>
            </a:r>
          </a:p>
          <a:p>
            <a:pPr>
              <a:defRPr/>
            </a:pPr>
            <a:r>
              <a:rPr lang="en-US" dirty="0"/>
              <a:t>width = 2.1</a:t>
            </a: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err="1">
                <a:cs typeface="Arial" charset="0"/>
              </a:rPr>
              <a:t>calculateArea</a:t>
            </a:r>
            <a:r>
              <a:rPr lang="en-US" dirty="0">
                <a:cs typeface="Arial" charset="0"/>
              </a:rPr>
              <a:t>()</a:t>
            </a: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5036610" y="4948178"/>
            <a:ext cx="1976055" cy="17955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u="sng" dirty="0">
                <a:cs typeface="Arial" charset="0"/>
              </a:rPr>
              <a:t>Rectangle</a:t>
            </a:r>
          </a:p>
          <a:p>
            <a:pPr algn="ctr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length</a:t>
            </a:r>
            <a:r>
              <a:rPr lang="en-US" dirty="0">
                <a:cs typeface="Arial" charset="0"/>
              </a:rPr>
              <a:t> = 4</a:t>
            </a:r>
          </a:p>
          <a:p>
            <a:pPr>
              <a:defRPr/>
            </a:pPr>
            <a:r>
              <a:rPr lang="en-US" dirty="0"/>
              <a:t>width = 2</a:t>
            </a: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err="1">
                <a:cs typeface="Arial" charset="0"/>
              </a:rPr>
              <a:t>calculateArea</a:t>
            </a:r>
            <a:r>
              <a:rPr lang="en-US" dirty="0">
                <a:cs typeface="Arial" charset="0"/>
              </a:rPr>
              <a:t>()</a:t>
            </a:r>
          </a:p>
        </p:txBody>
      </p:sp>
      <p:cxnSp>
        <p:nvCxnSpPr>
          <p:cNvPr id="28" name="Curved Connector 27"/>
          <p:cNvCxnSpPr>
            <a:stCxn id="11" idx="2"/>
            <a:endCxn id="27" idx="0"/>
          </p:cNvCxnSpPr>
          <p:nvPr/>
        </p:nvCxnSpPr>
        <p:spPr>
          <a:xfrm rot="16200000" flipH="1">
            <a:off x="5395980" y="4319520"/>
            <a:ext cx="757178" cy="500138"/>
          </a:xfrm>
          <a:prstGeom prst="curvedConnector3">
            <a:avLst>
              <a:gd name="adj1" fmla="val 3558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4" idx="3"/>
            <a:endCxn id="7" idx="1"/>
          </p:cNvCxnSpPr>
          <p:nvPr/>
        </p:nvCxnSpPr>
        <p:spPr>
          <a:xfrm flipH="1">
            <a:off x="1524000" y="3200400"/>
            <a:ext cx="1371600" cy="800100"/>
          </a:xfrm>
          <a:prstGeom prst="curvedConnector5">
            <a:avLst>
              <a:gd name="adj1" fmla="val -16667"/>
              <a:gd name="adj2" fmla="val 50000"/>
              <a:gd name="adj3" fmla="val 116667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347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General Programming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elements of the shapes array can only be instantiated with subclasses of Shape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Because of the abstract code rules of the superclass and subclasses, this approach is safe to use (it is impossible to have a Shape element be a class other than a subclass of Shape)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now write readable code at higher class levels and do things like show the areas of all shapes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 (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c = 0; c &lt;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numberOfShapes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(shapes[c].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calculateArea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8342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General Programming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code translates to “go through all the instantiated shapes and call calculate area”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shapes[c] returns a Shape type. Since Shape is abstract, the object returned is guaranteed to be a subclass of Shape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shapes[c].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 is allowed because it is defined in the Shape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Because it is abstract, the appropriate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 will be called based on the instantiated type that is required to be there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Consider now how new subclass types of Shape are handled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Adding a Triangle class requires defining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calculateArea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Adding a new Triangle to the shapes array integrates smoothly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code for calculating areas of all shapes does not change!</a:t>
            </a:r>
          </a:p>
        </p:txBody>
      </p:sp>
    </p:spTree>
    <p:extLst>
      <p:ext uri="{BB962C8B-B14F-4D97-AF65-F5344CB8AC3E}">
        <p14:creationId xmlns:p14="http://schemas.microsoft.com/office/powerpoint/2010/main" val="1479604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General Programming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this, instantiating subclass objects and adding them to general reference data structures can happen at run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technique of programming general class references to run-time instantiated subclass objects is called “polymorphism”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Polymorphism allows general code to execute using code defined based on the subclass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It is a form of extensibility that allows for any number of subclasses to be defined specific to its needs and executed as needed at higher levels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Many examples can be drawn from this: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Payroll can have multiple types of Employees that can generate pay specific to their type (Salary, Hourly, etc.)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Graphic windows can have multiple types of drawable objects that can be drawn</a:t>
            </a:r>
          </a:p>
        </p:txBody>
      </p:sp>
    </p:spTree>
    <p:extLst>
      <p:ext uri="{BB962C8B-B14F-4D97-AF65-F5344CB8AC3E}">
        <p14:creationId xmlns:p14="http://schemas.microsoft.com/office/powerpoint/2010/main" val="4145357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Polymorphism Specifics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More detail on polymorphism and abstract classes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 class does not need to be abstract to do polymorphism – Shape could be a regular class and the main program can still use it to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polymorphically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call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.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An abstract class can still have properties and constructors – these will get inherited in the subclasses and can be used or overridden as needed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Subclasses of abstract classes that inherit abstract methods can still remain abstract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Consider a “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TwoDimShape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” class inheriting from “Shape” – this class could also be abstract keeping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as an abstract method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At the very least,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calculateArea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must be present in the subclass. Either it is defined as abstract or it contains code for a concrete implementation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90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OO Summary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We have now learned several techniques with systematic design processes for creating classes and performing OO programming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When looking at requirements, we can identify potential classes in the problem descriptions and contexts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With each class, we identify properties and methods by asking what does that type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have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and what can be done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With each property, we identify the data type for it that we want to use. This can lead to data types of other classes we’ve designed (Composition)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Some classes are related to each other such that one type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is a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type of another. This leads to potential designs setting up for code reuse through inheritance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Inheritance hierarchies allow us to program at higher class levels promoting code extensibility through polymorphism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Combinations of composition, inheritance and arrays can lead to complex, powerful foundational work such that as requirements evolve, code maintenance efficiency is strong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Understanding all this comes with practice which will be our next activities before learning more concepts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1632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Practice Exercise 13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Continue to practice these new concepts using the Student class hierarchy from the previous exercises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main, create an array of Students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Instantiate different types of subclass student objects in the array such that you have at least 1 type of each student in the array (i.e. at least 1 Student,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CollegeStudent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GraduateStudent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and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HighSchoolStudent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Test going through the array to perform the following calculations and tests: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Calculate the average age of all students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Check to see which students are passing or are not (remember that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GraduateStudents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are passing if </a:t>
            </a:r>
            <a:r>
              <a:rPr lang="en-US" sz="2000">
                <a:latin typeface="Verdana" pitchFamily="34" charset="0"/>
                <a:ea typeface="MS PGothic" pitchFamily="34" charset="-128"/>
              </a:rPr>
              <a:t>they are 3.0 GPA or better)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249482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26199</TotalTime>
  <Words>2705</Words>
  <Application>Microsoft Office PowerPoint</Application>
  <PresentationFormat>On-screen Show (4:3)</PresentationFormat>
  <Paragraphs>283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Courier New</vt:lpstr>
      <vt:lpstr>Verdana</vt:lpstr>
      <vt:lpstr>Default Design</vt:lpstr>
      <vt:lpstr>Polymorphism</vt:lpstr>
      <vt:lpstr>More Class Design</vt:lpstr>
      <vt:lpstr>High Level Classes</vt:lpstr>
      <vt:lpstr>High Level Classes</vt:lpstr>
      <vt:lpstr>High Level Classes</vt:lpstr>
      <vt:lpstr>High Level Classes</vt:lpstr>
      <vt:lpstr>High Level Classes</vt:lpstr>
      <vt:lpstr>High Level Classes</vt:lpstr>
      <vt:lpstr>High Level Classes</vt:lpstr>
      <vt:lpstr>High Level Classes</vt:lpstr>
      <vt:lpstr>Abstract Classes</vt:lpstr>
      <vt:lpstr>Abstract Classes</vt:lpstr>
      <vt:lpstr>Abstract Classes</vt:lpstr>
      <vt:lpstr>Abstract Classes</vt:lpstr>
      <vt:lpstr>Abstract Classes</vt:lpstr>
      <vt:lpstr>Abstract Classes</vt:lpstr>
      <vt:lpstr>Abstract Classes</vt:lpstr>
      <vt:lpstr>Abstract Classes</vt:lpstr>
      <vt:lpstr>Abstract Classes</vt:lpstr>
      <vt:lpstr>General Programming</vt:lpstr>
      <vt:lpstr>General Programming</vt:lpstr>
      <vt:lpstr>General Programming</vt:lpstr>
      <vt:lpstr>General Programming</vt:lpstr>
      <vt:lpstr>General Programming</vt:lpstr>
      <vt:lpstr>Polymorphism Specifics</vt:lpstr>
      <vt:lpstr>OO Summary</vt:lpstr>
      <vt:lpstr>Practice Exercise 13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311</cp:revision>
  <dcterms:created xsi:type="dcterms:W3CDTF">2014-12-17T17:39:07Z</dcterms:created>
  <dcterms:modified xsi:type="dcterms:W3CDTF">2020-11-05T00:56:02Z</dcterms:modified>
</cp:coreProperties>
</file>