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442" r:id="rId3"/>
    <p:sldId id="494" r:id="rId4"/>
    <p:sldId id="515" r:id="rId5"/>
    <p:sldId id="516" r:id="rId6"/>
    <p:sldId id="536" r:id="rId7"/>
    <p:sldId id="537" r:id="rId8"/>
    <p:sldId id="538" r:id="rId9"/>
    <p:sldId id="546" r:id="rId10"/>
    <p:sldId id="519" r:id="rId11"/>
    <p:sldId id="522" r:id="rId12"/>
    <p:sldId id="524" r:id="rId13"/>
    <p:sldId id="525" r:id="rId14"/>
    <p:sldId id="547" r:id="rId15"/>
    <p:sldId id="527" r:id="rId16"/>
    <p:sldId id="539" r:id="rId17"/>
    <p:sldId id="526" r:id="rId18"/>
    <p:sldId id="497" r:id="rId19"/>
    <p:sldId id="540" r:id="rId20"/>
    <p:sldId id="548" r:id="rId21"/>
    <p:sldId id="498" r:id="rId22"/>
    <p:sldId id="506" r:id="rId23"/>
    <p:sldId id="499" r:id="rId24"/>
    <p:sldId id="529" r:id="rId25"/>
    <p:sldId id="530" r:id="rId26"/>
    <p:sldId id="531" r:id="rId27"/>
    <p:sldId id="532" r:id="rId28"/>
    <p:sldId id="507" r:id="rId29"/>
    <p:sldId id="501" r:id="rId30"/>
    <p:sldId id="505" r:id="rId31"/>
    <p:sldId id="533" r:id="rId32"/>
    <p:sldId id="508" r:id="rId33"/>
    <p:sldId id="504" r:id="rId34"/>
    <p:sldId id="513" r:id="rId35"/>
    <p:sldId id="535"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Arial" charset="0"/>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Arial" charset="0"/>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Arial" charset="0"/>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Arial" charset="0"/>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Arial" charset="0"/>
      </a:defRPr>
    </a:lvl5pPr>
    <a:lvl6pPr marL="2286000" algn="l" defTabSz="914400" rtl="0" eaLnBrk="1" latinLnBrk="0" hangingPunct="1">
      <a:defRPr kern="1200">
        <a:solidFill>
          <a:schemeClr val="tx1"/>
        </a:solidFill>
        <a:latin typeface="Verdana" pitchFamily="34" charset="0"/>
        <a:ea typeface="MS PGothic" pitchFamily="34" charset="-128"/>
        <a:cs typeface="Arial" charset="0"/>
      </a:defRPr>
    </a:lvl6pPr>
    <a:lvl7pPr marL="2743200" algn="l" defTabSz="914400" rtl="0" eaLnBrk="1" latinLnBrk="0" hangingPunct="1">
      <a:defRPr kern="1200">
        <a:solidFill>
          <a:schemeClr val="tx1"/>
        </a:solidFill>
        <a:latin typeface="Verdana" pitchFamily="34" charset="0"/>
        <a:ea typeface="MS PGothic" pitchFamily="34" charset="-128"/>
        <a:cs typeface="Arial" charset="0"/>
      </a:defRPr>
    </a:lvl7pPr>
    <a:lvl8pPr marL="3200400" algn="l" defTabSz="914400" rtl="0" eaLnBrk="1" latinLnBrk="0" hangingPunct="1">
      <a:defRPr kern="1200">
        <a:solidFill>
          <a:schemeClr val="tx1"/>
        </a:solidFill>
        <a:latin typeface="Verdana" pitchFamily="34" charset="0"/>
        <a:ea typeface="MS PGothic" pitchFamily="34" charset="-128"/>
        <a:cs typeface="Arial" charset="0"/>
      </a:defRPr>
    </a:lvl8pPr>
    <a:lvl9pPr marL="3657600" algn="l" defTabSz="914400" rtl="0" eaLnBrk="1" latinLnBrk="0" hangingPunct="1">
      <a:defRPr kern="1200">
        <a:solidFill>
          <a:schemeClr val="tx1"/>
        </a:solidFill>
        <a:latin typeface="Verdana" pitchFamily="34" charset="0"/>
        <a:ea typeface="MS PGothic"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110" autoAdjust="0"/>
    <p:restoredTop sz="94660"/>
  </p:normalViewPr>
  <p:slideViewPr>
    <p:cSldViewPr>
      <p:cViewPr varScale="1">
        <p:scale>
          <a:sx n="62" d="100"/>
          <a:sy n="62" d="100"/>
        </p:scale>
        <p:origin x="696"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0484D7-446C-433D-A58A-F70516A004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E22F-7895-44B4-9EE1-9C54198A90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C7CC60-F3FF-4BE5-87FF-33FEA5BA66D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075C2A-23B9-4ADE-B45F-255DF469515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91C08F-7227-4587-8316-3D6B27E0477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587923-02DD-4327-A33A-7A2C25430A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B62BB4-E7C8-4A8A-8BAD-0F3173F6A0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E01057-A0AA-4500-9D0D-34A51A1BA3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759FC-CA7A-4D64-9E75-D7399C9129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A325A6-C5A5-4608-B273-B7B65EC104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A25D0D-5B5E-4CD0-8F79-4884A48723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C2223B-6623-4FAE-8BDB-68E8AFCF66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charset="0"/>
                <a:cs typeface="Arial" charset="0"/>
              </a:defRPr>
            </a:lvl1pPr>
          </a:lstStyle>
          <a:p>
            <a:pPr>
              <a:defRPr/>
            </a:pPr>
            <a:endParaRPr lang="en-US"/>
          </a:p>
        </p:txBody>
      </p:sp>
      <p:sp>
        <p:nvSpPr>
          <p:cNvPr id="2150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charset="0"/>
                <a:cs typeface="Arial" charset="0"/>
              </a:defRPr>
            </a:lvl1pPr>
          </a:lstStyle>
          <a:p>
            <a:pPr>
              <a:defRPr/>
            </a:pPr>
            <a:endParaRPr lang="en-US"/>
          </a:p>
        </p:txBody>
      </p:sp>
      <p:sp>
        <p:nvSpPr>
          <p:cNvPr id="2151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charset="0"/>
                <a:ea typeface="MS PGothic" charset="0"/>
                <a:cs typeface="MS PGothic" charset="0"/>
              </a:defRPr>
            </a:lvl1pPr>
          </a:lstStyle>
          <a:p>
            <a:pPr>
              <a:defRPr/>
            </a:pPr>
            <a:fld id="{CC73E289-0A82-4A34-9CA5-5426D2D68C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S PGothic" charset="0"/>
          <a:cs typeface="MS PGothic" charset="0"/>
        </a:defRPr>
      </a:lvl1pPr>
      <a:lvl2pPr algn="ctr" rtl="0" eaLnBrk="0" fontAlgn="base" hangingPunct="0">
        <a:spcBef>
          <a:spcPct val="0"/>
        </a:spcBef>
        <a:spcAft>
          <a:spcPct val="0"/>
        </a:spcAft>
        <a:defRPr sz="4400">
          <a:solidFill>
            <a:schemeClr val="tx2"/>
          </a:solidFill>
          <a:latin typeface="Arial" charset="0"/>
          <a:ea typeface="MS PGothic" charset="0"/>
          <a:cs typeface="MS PGothic" charset="0"/>
        </a:defRPr>
      </a:lvl2pPr>
      <a:lvl3pPr algn="ctr" rtl="0" eaLnBrk="0" fontAlgn="base" hangingPunct="0">
        <a:spcBef>
          <a:spcPct val="0"/>
        </a:spcBef>
        <a:spcAft>
          <a:spcPct val="0"/>
        </a:spcAft>
        <a:defRPr sz="4400">
          <a:solidFill>
            <a:schemeClr val="tx2"/>
          </a:solidFill>
          <a:latin typeface="Arial" charset="0"/>
          <a:ea typeface="MS PGothic" charset="0"/>
          <a:cs typeface="MS PGothic" charset="0"/>
        </a:defRPr>
      </a:lvl3pPr>
      <a:lvl4pPr algn="ctr" rtl="0" eaLnBrk="0" fontAlgn="base" hangingPunct="0">
        <a:spcBef>
          <a:spcPct val="0"/>
        </a:spcBef>
        <a:spcAft>
          <a:spcPct val="0"/>
        </a:spcAft>
        <a:defRPr sz="4400">
          <a:solidFill>
            <a:schemeClr val="tx2"/>
          </a:solidFill>
          <a:latin typeface="Arial" charset="0"/>
          <a:ea typeface="MS PGothic" charset="0"/>
          <a:cs typeface="MS PGothic" charset="0"/>
        </a:defRPr>
      </a:lvl4pPr>
      <a:lvl5pPr algn="ctr" rtl="0" eaLnBrk="0" fontAlgn="base" hangingPunct="0">
        <a:spcBef>
          <a:spcPct val="0"/>
        </a:spcBef>
        <a:spcAft>
          <a:spcPct val="0"/>
        </a:spcAft>
        <a:defRPr sz="4400">
          <a:solidFill>
            <a:schemeClr val="tx2"/>
          </a:solidFill>
          <a:latin typeface="Arial" charset="0"/>
          <a:ea typeface="MS PGothic" charset="0"/>
          <a:cs typeface="MS PGothic"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b="1" dirty="0">
                <a:latin typeface="Verdana" pitchFamily="34" charset="0"/>
                <a:ea typeface="MS PGothic" pitchFamily="34" charset="-128"/>
                <a:cs typeface="Arial" charset="0"/>
              </a:rPr>
              <a:t>Inheritance</a:t>
            </a:r>
          </a:p>
        </p:txBody>
      </p:sp>
      <p:sp>
        <p:nvSpPr>
          <p:cNvPr id="14338" name="Rectangle 3"/>
          <p:cNvSpPr>
            <a:spLocks noGrp="1" noChangeArrowheads="1"/>
          </p:cNvSpPr>
          <p:nvPr>
            <p:ph type="subTitle" idx="1"/>
          </p:nvPr>
        </p:nvSpPr>
        <p:spPr/>
        <p:txBody>
          <a:bodyPr/>
          <a:lstStyle/>
          <a:p>
            <a:pPr eaLnBrk="1" hangingPunct="1"/>
            <a:r>
              <a:rPr lang="en-US" dirty="0">
                <a:ea typeface="MS PGothic" pitchFamily="34" charset="-128"/>
              </a:rPr>
              <a:t>Phil Tayco</a:t>
            </a:r>
          </a:p>
          <a:p>
            <a:pPr eaLnBrk="1" hangingPunct="1"/>
            <a:r>
              <a:rPr lang="en-US" dirty="0">
                <a:ea typeface="MS PGothic" pitchFamily="34" charset="-128"/>
              </a:rPr>
              <a:t>San Jose City College</a:t>
            </a:r>
          </a:p>
          <a:p>
            <a:pPr eaLnBrk="1" hangingPunct="1"/>
            <a:r>
              <a:rPr lang="en-US" dirty="0">
                <a:ea typeface="MS PGothic" pitchFamily="34" charset="-128"/>
              </a:rPr>
              <a:t>Slide version 1.4</a:t>
            </a:r>
          </a:p>
          <a:p>
            <a:pPr eaLnBrk="1" hangingPunct="1"/>
            <a:r>
              <a:rPr lang="en-US" dirty="0">
                <a:ea typeface="MS PGothic" pitchFamily="34" charset="-128"/>
              </a:rPr>
              <a:t>Updated Oct. 28,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Current Situation</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We can create custom complex data types instances of them (classes and objects)</a:t>
            </a:r>
          </a:p>
          <a:p>
            <a:pPr eaLnBrk="1" hangingPunct="1">
              <a:lnSpc>
                <a:spcPct val="80000"/>
              </a:lnSpc>
            </a:pPr>
            <a:r>
              <a:rPr lang="en-US" sz="2400" dirty="0">
                <a:latin typeface="Verdana" pitchFamily="34" charset="0"/>
                <a:ea typeface="MS PGothic" pitchFamily="34" charset="-128"/>
              </a:rPr>
              <a:t>Classes contain properties and behaviors to represent modeling the world</a:t>
            </a:r>
          </a:p>
          <a:p>
            <a:pPr eaLnBrk="1" hangingPunct="1">
              <a:lnSpc>
                <a:spcPct val="80000"/>
              </a:lnSpc>
            </a:pPr>
            <a:r>
              <a:rPr lang="en-US" sz="2400" dirty="0">
                <a:latin typeface="Verdana" pitchFamily="34" charset="0"/>
                <a:ea typeface="MS PGothic" pitchFamily="34" charset="-128"/>
              </a:rPr>
              <a:t>Baseline methods to consider with all classes (constructors, set/get, equals, </a:t>
            </a:r>
            <a:r>
              <a:rPr lang="en-US" sz="2400" dirty="0" err="1">
                <a:latin typeface="Verdana" pitchFamily="34" charset="0"/>
                <a:ea typeface="MS PGothic" pitchFamily="34" charset="-128"/>
              </a:rPr>
              <a:t>toString</a:t>
            </a:r>
            <a:r>
              <a:rPr lang="en-US" sz="2400" dirty="0">
                <a:latin typeface="Verdana" pitchFamily="34" charset="0"/>
                <a:ea typeface="MS PGothic" pitchFamily="34" charset="-128"/>
              </a:rPr>
              <a:t>, etc.)</a:t>
            </a:r>
          </a:p>
          <a:p>
            <a:pPr eaLnBrk="1" hangingPunct="1">
              <a:lnSpc>
                <a:spcPct val="80000"/>
              </a:lnSpc>
            </a:pPr>
            <a:r>
              <a:rPr lang="en-US" sz="2400" dirty="0">
                <a:latin typeface="Verdana" pitchFamily="34" charset="0"/>
                <a:ea typeface="MS PGothic" pitchFamily="34" charset="-128"/>
              </a:rPr>
              <a:t>More complex classes using Composition with class properties having data types that are other classes</a:t>
            </a:r>
          </a:p>
          <a:p>
            <a:pPr eaLnBrk="1" hangingPunct="1">
              <a:lnSpc>
                <a:spcPct val="80000"/>
              </a:lnSpc>
            </a:pPr>
            <a:r>
              <a:rPr lang="en-US" sz="2400" dirty="0">
                <a:latin typeface="Verdana" pitchFamily="34" charset="0"/>
                <a:ea typeface="MS PGothic" pitchFamily="34" charset="-128"/>
              </a:rPr>
              <a:t>Data structures like arrays that use complex data types such as an array of Student objects</a:t>
            </a:r>
          </a:p>
          <a:p>
            <a:pPr eaLnBrk="1" hangingPunct="1">
              <a:lnSpc>
                <a:spcPct val="80000"/>
              </a:lnSpc>
            </a:pPr>
            <a:r>
              <a:rPr lang="en-US" sz="2400" dirty="0">
                <a:latin typeface="Verdana" pitchFamily="34" charset="0"/>
                <a:ea typeface="MS PGothic" pitchFamily="34" charset="-128"/>
              </a:rPr>
              <a:t>We now look at another type of relationship between classes</a:t>
            </a: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2702455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Here is an example of yet another class to model an Employee</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class Employee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String id;</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String name;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Date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Other properties could be added to Employee</a:t>
            </a:r>
          </a:p>
          <a:p>
            <a:pPr eaLnBrk="1" hangingPunct="1">
              <a:lnSpc>
                <a:spcPct val="80000"/>
              </a:lnSpc>
            </a:pPr>
            <a:r>
              <a:rPr lang="en-US" sz="2400" dirty="0">
                <a:latin typeface="Verdana" pitchFamily="34" charset="0"/>
                <a:ea typeface="MS PGothic" pitchFamily="34" charset="-128"/>
              </a:rPr>
              <a:t>Now consider that there are also different types of Employees</a:t>
            </a:r>
          </a:p>
          <a:p>
            <a:pPr lvl="1" eaLnBrk="1" hangingPunct="1">
              <a:lnSpc>
                <a:spcPct val="80000"/>
              </a:lnSpc>
            </a:pPr>
            <a:r>
              <a:rPr lang="en-US" sz="2000" dirty="0">
                <a:latin typeface="Verdana" pitchFamily="34" charset="0"/>
                <a:ea typeface="MS PGothic" pitchFamily="34" charset="-128"/>
              </a:rPr>
              <a:t>Employees paid by the hour</a:t>
            </a:r>
          </a:p>
          <a:p>
            <a:pPr lvl="1" eaLnBrk="1" hangingPunct="1">
              <a:lnSpc>
                <a:spcPct val="80000"/>
              </a:lnSpc>
            </a:pPr>
            <a:r>
              <a:rPr lang="en-US" sz="2000" dirty="0">
                <a:latin typeface="Verdana" pitchFamily="34" charset="0"/>
                <a:ea typeface="MS PGothic" pitchFamily="34" charset="-128"/>
              </a:rPr>
              <a:t>Employees paid by salary</a:t>
            </a:r>
          </a:p>
          <a:p>
            <a:pPr lvl="1" eaLnBrk="1" hangingPunct="1">
              <a:lnSpc>
                <a:spcPct val="80000"/>
              </a:lnSpc>
            </a:pPr>
            <a:r>
              <a:rPr lang="en-US" sz="2000" dirty="0">
                <a:latin typeface="Verdana" pitchFamily="34" charset="0"/>
                <a:ea typeface="MS PGothic" pitchFamily="34" charset="-128"/>
              </a:rPr>
              <a:t>Employees paid on commission</a:t>
            </a:r>
          </a:p>
        </p:txBody>
      </p:sp>
    </p:spTree>
    <p:extLst>
      <p:ext uri="{BB962C8B-B14F-4D97-AF65-F5344CB8AC3E}">
        <p14:creationId xmlns:p14="http://schemas.microsoft.com/office/powerpoint/2010/main" val="362048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A common initial thought is to add all these as properties to the class:</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class Employee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String id;</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String name;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Date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double </a:t>
            </a:r>
            <a:r>
              <a:rPr lang="en-US" sz="2000" dirty="0" err="1">
                <a:latin typeface="Courier New" panose="02070309020205020404" pitchFamily="49" charset="0"/>
                <a:ea typeface="MS PGothic" pitchFamily="34" charset="-128"/>
                <a:cs typeface="Courier New" panose="02070309020205020404" pitchFamily="49" charset="0"/>
              </a:rPr>
              <a:t>hourlyRate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double </a:t>
            </a:r>
            <a:r>
              <a:rPr lang="en-US" sz="2000" dirty="0" err="1">
                <a:latin typeface="Courier New" panose="02070309020205020404" pitchFamily="49" charset="0"/>
                <a:ea typeface="MS PGothic" pitchFamily="34" charset="-128"/>
                <a:cs typeface="Courier New" panose="02070309020205020404" pitchFamily="49" charset="0"/>
              </a:rPr>
              <a:t>hoursWorked</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double </a:t>
            </a:r>
            <a:r>
              <a:rPr lang="en-US" sz="2000" dirty="0" err="1">
                <a:latin typeface="Courier New" panose="02070309020205020404" pitchFamily="49" charset="0"/>
                <a:ea typeface="MS PGothic" pitchFamily="34" charset="-128"/>
                <a:cs typeface="Courier New" panose="02070309020205020404" pitchFamily="49" charset="0"/>
              </a:rPr>
              <a:t>annualSalary</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double </a:t>
            </a:r>
            <a:r>
              <a:rPr lang="en-US" sz="2000" dirty="0" err="1">
                <a:latin typeface="Courier New" panose="02070309020205020404" pitchFamily="49" charset="0"/>
                <a:ea typeface="MS PGothic" pitchFamily="34" charset="-128"/>
                <a:cs typeface="Courier New" panose="02070309020205020404" pitchFamily="49" charset="0"/>
              </a:rPr>
              <a:t>commissionRate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int </a:t>
            </a:r>
            <a:r>
              <a:rPr lang="en-US" sz="2000" dirty="0" err="1">
                <a:latin typeface="Courier New" panose="02070309020205020404" pitchFamily="49" charset="0"/>
                <a:ea typeface="MS PGothic" pitchFamily="34" charset="-128"/>
                <a:cs typeface="Courier New" panose="02070309020205020404" pitchFamily="49" charset="0"/>
              </a:rPr>
              <a:t>productsSold</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char </a:t>
            </a:r>
            <a:r>
              <a:rPr lang="en-US" sz="2000" dirty="0" err="1">
                <a:latin typeface="Courier New" panose="02070309020205020404" pitchFamily="49" charset="0"/>
                <a:ea typeface="MS PGothic" pitchFamily="34" charset="-128"/>
                <a:cs typeface="Courier New" panose="02070309020205020404" pitchFamily="49" charset="0"/>
              </a:rPr>
              <a:t>employeeType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What are some implications with this design?</a:t>
            </a:r>
            <a:endParaRPr lang="en-US" sz="2000" dirty="0">
              <a:latin typeface="Verdana" pitchFamily="34" charset="0"/>
              <a:ea typeface="MS PGothic" pitchFamily="34" charset="-128"/>
            </a:endParaRPr>
          </a:p>
        </p:txBody>
      </p:sp>
    </p:spTree>
    <p:extLst>
      <p:ext uri="{BB962C8B-B14F-4D97-AF65-F5344CB8AC3E}">
        <p14:creationId xmlns:p14="http://schemas.microsoft.com/office/powerpoint/2010/main" val="4281947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000" dirty="0">
                <a:latin typeface="Verdana" pitchFamily="34" charset="0"/>
                <a:ea typeface="MS PGothic" pitchFamily="34" charset="-128"/>
              </a:rPr>
              <a:t>A good example of the impact of this design is seen with constructors</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Employee (String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 String n, Date d,</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double </a:t>
            </a:r>
            <a:r>
              <a:rPr lang="en-US" sz="2000" dirty="0" err="1">
                <a:latin typeface="Courier New" panose="02070309020205020404" pitchFamily="49" charset="0"/>
                <a:ea typeface="MS PGothic" pitchFamily="34" charset="-128"/>
                <a:cs typeface="Courier New" panose="02070309020205020404" pitchFamily="49" charset="0"/>
              </a:rPr>
              <a:t>hr</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id =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name = n;</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 = new Date(d);</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hourlyRate</a:t>
            </a:r>
            <a:r>
              <a:rPr lang="en-US" sz="2000" dirty="0">
                <a:latin typeface="Courier New" panose="02070309020205020404" pitchFamily="49" charset="0"/>
                <a:ea typeface="MS PGothic" pitchFamily="34" charset="-128"/>
                <a:cs typeface="Courier New" panose="02070309020205020404" pitchFamily="49" charset="0"/>
              </a:rPr>
              <a:t> = </a:t>
            </a:r>
            <a:r>
              <a:rPr lang="en-US" sz="2000" dirty="0" err="1">
                <a:latin typeface="Courier New" panose="02070309020205020404" pitchFamily="49" charset="0"/>
                <a:ea typeface="MS PGothic" pitchFamily="34" charset="-128"/>
                <a:cs typeface="Courier New" panose="02070309020205020404" pitchFamily="49" charset="0"/>
              </a:rPr>
              <a:t>hr</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hoursWorked</a:t>
            </a:r>
            <a:r>
              <a:rPr lang="en-US" sz="2000" dirty="0">
                <a:latin typeface="Courier New" panose="02070309020205020404" pitchFamily="49" charset="0"/>
                <a:ea typeface="MS PGothic" pitchFamily="34" charset="-128"/>
                <a:cs typeface="Courier New" panose="02070309020205020404" pitchFamily="49" charset="0"/>
              </a:rPr>
              <a:t> = 0;</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employeeType</a:t>
            </a:r>
            <a:r>
              <a:rPr lang="en-US" sz="2000" dirty="0">
                <a:latin typeface="Courier New" panose="02070309020205020404" pitchFamily="49" charset="0"/>
                <a:ea typeface="MS PGothic" pitchFamily="34" charset="-128"/>
                <a:cs typeface="Courier New" panose="02070309020205020404" pitchFamily="49" charset="0"/>
              </a:rPr>
              <a:t> = ‘H’;</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000" dirty="0">
                <a:latin typeface="Verdana" pitchFamily="34" charset="0"/>
                <a:ea typeface="MS PGothic" pitchFamily="34" charset="-128"/>
              </a:rPr>
              <a:t>This constructor targets setting properties for an Employee paid by the hour</a:t>
            </a:r>
          </a:p>
          <a:p>
            <a:pPr eaLnBrk="1" hangingPunct="1">
              <a:lnSpc>
                <a:spcPct val="80000"/>
              </a:lnSpc>
            </a:pPr>
            <a:r>
              <a:rPr lang="en-US" sz="2000" dirty="0">
                <a:latin typeface="Verdana" pitchFamily="34" charset="0"/>
                <a:ea typeface="MS PGothic" pitchFamily="34" charset="-128"/>
              </a:rPr>
              <a:t>A constructor is designed to initialize all properties of an object - what about the others?</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590003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Employee (String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 String n, Date d,</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double </a:t>
            </a:r>
            <a:r>
              <a:rPr lang="en-US" sz="2000" dirty="0" err="1">
                <a:latin typeface="Courier New" panose="02070309020205020404" pitchFamily="49" charset="0"/>
                <a:ea typeface="MS PGothic" pitchFamily="34" charset="-128"/>
                <a:cs typeface="Courier New" panose="02070309020205020404" pitchFamily="49" charset="0"/>
              </a:rPr>
              <a:t>hr</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id =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name = n;</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 = new Date(d);</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hourlyRate</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hr</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hoursWorked</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0;</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employeeType</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‘H’;</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annualSalary</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commissionRate</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productsSold</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000" dirty="0">
                <a:latin typeface="Verdana" pitchFamily="34" charset="0"/>
                <a:ea typeface="MS PGothic" pitchFamily="34" charset="-128"/>
              </a:rPr>
              <a:t>These values can be used to indicate that represent “not applicable”</a:t>
            </a:r>
          </a:p>
          <a:p>
            <a:pPr eaLnBrk="1" hangingPunct="1">
              <a:lnSpc>
                <a:spcPct val="80000"/>
              </a:lnSpc>
            </a:pPr>
            <a:r>
              <a:rPr lang="en-US" sz="2000" dirty="0">
                <a:latin typeface="Verdana" pitchFamily="34" charset="0"/>
                <a:ea typeface="MS PGothic" pitchFamily="34" charset="-128"/>
              </a:rPr>
              <a:t>A similar approach would then be needed for salary and commission based pay employees</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169479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Employee (String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 String n, Date d,</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double s)</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id =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name = n;</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 = new Date(d);</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hourlyRate</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hoursWorked</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0;</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employeeType</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‘S’;</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annualSalary</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s;</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commissionRate</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productsSold</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3049978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Employee (String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 String n, Date d,</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double c)</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id = </a:t>
            </a:r>
            <a:r>
              <a:rPr lang="en-US" sz="2000" dirty="0" err="1">
                <a:latin typeface="Courier New" panose="02070309020205020404" pitchFamily="49" charset="0"/>
                <a:ea typeface="MS PGothic" pitchFamily="34" charset="-128"/>
                <a:cs typeface="Courier New" panose="02070309020205020404" pitchFamily="49" charset="0"/>
              </a:rPr>
              <a:t>i</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name = n;</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 = new Date(d);</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hourlyRate</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hoursWorked</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0;</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employeeType</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‘C’;</a:t>
            </a:r>
          </a:p>
          <a:p>
            <a:pPr marL="0" indent="0" eaLnBrk="1" hangingPunct="1">
              <a:lnSpc>
                <a:spcPct val="80000"/>
              </a:lnSpc>
              <a:buNone/>
            </a:pP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annualSalary</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commissionRate</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c;</a:t>
            </a:r>
          </a:p>
          <a:p>
            <a:pPr marL="0" indent="0" eaLnBrk="1" hangingPunct="1">
              <a:lnSpc>
                <a:spcPct val="80000"/>
              </a:lnSpc>
              <a:buNone/>
            </a:pP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2000" dirty="0" err="1">
                <a:solidFill>
                  <a:srgbClr val="0070C0"/>
                </a:solidFill>
                <a:latin typeface="Courier New" panose="02070309020205020404" pitchFamily="49" charset="0"/>
                <a:ea typeface="MS PGothic" pitchFamily="34" charset="-128"/>
                <a:cs typeface="Courier New" panose="02070309020205020404" pitchFamily="49" charset="0"/>
              </a:rPr>
              <a:t>productsSold</a:t>
            </a:r>
            <a:r>
              <a:rPr lang="en-US" sz="2000" dirty="0">
                <a:solidFill>
                  <a:srgbClr val="0070C0"/>
                </a:solidFill>
                <a:latin typeface="Courier New" panose="02070309020205020404" pitchFamily="49" charset="0"/>
                <a:ea typeface="MS PGothic" pitchFamily="34" charset="-128"/>
                <a:cs typeface="Courier New" panose="02070309020205020404" pitchFamily="49" charset="0"/>
              </a:rPr>
              <a:t> = 0;</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What are the pros and cons you see with these?</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626245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First big problem is that these are not overloaded constructors – they all have the same input parameter types in the signatures</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To properly overload them, you have to reorder or add parameters to make each constructor for the different employee types unique</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code could be combined and then the values could be logically applied within the constructor</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Employee (String </a:t>
            </a:r>
            <a:r>
              <a:rPr lang="en-US" sz="1800" dirty="0" err="1">
                <a:latin typeface="Courier New" panose="02070309020205020404" pitchFamily="49" charset="0"/>
                <a:ea typeface="MS PGothic" pitchFamily="34" charset="-128"/>
                <a:cs typeface="Courier New" panose="02070309020205020404" pitchFamily="49" charset="0"/>
              </a:rPr>
              <a:t>i</a:t>
            </a:r>
            <a:r>
              <a:rPr lang="en-US" sz="1800" dirty="0">
                <a:latin typeface="Courier New" panose="02070309020205020404" pitchFamily="49" charset="0"/>
                <a:ea typeface="MS PGothic" pitchFamily="34" charset="-128"/>
                <a:cs typeface="Courier New" panose="02070309020205020404" pitchFamily="49" charset="0"/>
              </a:rPr>
              <a:t>, String n, Date d, </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int t</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if (t == ‘S’)</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hourlyRate</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hoursWorked</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0;</a:t>
            </a:r>
          </a:p>
          <a:p>
            <a:pPr marL="0" indent="0" eaLnBrk="1" hangingPunct="1">
              <a:lnSpc>
                <a:spcPct val="80000"/>
              </a:lnSpc>
              <a:buNone/>
            </a:pPr>
            <a:r>
              <a:rPr lang="en-US" sz="18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0070C0"/>
                </a:solidFill>
                <a:latin typeface="Courier New" panose="02070309020205020404" pitchFamily="49" charset="0"/>
                <a:ea typeface="MS PGothic" pitchFamily="34" charset="-128"/>
                <a:cs typeface="Courier New" panose="02070309020205020404" pitchFamily="49" charset="0"/>
              </a:rPr>
              <a:t>employeeType</a:t>
            </a:r>
            <a:r>
              <a:rPr lang="en-US" sz="1800" dirty="0">
                <a:solidFill>
                  <a:srgbClr val="0070C0"/>
                </a:solidFill>
                <a:latin typeface="Courier New" panose="02070309020205020404" pitchFamily="49" charset="0"/>
                <a:ea typeface="MS PGothic" pitchFamily="34" charset="-128"/>
                <a:cs typeface="Courier New" panose="02070309020205020404" pitchFamily="49" charset="0"/>
              </a:rPr>
              <a:t> = t;</a:t>
            </a:r>
          </a:p>
          <a:p>
            <a:pPr marL="0" indent="0" eaLnBrk="1" hangingPunct="1">
              <a:lnSpc>
                <a:spcPct val="80000"/>
              </a:lnSpc>
              <a:buNone/>
            </a:pPr>
            <a:r>
              <a:rPr lang="en-US" sz="1800" dirty="0">
                <a:solidFill>
                  <a:srgbClr val="0070C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0070C0"/>
                </a:solidFill>
                <a:latin typeface="Courier New" panose="02070309020205020404" pitchFamily="49" charset="0"/>
                <a:ea typeface="MS PGothic" pitchFamily="34" charset="-128"/>
                <a:cs typeface="Courier New" panose="02070309020205020404" pitchFamily="49" charset="0"/>
              </a:rPr>
              <a:t>annualSalary</a:t>
            </a:r>
            <a:r>
              <a:rPr lang="en-US" sz="1800" dirty="0">
                <a:solidFill>
                  <a:srgbClr val="0070C0"/>
                </a:solidFill>
                <a:latin typeface="Courier New" panose="02070309020205020404" pitchFamily="49" charset="0"/>
                <a:ea typeface="MS PGothic" pitchFamily="34" charset="-128"/>
                <a:cs typeface="Courier New" panose="02070309020205020404" pitchFamily="49" charset="0"/>
              </a:rPr>
              <a:t> = s;</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commissionRate</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-1.0;</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productsSold</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p>
          <a:p>
            <a:pPr marL="0" indent="0" eaLnBrk="1" hangingPunct="1">
              <a:lnSpc>
                <a:spcPct val="80000"/>
              </a:lnSpc>
              <a:buNone/>
            </a:pPr>
            <a:endParaRPr lang="en-US" sz="2400" dirty="0">
              <a:latin typeface="Verdana" pitchFamily="34" charset="0"/>
              <a:ea typeface="MS PGothic" pitchFamily="34" charset="-128"/>
              <a:cs typeface="Courier New" panose="02070309020205020404" pitchFamily="49" charset="0"/>
            </a:endParaRPr>
          </a:p>
          <a:p>
            <a:pPr eaLnBrk="1" hangingPunct="1">
              <a:lnSpc>
                <a:spcPct val="80000"/>
              </a:lnSpc>
            </a:pPr>
            <a:endParaRPr lang="en-US" sz="2000" dirty="0">
              <a:latin typeface="Verdana" pitchFamily="34" charset="0"/>
              <a:ea typeface="MS PGothic" pitchFamily="34" charset="-128"/>
              <a:cs typeface="Courier New" panose="02070309020205020404" pitchFamily="49" charset="0"/>
            </a:endParaRPr>
          </a:p>
          <a:p>
            <a:pPr lvl="1" eaLnBrk="1" hangingPunct="1">
              <a:lnSpc>
                <a:spcPct val="80000"/>
              </a:lnSpc>
            </a:pPr>
            <a:endParaRPr lang="en-US" sz="2000" dirty="0">
              <a:latin typeface="Verdana" pitchFamily="34" charset="0"/>
              <a:ea typeface="MS PGothic" pitchFamily="34" charset="-128"/>
              <a:cs typeface="Courier New" panose="02070309020205020404" pitchFamily="49" charset="0"/>
            </a:endParaRPr>
          </a:p>
          <a:p>
            <a:pPr eaLnBrk="1" hangingPunct="1">
              <a:lnSpc>
                <a:spcPct val="80000"/>
              </a:lnSpc>
            </a:pPr>
            <a:endParaRPr lang="en-US" sz="2400" dirty="0">
              <a:latin typeface="Verdana" pitchFamily="34" charset="0"/>
              <a:ea typeface="MS PGothic" pitchFamily="34" charset="-128"/>
              <a:cs typeface="Courier New" panose="02070309020205020404" pitchFamily="49" charset="0"/>
            </a:endParaRPr>
          </a:p>
          <a:p>
            <a:pPr eaLnBrk="1" hangingPunct="1">
              <a:lnSpc>
                <a:spcPct val="80000"/>
              </a:lnSpc>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4166141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Through this approach, the type of object is based on the values provided to the constructors</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user of the Employee class then must know that if they want a salary based Employee, they must provide the appropriate information</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They will need to use a “</a:t>
            </a:r>
            <a:r>
              <a:rPr lang="en-US" sz="2400" dirty="0" err="1">
                <a:latin typeface="Verdana" pitchFamily="34" charset="0"/>
                <a:ea typeface="MS PGothic" pitchFamily="34" charset="-128"/>
                <a:cs typeface="Courier New" panose="02070309020205020404" pitchFamily="49" charset="0"/>
              </a:rPr>
              <a:t>getEmployeeType</a:t>
            </a:r>
            <a:r>
              <a:rPr lang="en-US" sz="2400" dirty="0">
                <a:latin typeface="Verdana" pitchFamily="34" charset="0"/>
                <a:ea typeface="MS PGothic" pitchFamily="34" charset="-128"/>
                <a:cs typeface="Courier New" panose="02070309020205020404" pitchFamily="49" charset="0"/>
              </a:rPr>
              <a:t>()” method to first check the type of Employee they have and act accordingly</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Other functions relevant to the other types of Employees like </a:t>
            </a:r>
            <a:r>
              <a:rPr lang="en-US" sz="2400" dirty="0" err="1">
                <a:latin typeface="Verdana" pitchFamily="34" charset="0"/>
                <a:ea typeface="MS PGothic" pitchFamily="34" charset="-128"/>
                <a:cs typeface="Courier New" panose="02070309020205020404" pitchFamily="49" charset="0"/>
              </a:rPr>
              <a:t>getHourlyRate</a:t>
            </a:r>
            <a:r>
              <a:rPr lang="en-US" sz="2400" dirty="0">
                <a:latin typeface="Verdana" pitchFamily="34" charset="0"/>
                <a:ea typeface="MS PGothic" pitchFamily="34" charset="-128"/>
                <a:cs typeface="Courier New" panose="02070309020205020404" pitchFamily="49" charset="0"/>
              </a:rPr>
              <a:t> or </a:t>
            </a:r>
            <a:r>
              <a:rPr lang="en-US" sz="2400" dirty="0" err="1">
                <a:latin typeface="Verdana" pitchFamily="34" charset="0"/>
                <a:ea typeface="MS PGothic" pitchFamily="34" charset="-128"/>
                <a:cs typeface="Courier New" panose="02070309020205020404" pitchFamily="49" charset="0"/>
              </a:rPr>
              <a:t>getProductsSold</a:t>
            </a:r>
            <a:r>
              <a:rPr lang="en-US" sz="2400" dirty="0">
                <a:latin typeface="Verdana" pitchFamily="34" charset="0"/>
                <a:ea typeface="MS PGothic" pitchFamily="34" charset="-128"/>
                <a:cs typeface="Courier New" panose="02070309020205020404" pitchFamily="49" charset="0"/>
              </a:rPr>
              <a:t> become unused</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A similar issue with the constructors is seen with the </a:t>
            </a:r>
            <a:r>
              <a:rPr lang="en-US" sz="2400" dirty="0" err="1">
                <a:latin typeface="Verdana" pitchFamily="34" charset="0"/>
                <a:ea typeface="MS PGothic" pitchFamily="34" charset="-128"/>
                <a:cs typeface="Courier New" panose="02070309020205020404" pitchFamily="49" charset="0"/>
              </a:rPr>
              <a:t>toString</a:t>
            </a:r>
            <a:r>
              <a:rPr lang="en-US" sz="2400" dirty="0">
                <a:latin typeface="Verdana" pitchFamily="34" charset="0"/>
                <a:ea typeface="MS PGothic" pitchFamily="34" charset="-128"/>
                <a:cs typeface="Courier New" panose="02070309020205020404" pitchFamily="49" charset="0"/>
              </a:rPr>
              <a:t> method for Employees</a:t>
            </a:r>
          </a:p>
          <a:p>
            <a:pPr eaLnBrk="1" hangingPunct="1">
              <a:lnSpc>
                <a:spcPct val="80000"/>
              </a:lnSpc>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3374250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String </a:t>
            </a:r>
            <a:r>
              <a:rPr lang="en-US" sz="2000" dirty="0" err="1">
                <a:latin typeface="Courier New" panose="02070309020205020404" pitchFamily="49" charset="0"/>
                <a:ea typeface="MS PGothic" pitchFamily="34" charset="-128"/>
                <a:cs typeface="Courier New" panose="02070309020205020404" pitchFamily="49" charset="0"/>
              </a:rPr>
              <a:t>toString</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String result = “”;</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result += </a:t>
            </a:r>
            <a:r>
              <a:rPr lang="en-US" sz="2000" dirty="0" err="1">
                <a:latin typeface="Courier New" panose="02070309020205020404" pitchFamily="49" charset="0"/>
                <a:ea typeface="MS PGothic" pitchFamily="34" charset="-128"/>
                <a:cs typeface="Courier New" panose="02070309020205020404" pitchFamily="49" charset="0"/>
              </a:rPr>
              <a:t>String.format</a:t>
            </a:r>
            <a:r>
              <a:rPr lang="en-US" sz="2000" dirty="0">
                <a:latin typeface="Courier New" panose="02070309020205020404" pitchFamily="49" charset="0"/>
                <a:ea typeface="MS PGothic" pitchFamily="34" charset="-128"/>
                <a:cs typeface="Courier New" panose="02070309020205020404" pitchFamily="49" charset="0"/>
              </a:rPr>
              <a:t>(“%s: %s started on %s”, id, name,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This first part works as it addresses the properties that will work with all Employees</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After this, it may make sense to only show other property values based on the type of the Employee</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3620768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String </a:t>
            </a:r>
            <a:r>
              <a:rPr lang="en-US" sz="2000" dirty="0" err="1">
                <a:latin typeface="Courier New" panose="02070309020205020404" pitchFamily="49" charset="0"/>
                <a:ea typeface="MS PGothic" pitchFamily="34" charset="-128"/>
                <a:cs typeface="Courier New" panose="02070309020205020404" pitchFamily="49" charset="0"/>
              </a:rPr>
              <a:t>toString</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String result = “”;</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result += </a:t>
            </a:r>
            <a:r>
              <a:rPr lang="en-US" sz="2000" dirty="0" err="1">
                <a:latin typeface="Courier New" panose="02070309020205020404" pitchFamily="49" charset="0"/>
                <a:ea typeface="MS PGothic" pitchFamily="34" charset="-128"/>
                <a:cs typeface="Courier New" panose="02070309020205020404" pitchFamily="49" charset="0"/>
              </a:rPr>
              <a:t>String.format</a:t>
            </a:r>
            <a:r>
              <a:rPr lang="en-US" sz="2000" dirty="0">
                <a:latin typeface="Courier New" panose="02070309020205020404" pitchFamily="49" charset="0"/>
                <a:ea typeface="MS PGothic" pitchFamily="34" charset="-128"/>
                <a:cs typeface="Courier New" panose="02070309020205020404" pitchFamily="49" charset="0"/>
              </a:rPr>
              <a:t>(“%s: %s started on %s”, id, name, </a:t>
            </a:r>
            <a:r>
              <a:rPr lang="en-US" sz="2000" dirty="0" err="1">
                <a:latin typeface="Courier New" panose="02070309020205020404" pitchFamily="49" charset="0"/>
                <a:ea typeface="MS PGothic" pitchFamily="34" charset="-128"/>
                <a:cs typeface="Courier New" panose="02070309020205020404" pitchFamily="49" charset="0"/>
              </a:rPr>
              <a:t>startDate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switch(</a:t>
            </a:r>
            <a:r>
              <a:rPr lang="en-US" sz="2000" dirty="0" err="1">
                <a:latin typeface="Courier New" panose="02070309020205020404" pitchFamily="49" charset="0"/>
                <a:ea typeface="MS PGothic" pitchFamily="34" charset="-128"/>
                <a:cs typeface="Courier New" panose="02070309020205020404" pitchFamily="49" charset="0"/>
              </a:rPr>
              <a:t>employeeType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case ‘H’:</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result += </a:t>
            </a:r>
            <a:r>
              <a:rPr lang="en-US" sz="2000" dirty="0" err="1">
                <a:latin typeface="Courier New" panose="02070309020205020404" pitchFamily="49" charset="0"/>
                <a:ea typeface="MS PGothic" pitchFamily="34" charset="-128"/>
                <a:cs typeface="Courier New" panose="02070309020205020404" pitchFamily="49" charset="0"/>
              </a:rPr>
              <a:t>String.format</a:t>
            </a:r>
            <a:r>
              <a:rPr lang="en-US" sz="2000" dirty="0">
                <a:latin typeface="Courier New" panose="02070309020205020404" pitchFamily="49" charset="0"/>
                <a:ea typeface="MS PGothic" pitchFamily="34" charset="-128"/>
                <a:cs typeface="Courier New" panose="02070309020205020404" pitchFamily="49" charset="0"/>
              </a:rPr>
              <a:t>(“ makes %d per hour”, </a:t>
            </a:r>
            <a:r>
              <a:rPr lang="en-US" sz="2000" dirty="0" err="1">
                <a:latin typeface="Courier New" panose="02070309020205020404" pitchFamily="49" charset="0"/>
                <a:ea typeface="MS PGothic" pitchFamily="34" charset="-128"/>
                <a:cs typeface="Courier New" panose="02070309020205020404" pitchFamily="49" charset="0"/>
              </a:rPr>
              <a:t>hourlyRate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break;</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case ‘S’:</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result += </a:t>
            </a:r>
            <a:r>
              <a:rPr lang="en-US" sz="2000" dirty="0" err="1">
                <a:latin typeface="Courier New" panose="02070309020205020404" pitchFamily="49" charset="0"/>
                <a:ea typeface="MS PGothic" pitchFamily="34" charset="-128"/>
                <a:cs typeface="Courier New" panose="02070309020205020404" pitchFamily="49" charset="0"/>
              </a:rPr>
              <a:t>String.format</a:t>
            </a:r>
            <a:r>
              <a:rPr lang="en-US" sz="2000" dirty="0">
                <a:latin typeface="Courier New" panose="02070309020205020404" pitchFamily="49" charset="0"/>
                <a:ea typeface="MS PGothic" pitchFamily="34" charset="-128"/>
                <a:cs typeface="Courier New" panose="02070309020205020404" pitchFamily="49" charset="0"/>
              </a:rPr>
              <a:t>(“ makes $%.2f </a:t>
            </a:r>
            <a:r>
              <a:rPr lang="en-US" sz="2000" dirty="0" err="1">
                <a:latin typeface="Courier New" panose="02070309020205020404" pitchFamily="49" charset="0"/>
                <a:ea typeface="MS PGothic" pitchFamily="34" charset="-128"/>
                <a:cs typeface="Courier New" panose="02070309020205020404" pitchFamily="49" charset="0"/>
              </a:rPr>
              <a:t>annualy</a:t>
            </a: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annualSalary</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break;</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p>
          <a:p>
            <a:pPr marL="0" indent="0" eaLnBrk="1" hangingPunct="1">
              <a:lnSpc>
                <a:spcPct val="80000"/>
              </a:lnSpc>
              <a:buNone/>
            </a:pPr>
            <a:endParaRPr lang="en-US" sz="20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4262487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Irrelevant Properties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cs typeface="Courier New" panose="02070309020205020404" pitchFamily="49" charset="0"/>
              </a:rPr>
              <a:t>This may seem like a clever piece of code to handle the different types of Employee objects</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Before OOP, data types driven by values was how code was managed</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It is still effective and can be done, but the arguments against it are clear when looking at things from a requirements change perspective</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In this approach, the Employee class takes on a lot of responsibility and has to manage multiple types of Employees that can be created</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As more types of Employees are designed, the code exponentially grows in complexity</a:t>
            </a:r>
          </a:p>
          <a:p>
            <a:pPr marL="0" indent="0" eaLnBrk="1" hangingPunct="1">
              <a:lnSpc>
                <a:spcPct val="80000"/>
              </a:lnSpc>
              <a:buNone/>
            </a:pPr>
            <a:endParaRPr lang="en-US" sz="2400" dirty="0">
              <a:latin typeface="Verdana" pitchFamily="34" charset="0"/>
              <a:ea typeface="MS PGothic" pitchFamily="34" charset="-128"/>
              <a:cs typeface="Courier New" panose="02070309020205020404" pitchFamily="49" charset="0"/>
            </a:endParaRPr>
          </a:p>
          <a:p>
            <a:pPr eaLnBrk="1" hangingPunct="1">
              <a:lnSpc>
                <a:spcPct val="80000"/>
              </a:lnSpc>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555847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Also in our design, Employees have a type property</a:t>
            </a:r>
          </a:p>
          <a:p>
            <a:pPr eaLnBrk="1" hangingPunct="1">
              <a:lnSpc>
                <a:spcPct val="80000"/>
              </a:lnSpc>
            </a:pPr>
            <a:r>
              <a:rPr lang="en-US" sz="2400" dirty="0">
                <a:latin typeface="Verdana" pitchFamily="34" charset="0"/>
                <a:ea typeface="MS PGothic" pitchFamily="34" charset="-128"/>
              </a:rPr>
              <a:t>It makes sense that all Employees “have a type”, but do we need to store that as a value?</a:t>
            </a:r>
          </a:p>
          <a:p>
            <a:pPr eaLnBrk="1" hangingPunct="1">
              <a:lnSpc>
                <a:spcPct val="80000"/>
              </a:lnSpc>
            </a:pPr>
            <a:r>
              <a:rPr lang="en-US" sz="2400" dirty="0">
                <a:latin typeface="Verdana" pitchFamily="34" charset="0"/>
                <a:ea typeface="MS PGothic" pitchFamily="34" charset="-128"/>
              </a:rPr>
              <a:t>Remember a class is representing a type of something – here, as we discuss different types of Employees, that should register in your head that perhaps these types are their own classes</a:t>
            </a:r>
          </a:p>
          <a:p>
            <a:pPr eaLnBrk="1" hangingPunct="1">
              <a:lnSpc>
                <a:spcPct val="80000"/>
              </a:lnSpc>
            </a:pPr>
            <a:r>
              <a:rPr lang="en-US" sz="2400" dirty="0">
                <a:latin typeface="Verdana" pitchFamily="34" charset="0"/>
                <a:ea typeface="MS PGothic" pitchFamily="34" charset="-128"/>
              </a:rPr>
              <a:t>We can switch to that approach and design each class independently (at first) and </a:t>
            </a:r>
            <a:r>
              <a:rPr lang="en-US" sz="2400" dirty="0">
                <a:latin typeface="Verdana" pitchFamily="34" charset="0"/>
                <a:ea typeface="MS PGothic" pitchFamily="34" charset="-128"/>
                <a:cs typeface="Courier New" panose="02070309020205020404" pitchFamily="49" charset="0"/>
              </a:rPr>
              <a:t>focus on the characteristics that define the different types of Employees</a:t>
            </a:r>
          </a:p>
          <a:p>
            <a:pPr eaLnBrk="1" hangingPunct="1">
              <a:lnSpc>
                <a:spcPct val="80000"/>
              </a:lnSpc>
            </a:pPr>
            <a:endParaRPr lang="en-US" sz="2400" dirty="0">
              <a:latin typeface="Verdana" pitchFamily="34" charset="0"/>
              <a:ea typeface="MS PGothic" pitchFamily="34" charset="-128"/>
            </a:endParaRPr>
          </a:p>
          <a:p>
            <a:pPr lvl="1" eaLnBrk="1" hangingPunct="1">
              <a:lnSpc>
                <a:spcPct val="80000"/>
              </a:lnSpc>
            </a:pPr>
            <a:endParaRPr lang="en-US" sz="2000" dirty="0">
              <a:latin typeface="Verdana" pitchFamily="34" charset="0"/>
              <a:ea typeface="MS PGothic" pitchFamily="34" charset="-128"/>
            </a:endParaRPr>
          </a:p>
          <a:p>
            <a:pPr marL="457200" lvl="1" indent="0" eaLnBrk="1" hangingPunct="1">
              <a:lnSpc>
                <a:spcPct val="80000"/>
              </a:lnSpc>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2816764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class </a:t>
            </a:r>
            <a:r>
              <a:rPr lang="en-US" sz="1800" dirty="0" err="1">
                <a:latin typeface="Courier New" panose="02070309020205020404" pitchFamily="49" charset="0"/>
                <a:ea typeface="MS PGothic" pitchFamily="34" charset="-128"/>
                <a:cs typeface="Courier New" panose="02070309020205020404" pitchFamily="49" charset="0"/>
              </a:rPr>
              <a:t>HourlyEmployee</a:t>
            </a:r>
            <a:endParaRPr lang="en-US" sz="18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id;</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name;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Date </a:t>
            </a:r>
            <a:r>
              <a:rPr lang="en-US" sz="1800" dirty="0" err="1">
                <a:latin typeface="Courier New" panose="02070309020205020404" pitchFamily="49" charset="0"/>
                <a:ea typeface="MS PGothic" pitchFamily="34" charset="-128"/>
                <a:cs typeface="Courier New" panose="02070309020205020404" pitchFamily="49" charset="0"/>
              </a:rPr>
              <a:t>startDate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hoursWorked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hourlyRate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class </a:t>
            </a:r>
            <a:r>
              <a:rPr lang="en-US" sz="1800" dirty="0" err="1">
                <a:latin typeface="Courier New" panose="02070309020205020404" pitchFamily="49" charset="0"/>
                <a:ea typeface="MS PGothic" pitchFamily="34" charset="-128"/>
                <a:cs typeface="Courier New" panose="02070309020205020404" pitchFamily="49" charset="0"/>
              </a:rPr>
              <a:t>SalaryEmployee</a:t>
            </a:r>
            <a:endParaRPr lang="en-US" sz="18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id;</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name;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Date </a:t>
            </a:r>
            <a:r>
              <a:rPr lang="en-US" sz="1800" dirty="0" err="1">
                <a:latin typeface="Courier New" panose="02070309020205020404" pitchFamily="49" charset="0"/>
                <a:ea typeface="MS PGothic" pitchFamily="34" charset="-128"/>
                <a:cs typeface="Courier New" panose="02070309020205020404" pitchFamily="49" charset="0"/>
              </a:rPr>
              <a:t>startDate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hoursWorked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annualSalary</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3879234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class </a:t>
            </a:r>
            <a:r>
              <a:rPr lang="en-US" sz="1800" dirty="0" err="1">
                <a:latin typeface="Courier New" panose="02070309020205020404" pitchFamily="49" charset="0"/>
                <a:ea typeface="MS PGothic" pitchFamily="34" charset="-128"/>
                <a:cs typeface="Courier New" panose="02070309020205020404" pitchFamily="49" charset="0"/>
              </a:rPr>
              <a:t>CommissionEmployee</a:t>
            </a:r>
            <a:endParaRPr lang="en-US" sz="18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id;</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name;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Date </a:t>
            </a:r>
            <a:r>
              <a:rPr lang="en-US" sz="1800" dirty="0" err="1">
                <a:latin typeface="Courier New" panose="02070309020205020404" pitchFamily="49" charset="0"/>
                <a:ea typeface="MS PGothic" pitchFamily="34" charset="-128"/>
                <a:cs typeface="Courier New" panose="02070309020205020404" pitchFamily="49" charset="0"/>
              </a:rPr>
              <a:t>startDate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hoursWorked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commissionRate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int </a:t>
            </a:r>
            <a:r>
              <a:rPr lang="en-US" sz="1800" dirty="0" err="1">
                <a:latin typeface="Courier New" panose="02070309020205020404" pitchFamily="49" charset="0"/>
                <a:ea typeface="MS PGothic" pitchFamily="34" charset="-128"/>
                <a:cs typeface="Courier New" panose="02070309020205020404" pitchFamily="49" charset="0"/>
              </a:rPr>
              <a:t>productsSold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4294005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When we look at what these Employee classes, they each have a common set of properties:</a:t>
            </a:r>
          </a:p>
          <a:p>
            <a:pPr lvl="1" eaLnBrk="1" hangingPunct="1">
              <a:lnSpc>
                <a:spcPct val="80000"/>
              </a:lnSpc>
            </a:pPr>
            <a:r>
              <a:rPr lang="en-US" sz="2000" dirty="0">
                <a:latin typeface="Verdana" pitchFamily="34" charset="0"/>
                <a:ea typeface="MS PGothic" pitchFamily="34" charset="-128"/>
              </a:rPr>
              <a:t>All Employees have an ID, name, and a start date</a:t>
            </a:r>
          </a:p>
          <a:p>
            <a:pPr lvl="1" eaLnBrk="1" hangingPunct="1">
              <a:lnSpc>
                <a:spcPct val="80000"/>
              </a:lnSpc>
            </a:pPr>
            <a:r>
              <a:rPr lang="en-US" sz="2000" dirty="0">
                <a:latin typeface="Verdana" pitchFamily="34" charset="0"/>
                <a:ea typeface="MS PGothic" pitchFamily="34" charset="-128"/>
              </a:rPr>
              <a:t>All Employees will also have an </a:t>
            </a:r>
            <a:r>
              <a:rPr lang="en-US" sz="2000" dirty="0" err="1">
                <a:latin typeface="Verdana" pitchFamily="34" charset="0"/>
                <a:ea typeface="MS PGothic" pitchFamily="34" charset="-128"/>
              </a:rPr>
              <a:t>hoursWorked</a:t>
            </a:r>
            <a:endParaRPr lang="en-US" sz="20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What separates each type of Employee are characteristics specific to each one:</a:t>
            </a:r>
          </a:p>
          <a:p>
            <a:pPr lvl="1" eaLnBrk="1" hangingPunct="1">
              <a:lnSpc>
                <a:spcPct val="80000"/>
              </a:lnSpc>
            </a:pPr>
            <a:r>
              <a:rPr lang="en-US" sz="2000" dirty="0">
                <a:latin typeface="Verdana" pitchFamily="34" charset="0"/>
                <a:ea typeface="MS PGothic" pitchFamily="34" charset="-128"/>
              </a:rPr>
              <a:t>Employees paid by the hour only need to know what their hourly rate is</a:t>
            </a:r>
          </a:p>
          <a:p>
            <a:pPr lvl="1" eaLnBrk="1" hangingPunct="1">
              <a:lnSpc>
                <a:spcPct val="80000"/>
              </a:lnSpc>
            </a:pPr>
            <a:r>
              <a:rPr lang="en-US" sz="2000" dirty="0">
                <a:latin typeface="Verdana" pitchFamily="34" charset="0"/>
                <a:ea typeface="MS PGothic" pitchFamily="34" charset="-128"/>
              </a:rPr>
              <a:t>Employees paid by salary only need to know what their annual pay is</a:t>
            </a:r>
          </a:p>
          <a:p>
            <a:pPr lvl="1" eaLnBrk="1" hangingPunct="1">
              <a:lnSpc>
                <a:spcPct val="80000"/>
              </a:lnSpc>
            </a:pPr>
            <a:r>
              <a:rPr lang="en-US" sz="2000" dirty="0">
                <a:latin typeface="Verdana" pitchFamily="34" charset="0"/>
                <a:ea typeface="MS PGothic" pitchFamily="34" charset="-128"/>
              </a:rPr>
              <a:t>Employees paid by commission only need to know their commission rate and how many products they sold</a:t>
            </a:r>
          </a:p>
          <a:p>
            <a:pPr eaLnBrk="1" hangingPunct="1">
              <a:lnSpc>
                <a:spcPct val="80000"/>
              </a:lnSpc>
            </a:pPr>
            <a:r>
              <a:rPr lang="en-US" sz="2400" dirty="0">
                <a:latin typeface="Verdana" pitchFamily="34" charset="0"/>
                <a:ea typeface="MS PGothic" pitchFamily="34" charset="-128"/>
              </a:rPr>
              <a:t>Each of these classes can still be developed independently going through our normal coding process</a:t>
            </a:r>
          </a:p>
          <a:p>
            <a:pPr marL="457200" lvl="1" indent="0" eaLnBrk="1" hangingPunct="1">
              <a:lnSpc>
                <a:spcPct val="80000"/>
              </a:lnSpc>
              <a:buNone/>
            </a:pPr>
            <a:endParaRPr lang="en-US" sz="2000" dirty="0">
              <a:latin typeface="Verdana" pitchFamily="34" charset="0"/>
              <a:ea typeface="MS PGothic" pitchFamily="34" charset="-128"/>
            </a:endParaRPr>
          </a:p>
          <a:p>
            <a:pPr marL="457200" lvl="1" indent="0" eaLnBrk="1" hangingPunct="1">
              <a:lnSpc>
                <a:spcPct val="80000"/>
              </a:lnSpc>
              <a:buNone/>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2665806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Set/get, constructors, equals, and </a:t>
            </a:r>
            <a:r>
              <a:rPr lang="en-US" sz="2400" dirty="0" err="1">
                <a:latin typeface="Verdana" pitchFamily="34" charset="0"/>
                <a:ea typeface="MS PGothic" pitchFamily="34" charset="-128"/>
              </a:rPr>
              <a:t>toString</a:t>
            </a:r>
            <a:r>
              <a:rPr lang="en-US" sz="2400" dirty="0">
                <a:latin typeface="Verdana" pitchFamily="34" charset="0"/>
                <a:ea typeface="MS PGothic" pitchFamily="34" charset="-128"/>
              </a:rPr>
              <a:t> methods can easily be derived individually with each class</a:t>
            </a:r>
          </a:p>
          <a:p>
            <a:pPr eaLnBrk="1" hangingPunct="1">
              <a:lnSpc>
                <a:spcPct val="80000"/>
              </a:lnSpc>
            </a:pPr>
            <a:r>
              <a:rPr lang="en-US" sz="2400" dirty="0">
                <a:latin typeface="Verdana" pitchFamily="34" charset="0"/>
                <a:ea typeface="MS PGothic" pitchFamily="34" charset="-128"/>
              </a:rPr>
              <a:t>There are similarities between these classes though as each share id, name, start date, and hours worked - this suggests an opportunity to reuse code</a:t>
            </a:r>
          </a:p>
          <a:p>
            <a:pPr eaLnBrk="1" hangingPunct="1">
              <a:lnSpc>
                <a:spcPct val="80000"/>
              </a:lnSpc>
            </a:pPr>
            <a:r>
              <a:rPr lang="en-US" sz="2400" dirty="0">
                <a:latin typeface="Verdana" pitchFamily="34" charset="0"/>
                <a:ea typeface="MS PGothic" pitchFamily="34" charset="-128"/>
              </a:rPr>
              <a:t>Conceptually, these common properties also make up attributes of a core type of Employee</a:t>
            </a:r>
          </a:p>
          <a:p>
            <a:pPr eaLnBrk="1" hangingPunct="1">
              <a:lnSpc>
                <a:spcPct val="80000"/>
              </a:lnSpc>
            </a:pPr>
            <a:r>
              <a:rPr lang="en-US" sz="2400" dirty="0">
                <a:latin typeface="Verdana" pitchFamily="34" charset="0"/>
                <a:ea typeface="MS PGothic" pitchFamily="34" charset="-128"/>
              </a:rPr>
              <a:t>Put another way, while we have salary, hourly, and commission based employees, each of these types all at least have a core set of attributes</a:t>
            </a:r>
          </a:p>
          <a:p>
            <a:pPr eaLnBrk="1" hangingPunct="1">
              <a:lnSpc>
                <a:spcPct val="80000"/>
              </a:lnSpc>
            </a:pPr>
            <a:r>
              <a:rPr lang="en-US" sz="2400" dirty="0">
                <a:latin typeface="Verdana" pitchFamily="34" charset="0"/>
                <a:ea typeface="MS PGothic" pitchFamily="34" charset="-128"/>
              </a:rPr>
              <a:t>These attributes show at a higher conceptual level that all Employees at least have an id, name, start date, and hours worked</a:t>
            </a:r>
          </a:p>
          <a:p>
            <a:pPr eaLnBrk="1" hangingPunct="1">
              <a:lnSpc>
                <a:spcPct val="80000"/>
              </a:lnSpc>
            </a:pPr>
            <a:r>
              <a:rPr lang="en-US" sz="2400" dirty="0">
                <a:latin typeface="Verdana" pitchFamily="34" charset="0"/>
                <a:ea typeface="MS PGothic" pitchFamily="34" charset="-128"/>
              </a:rPr>
              <a:t>As such, we can treat that as its own class</a:t>
            </a:r>
          </a:p>
          <a:p>
            <a:pPr lvl="1" eaLnBrk="1" hangingPunct="1">
              <a:lnSpc>
                <a:spcPct val="80000"/>
              </a:lnSpc>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2227242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class Employee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id;</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String name;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Date </a:t>
            </a:r>
            <a:r>
              <a:rPr lang="en-US" sz="1800" dirty="0" err="1">
                <a:latin typeface="Courier New" panose="02070309020205020404" pitchFamily="49" charset="0"/>
                <a:ea typeface="MS PGothic" pitchFamily="34" charset="-128"/>
                <a:cs typeface="Courier New" panose="02070309020205020404" pitchFamily="49" charset="0"/>
              </a:rPr>
              <a:t>startDate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hoursWorked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We can and would still develop methods and such using our normal process</a:t>
            </a:r>
          </a:p>
          <a:p>
            <a:pPr eaLnBrk="1" hangingPunct="1">
              <a:lnSpc>
                <a:spcPct val="80000"/>
              </a:lnSpc>
            </a:pPr>
            <a:r>
              <a:rPr lang="en-US" sz="2400" dirty="0">
                <a:latin typeface="Verdana" pitchFamily="34" charset="0"/>
                <a:ea typeface="MS PGothic" pitchFamily="34" charset="-128"/>
              </a:rPr>
              <a:t>Important to consider here is that this class is focused only on what an Employee is</a:t>
            </a:r>
          </a:p>
          <a:p>
            <a:pPr eaLnBrk="1" hangingPunct="1">
              <a:lnSpc>
                <a:spcPct val="80000"/>
              </a:lnSpc>
            </a:pPr>
            <a:r>
              <a:rPr lang="en-US" sz="2400" dirty="0">
                <a:latin typeface="Verdana" pitchFamily="34" charset="0"/>
                <a:ea typeface="MS PGothic" pitchFamily="34" charset="-128"/>
              </a:rPr>
              <a:t>While we’ve discussed that there are different/specialized types of Employees, the focus here is only on the core set of properties</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559196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With the Employee class developed on its, we can now revisit the different types of Employee classes</a:t>
            </a:r>
          </a:p>
          <a:p>
            <a:pPr eaLnBrk="1" hangingPunct="1">
              <a:lnSpc>
                <a:spcPct val="80000"/>
              </a:lnSpc>
            </a:pPr>
            <a:r>
              <a:rPr lang="en-US" sz="2400" dirty="0">
                <a:latin typeface="Verdana" pitchFamily="34" charset="0"/>
                <a:ea typeface="MS PGothic" pitchFamily="34" charset="-128"/>
              </a:rPr>
              <a:t>Looking at just the attributes, each of these classes have the same core set of Employee properties along with the following:</a:t>
            </a:r>
          </a:p>
          <a:p>
            <a:pPr lvl="1" eaLnBrk="1" hangingPunct="1">
              <a:lnSpc>
                <a:spcPct val="80000"/>
              </a:lnSpc>
            </a:pPr>
            <a:r>
              <a:rPr lang="en-US" sz="2000" dirty="0" err="1">
                <a:latin typeface="Verdana" pitchFamily="34" charset="0"/>
                <a:ea typeface="MS PGothic" pitchFamily="34" charset="-128"/>
              </a:rPr>
              <a:t>HourlyEmployees</a:t>
            </a:r>
            <a:r>
              <a:rPr lang="en-US" sz="2000" dirty="0">
                <a:latin typeface="Verdana" pitchFamily="34" charset="0"/>
                <a:ea typeface="MS PGothic" pitchFamily="34" charset="-128"/>
              </a:rPr>
              <a:t> also have an hourly rate</a:t>
            </a:r>
          </a:p>
          <a:p>
            <a:pPr lvl="1" eaLnBrk="1" hangingPunct="1">
              <a:lnSpc>
                <a:spcPct val="80000"/>
              </a:lnSpc>
            </a:pPr>
            <a:r>
              <a:rPr lang="en-US" sz="2000" dirty="0" err="1">
                <a:latin typeface="Verdana" pitchFamily="34" charset="0"/>
                <a:ea typeface="MS PGothic" pitchFamily="34" charset="-128"/>
              </a:rPr>
              <a:t>SalaryEmployees</a:t>
            </a:r>
            <a:r>
              <a:rPr lang="en-US" sz="2000" dirty="0">
                <a:latin typeface="Verdana" pitchFamily="34" charset="0"/>
                <a:ea typeface="MS PGothic" pitchFamily="34" charset="-128"/>
              </a:rPr>
              <a:t> also have an annual salary</a:t>
            </a:r>
          </a:p>
          <a:p>
            <a:pPr lvl="1" eaLnBrk="1" hangingPunct="1">
              <a:lnSpc>
                <a:spcPct val="80000"/>
              </a:lnSpc>
            </a:pPr>
            <a:r>
              <a:rPr lang="en-US" sz="2000" dirty="0" err="1">
                <a:latin typeface="Verdana" pitchFamily="34" charset="0"/>
                <a:ea typeface="MS PGothic" pitchFamily="34" charset="-128"/>
              </a:rPr>
              <a:t>CommissionEmployees</a:t>
            </a:r>
            <a:r>
              <a:rPr lang="en-US" sz="2000" dirty="0">
                <a:latin typeface="Verdana" pitchFamily="34" charset="0"/>
                <a:ea typeface="MS PGothic" pitchFamily="34" charset="-128"/>
              </a:rPr>
              <a:t> also have a commission rate and a number of products sold</a:t>
            </a: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Put another way, if each of these classes could reuse what’s defined in the Employee class, the only thing the specialized class needs to be concerned with is the attribute(s) that it particularly needs to manage</a:t>
            </a:r>
          </a:p>
          <a:p>
            <a:pPr lvl="1" eaLnBrk="1" hangingPunct="1">
              <a:lnSpc>
                <a:spcPct val="80000"/>
              </a:lnSpc>
            </a:pPr>
            <a:endParaRPr lang="en-US" sz="1600" dirty="0">
              <a:latin typeface="Verdana" pitchFamily="34" charset="0"/>
              <a:ea typeface="MS PGothic" pitchFamily="34" charset="-128"/>
            </a:endParaRPr>
          </a:p>
        </p:txBody>
      </p:sp>
    </p:spTree>
    <p:extLst>
      <p:ext uri="{BB962C8B-B14F-4D97-AF65-F5344CB8AC3E}">
        <p14:creationId xmlns:p14="http://schemas.microsoft.com/office/powerpoint/2010/main" val="2715398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As a result, the other class definitions really only have 1 or 2 properties that are specific to them</a:t>
            </a:r>
          </a:p>
          <a:p>
            <a:pPr eaLnBrk="1" hangingPunct="1">
              <a:lnSpc>
                <a:spcPct val="80000"/>
              </a:lnSpc>
            </a:pPr>
            <a:r>
              <a:rPr lang="en-US" sz="2400" dirty="0">
                <a:latin typeface="Verdana" pitchFamily="34" charset="0"/>
                <a:ea typeface="MS PGothic" pitchFamily="34" charset="-128"/>
              </a:rPr>
              <a:t>This follows a strong concept of OO design in that the definition of the class and its properties and methods should only contain information relevant to its own class</a:t>
            </a:r>
          </a:p>
          <a:p>
            <a:pPr eaLnBrk="1" hangingPunct="1">
              <a:lnSpc>
                <a:spcPct val="80000"/>
              </a:lnSpc>
            </a:pPr>
            <a:r>
              <a:rPr lang="en-US" sz="2400" dirty="0">
                <a:latin typeface="Verdana" pitchFamily="34" charset="0"/>
                <a:ea typeface="MS PGothic" pitchFamily="34" charset="-128"/>
              </a:rPr>
              <a:t>This also means other specialized classes don’t need to know such properties and behaviors in other classes like it exist, and nor should they</a:t>
            </a:r>
          </a:p>
          <a:p>
            <a:pPr lvl="1" eaLnBrk="1" hangingPunct="1">
              <a:lnSpc>
                <a:spcPct val="80000"/>
              </a:lnSpc>
            </a:pPr>
            <a:r>
              <a:rPr lang="en-US" sz="2000" dirty="0">
                <a:latin typeface="Verdana" pitchFamily="34" charset="0"/>
                <a:ea typeface="MS PGothic" pitchFamily="34" charset="-128"/>
              </a:rPr>
              <a:t>The </a:t>
            </a:r>
            <a:r>
              <a:rPr lang="en-US" sz="2000" dirty="0" err="1">
                <a:latin typeface="Verdana" pitchFamily="34" charset="0"/>
                <a:ea typeface="MS PGothic" pitchFamily="34" charset="-128"/>
              </a:rPr>
              <a:t>HourlyEmployee</a:t>
            </a:r>
            <a:r>
              <a:rPr lang="en-US" sz="2000" dirty="0">
                <a:latin typeface="Verdana" pitchFamily="34" charset="0"/>
                <a:ea typeface="MS PGothic" pitchFamily="34" charset="-128"/>
              </a:rPr>
              <a:t> paid by the hour does not need to have a commission rate and products sold, and vice versa with </a:t>
            </a:r>
            <a:r>
              <a:rPr lang="en-US" sz="2000" dirty="0" err="1">
                <a:latin typeface="Verdana" pitchFamily="34" charset="0"/>
                <a:ea typeface="MS PGothic" pitchFamily="34" charset="-128"/>
              </a:rPr>
              <a:t>CommissionEmployee</a:t>
            </a:r>
            <a:endParaRPr lang="en-US" sz="20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promotes the guideline that classes should be designed to be “highly cohesive” meaning that its properties are relevant to their design intent</a:t>
            </a:r>
          </a:p>
          <a:p>
            <a:pPr lvl="1" eaLnBrk="1" hangingPunct="1">
              <a:lnSpc>
                <a:spcPct val="80000"/>
              </a:lnSpc>
            </a:pPr>
            <a:r>
              <a:rPr lang="en-US" sz="2000" dirty="0">
                <a:latin typeface="Verdana" pitchFamily="34" charset="0"/>
                <a:ea typeface="MS PGothic" pitchFamily="34" charset="-128"/>
              </a:rPr>
              <a:t>Conceptually, an hourly employee does not need to have a commission rate</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557312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How does OO take advantage of these concepts?</a:t>
            </a:r>
          </a:p>
          <a:p>
            <a:pPr eaLnBrk="1" hangingPunct="1">
              <a:lnSpc>
                <a:spcPct val="80000"/>
              </a:lnSpc>
            </a:pPr>
            <a:r>
              <a:rPr lang="en-US" sz="2400" dirty="0">
                <a:latin typeface="Verdana" pitchFamily="34" charset="0"/>
                <a:ea typeface="MS PGothic" pitchFamily="34" charset="-128"/>
              </a:rPr>
              <a:t>The Employee class is the starting point and contains the 4 common properties conceptually shared by the specialized classes</a:t>
            </a:r>
          </a:p>
          <a:p>
            <a:pPr eaLnBrk="1" hangingPunct="1">
              <a:lnSpc>
                <a:spcPct val="80000"/>
              </a:lnSpc>
            </a:pPr>
            <a:r>
              <a:rPr lang="en-US" sz="2400" dirty="0">
                <a:latin typeface="Verdana" pitchFamily="34" charset="0"/>
                <a:ea typeface="MS PGothic" pitchFamily="34" charset="-128"/>
              </a:rPr>
              <a:t>Conceptually, the other specialized Employee classes are basically extensions of versions of the base Employee class</a:t>
            </a:r>
          </a:p>
          <a:p>
            <a:pPr eaLnBrk="1" hangingPunct="1">
              <a:lnSpc>
                <a:spcPct val="80000"/>
              </a:lnSpc>
            </a:pPr>
            <a:r>
              <a:rPr lang="en-US" sz="2400" dirty="0">
                <a:latin typeface="Verdana" pitchFamily="34" charset="0"/>
                <a:ea typeface="MS PGothic" pitchFamily="34" charset="-128"/>
              </a:rPr>
              <a:t>In Java, and all OOP languages, this is defined as follows:</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485981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class </a:t>
            </a:r>
            <a:r>
              <a:rPr lang="en-US" sz="2000" dirty="0" err="1">
                <a:latin typeface="Courier New" panose="02070309020205020404" pitchFamily="49" charset="0"/>
                <a:ea typeface="MS PGothic" pitchFamily="34" charset="-128"/>
                <a:cs typeface="Courier New" panose="02070309020205020404" pitchFamily="49" charset="0"/>
              </a:rPr>
              <a:t>HourlyEmployee</a:t>
            </a:r>
            <a:r>
              <a:rPr lang="en-US" sz="2000" dirty="0">
                <a:latin typeface="Courier New" panose="02070309020205020404" pitchFamily="49" charset="0"/>
                <a:ea typeface="MS PGothic" pitchFamily="34" charset="-128"/>
                <a:cs typeface="Courier New" panose="02070309020205020404" pitchFamily="49" charset="0"/>
              </a:rPr>
              <a:t> </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extends Employee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int </a:t>
            </a:r>
            <a:r>
              <a:rPr lang="en-US" sz="2000" dirty="0" err="1">
                <a:latin typeface="Courier New" panose="02070309020205020404" pitchFamily="49" charset="0"/>
                <a:ea typeface="MS PGothic" pitchFamily="34" charset="-128"/>
                <a:cs typeface="Courier New" panose="02070309020205020404" pitchFamily="49" charset="0"/>
              </a:rPr>
              <a:t>hourlyRate</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Here, an </a:t>
            </a:r>
            <a:r>
              <a:rPr lang="en-US" sz="2400" dirty="0" err="1">
                <a:latin typeface="Verdana" pitchFamily="34" charset="0"/>
                <a:ea typeface="MS PGothic" pitchFamily="34" charset="-128"/>
              </a:rPr>
              <a:t>HourlyEmployee</a:t>
            </a:r>
            <a:r>
              <a:rPr lang="en-US" sz="2400" dirty="0">
                <a:latin typeface="Verdana" pitchFamily="34" charset="0"/>
                <a:ea typeface="MS PGothic" pitchFamily="34" charset="-128"/>
              </a:rPr>
              <a:t> looks like it only contains </a:t>
            </a:r>
            <a:r>
              <a:rPr lang="en-US" sz="2400" dirty="0" err="1">
                <a:latin typeface="Verdana" pitchFamily="34" charset="0"/>
                <a:ea typeface="MS PGothic" pitchFamily="34" charset="-128"/>
              </a:rPr>
              <a:t>hourlyRate</a:t>
            </a:r>
            <a:r>
              <a:rPr lang="en-US" sz="2400" dirty="0">
                <a:latin typeface="Verdana" pitchFamily="34" charset="0"/>
                <a:ea typeface="MS PGothic" pitchFamily="34" charset="-128"/>
              </a:rPr>
              <a:t> as a property</a:t>
            </a:r>
          </a:p>
          <a:p>
            <a:pPr eaLnBrk="1" hangingPunct="1">
              <a:lnSpc>
                <a:spcPct val="80000"/>
              </a:lnSpc>
            </a:pPr>
            <a:r>
              <a:rPr lang="en-US" sz="2400" dirty="0" err="1">
                <a:latin typeface="Verdana" pitchFamily="34" charset="0"/>
                <a:ea typeface="MS PGothic" pitchFamily="34" charset="-128"/>
              </a:rPr>
              <a:t>HourlyEmployee</a:t>
            </a:r>
            <a:r>
              <a:rPr lang="en-US" sz="2400" dirty="0">
                <a:latin typeface="Verdana" pitchFamily="34" charset="0"/>
                <a:ea typeface="MS PGothic" pitchFamily="34" charset="-128"/>
              </a:rPr>
              <a:t>, though, “extends” Employee, meaning </a:t>
            </a:r>
            <a:r>
              <a:rPr lang="en-US" sz="2400" dirty="0" err="1">
                <a:latin typeface="Verdana" pitchFamily="34" charset="0"/>
                <a:ea typeface="MS PGothic" pitchFamily="34" charset="-128"/>
              </a:rPr>
              <a:t>HourlyEmployee</a:t>
            </a:r>
            <a:r>
              <a:rPr lang="en-US" sz="2400" dirty="0">
                <a:latin typeface="Verdana" pitchFamily="34" charset="0"/>
                <a:ea typeface="MS PGothic" pitchFamily="34" charset="-128"/>
              </a:rPr>
              <a:t> not only has </a:t>
            </a:r>
            <a:r>
              <a:rPr lang="en-US" sz="2400" dirty="0" err="1">
                <a:latin typeface="Verdana" pitchFamily="34" charset="0"/>
                <a:ea typeface="MS PGothic" pitchFamily="34" charset="-128"/>
              </a:rPr>
              <a:t>hourlyRate</a:t>
            </a:r>
            <a:r>
              <a:rPr lang="en-US" sz="2400" dirty="0">
                <a:latin typeface="Verdana" pitchFamily="34" charset="0"/>
                <a:ea typeface="MS PGothic" pitchFamily="34" charset="-128"/>
              </a:rPr>
              <a:t>, but is also treated like an Employee</a:t>
            </a:r>
          </a:p>
          <a:p>
            <a:pPr eaLnBrk="1" hangingPunct="1">
              <a:lnSpc>
                <a:spcPct val="80000"/>
              </a:lnSpc>
            </a:pPr>
            <a:r>
              <a:rPr lang="en-US" sz="2400" dirty="0">
                <a:latin typeface="Verdana" pitchFamily="34" charset="0"/>
                <a:ea typeface="MS PGothic" pitchFamily="34" charset="-128"/>
              </a:rPr>
              <a:t>The effect is that the code defined in Employee is reused within </a:t>
            </a:r>
            <a:r>
              <a:rPr lang="en-US" sz="2400" dirty="0" err="1">
                <a:latin typeface="Verdana" pitchFamily="34" charset="0"/>
                <a:ea typeface="MS PGothic" pitchFamily="34" charset="-128"/>
              </a:rPr>
              <a:t>HourlyEmployee</a:t>
            </a:r>
            <a:endParaRPr lang="en-US" sz="2400" dirty="0">
              <a:latin typeface="Verdana" pitchFamily="34" charset="0"/>
              <a:ea typeface="MS PGothic" pitchFamily="34" charset="-128"/>
            </a:endParaRPr>
          </a:p>
          <a:p>
            <a:pPr eaLnBrk="1" hangingPunct="1">
              <a:lnSpc>
                <a:spcPct val="80000"/>
              </a:lnSpc>
            </a:pPr>
            <a:r>
              <a:rPr lang="en-US" sz="2400" dirty="0" err="1">
                <a:latin typeface="Verdana" pitchFamily="34" charset="0"/>
                <a:ea typeface="MS PGothic" pitchFamily="34" charset="-128"/>
              </a:rPr>
              <a:t>HourlyEmployee</a:t>
            </a:r>
            <a:r>
              <a:rPr lang="en-US" sz="2400" dirty="0">
                <a:latin typeface="Verdana" pitchFamily="34" charset="0"/>
                <a:ea typeface="MS PGothic" pitchFamily="34" charset="-128"/>
              </a:rPr>
              <a:t> here is considered to be a “subclass” of the Employee class</a:t>
            </a:r>
          </a:p>
          <a:p>
            <a:pPr eaLnBrk="1" hangingPunct="1">
              <a:lnSpc>
                <a:spcPct val="80000"/>
              </a:lnSpc>
            </a:pPr>
            <a:r>
              <a:rPr lang="en-US" sz="2400" dirty="0">
                <a:latin typeface="Verdana" pitchFamily="34" charset="0"/>
                <a:ea typeface="MS PGothic" pitchFamily="34" charset="-128"/>
              </a:rPr>
              <a:t>Subclasses “inherit” the design of the parent/super class and simplifies their own code</a:t>
            </a:r>
          </a:p>
          <a:p>
            <a:pPr eaLnBrk="1" hangingPunct="1">
              <a:lnSpc>
                <a:spcPct val="80000"/>
              </a:lnSpc>
            </a:pPr>
            <a:r>
              <a:rPr lang="en-US" sz="2400" dirty="0" err="1">
                <a:latin typeface="Verdana" pitchFamily="34" charset="0"/>
                <a:ea typeface="MS PGothic" pitchFamily="34" charset="-128"/>
              </a:rPr>
              <a:t>SalaryEmployee</a:t>
            </a:r>
            <a:r>
              <a:rPr lang="en-US" sz="2400" dirty="0">
                <a:latin typeface="Verdana" pitchFamily="34" charset="0"/>
                <a:ea typeface="MS PGothic" pitchFamily="34" charset="-128"/>
              </a:rPr>
              <a:t> is similarly defined</a:t>
            </a:r>
          </a:p>
          <a:p>
            <a:pPr eaLnBrk="1" hangingPunct="1">
              <a:lnSpc>
                <a:spcPct val="80000"/>
              </a:lnSpc>
            </a:pPr>
            <a:endParaRPr lang="en-US" sz="2000" dirty="0">
              <a:latin typeface="Verdana" pitchFamily="34" charset="0"/>
              <a:ea typeface="MS PGothic" pitchFamily="34" charset="-128"/>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841304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class </a:t>
            </a:r>
            <a:r>
              <a:rPr lang="en-US" sz="2000" dirty="0" err="1">
                <a:latin typeface="Courier New" panose="02070309020205020404" pitchFamily="49" charset="0"/>
                <a:ea typeface="MS PGothic" pitchFamily="34" charset="-128"/>
                <a:cs typeface="Courier New" panose="02070309020205020404" pitchFamily="49" charset="0"/>
              </a:rPr>
              <a:t>SalaryEmployee</a:t>
            </a:r>
            <a:r>
              <a:rPr lang="en-US" sz="2000" dirty="0">
                <a:latin typeface="Courier New" panose="02070309020205020404" pitchFamily="49" charset="0"/>
                <a:ea typeface="MS PGothic" pitchFamily="34" charset="-128"/>
                <a:cs typeface="Courier New" panose="02070309020205020404" pitchFamily="49" charset="0"/>
              </a:rPr>
              <a:t> extends Employee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double </a:t>
            </a:r>
            <a:r>
              <a:rPr lang="en-US" sz="2000" dirty="0" err="1">
                <a:latin typeface="Courier New" panose="02070309020205020404" pitchFamily="49" charset="0"/>
                <a:ea typeface="MS PGothic" pitchFamily="34" charset="-128"/>
                <a:cs typeface="Courier New" panose="02070309020205020404" pitchFamily="49" charset="0"/>
              </a:rPr>
              <a:t>annualSalary</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err="1">
                <a:latin typeface="Verdana" pitchFamily="34" charset="0"/>
                <a:ea typeface="MS PGothic" pitchFamily="34" charset="-128"/>
              </a:rPr>
              <a:t>SalaryEmployee</a:t>
            </a:r>
            <a:r>
              <a:rPr lang="en-US" sz="2400" dirty="0">
                <a:latin typeface="Verdana" pitchFamily="34" charset="0"/>
                <a:ea typeface="MS PGothic" pitchFamily="34" charset="-128"/>
              </a:rPr>
              <a:t> inherits the same properties and behaviors that </a:t>
            </a:r>
            <a:r>
              <a:rPr lang="en-US" sz="2400" dirty="0" err="1">
                <a:latin typeface="Verdana" pitchFamily="34" charset="0"/>
                <a:ea typeface="MS PGothic" pitchFamily="34" charset="-128"/>
              </a:rPr>
              <a:t>HourlyEmployee</a:t>
            </a:r>
            <a:r>
              <a:rPr lang="en-US" sz="2400" dirty="0">
                <a:latin typeface="Verdana" pitchFamily="34" charset="0"/>
                <a:ea typeface="MS PGothic" pitchFamily="34" charset="-128"/>
              </a:rPr>
              <a:t> does from Employee</a:t>
            </a:r>
          </a:p>
          <a:p>
            <a:pPr eaLnBrk="1" hangingPunct="1">
              <a:lnSpc>
                <a:spcPct val="80000"/>
              </a:lnSpc>
            </a:pPr>
            <a:r>
              <a:rPr lang="en-US" sz="2400" dirty="0">
                <a:latin typeface="Verdana" pitchFamily="34" charset="0"/>
                <a:ea typeface="MS PGothic" pitchFamily="34" charset="-128"/>
              </a:rPr>
              <a:t>Salary and Hourly also do not know each other exist even though they share the same parent class</a:t>
            </a:r>
          </a:p>
          <a:p>
            <a:pPr eaLnBrk="1" hangingPunct="1">
              <a:lnSpc>
                <a:spcPct val="80000"/>
              </a:lnSpc>
            </a:pPr>
            <a:r>
              <a:rPr lang="en-US" sz="2400" dirty="0">
                <a:latin typeface="Verdana" pitchFamily="34" charset="0"/>
                <a:ea typeface="MS PGothic" pitchFamily="34" charset="-128"/>
              </a:rPr>
              <a:t>This implies any number of subclasses can be defined such as with the </a:t>
            </a:r>
            <a:r>
              <a:rPr lang="en-US" sz="2400" dirty="0" err="1">
                <a:latin typeface="Verdana" pitchFamily="34" charset="0"/>
                <a:ea typeface="MS PGothic" pitchFamily="34" charset="-128"/>
              </a:rPr>
              <a:t>CommissionEmployee</a:t>
            </a:r>
            <a:endParaRPr lang="en-US" sz="24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492855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Employee Types</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class </a:t>
            </a:r>
            <a:r>
              <a:rPr lang="en-US" sz="1800" dirty="0" err="1">
                <a:latin typeface="Courier New" panose="02070309020205020404" pitchFamily="49" charset="0"/>
                <a:ea typeface="MS PGothic" pitchFamily="34" charset="-128"/>
                <a:cs typeface="Courier New" panose="02070309020205020404" pitchFamily="49" charset="0"/>
              </a:rPr>
              <a:t>CommissionEmployee</a:t>
            </a:r>
            <a:r>
              <a:rPr lang="en-US" sz="1800" dirty="0">
                <a:latin typeface="Courier New" panose="02070309020205020404" pitchFamily="49" charset="0"/>
                <a:ea typeface="MS PGothic" pitchFamily="34" charset="-128"/>
                <a:cs typeface="Courier New" panose="02070309020205020404" pitchFamily="49" charset="0"/>
              </a:rPr>
              <a:t> extends Employee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double </a:t>
            </a:r>
            <a:r>
              <a:rPr lang="en-US" sz="1800" dirty="0" err="1">
                <a:latin typeface="Courier New" panose="02070309020205020404" pitchFamily="49" charset="0"/>
                <a:ea typeface="MS PGothic" pitchFamily="34" charset="-128"/>
                <a:cs typeface="Courier New" panose="02070309020205020404" pitchFamily="49" charset="0"/>
              </a:rPr>
              <a:t>commissionRate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private int </a:t>
            </a:r>
            <a:r>
              <a:rPr lang="en-US" sz="1800" dirty="0" err="1">
                <a:latin typeface="Courier New" panose="02070309020205020404" pitchFamily="49" charset="0"/>
                <a:ea typeface="MS PGothic" pitchFamily="34" charset="-128"/>
                <a:cs typeface="Courier New" panose="02070309020205020404" pitchFamily="49" charset="0"/>
              </a:rPr>
              <a:t>productsSold</a:t>
            </a:r>
            <a:endParaRPr lang="en-US" sz="18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All coding of set/get methods, constructors, equals and </a:t>
            </a:r>
            <a:r>
              <a:rPr lang="en-US" sz="2400" dirty="0" err="1">
                <a:latin typeface="Verdana" pitchFamily="34" charset="0"/>
                <a:ea typeface="MS PGothic" pitchFamily="34" charset="-128"/>
              </a:rPr>
              <a:t>toString</a:t>
            </a:r>
            <a:r>
              <a:rPr lang="en-US" sz="2400" dirty="0">
                <a:latin typeface="Verdana" pitchFamily="34" charset="0"/>
                <a:ea typeface="MS PGothic" pitchFamily="34" charset="-128"/>
              </a:rPr>
              <a:t> within the subclasses follow the same guidelines as before</a:t>
            </a:r>
          </a:p>
          <a:p>
            <a:pPr eaLnBrk="1" hangingPunct="1">
              <a:lnSpc>
                <a:spcPct val="80000"/>
              </a:lnSpc>
            </a:pPr>
            <a:r>
              <a:rPr lang="en-US" sz="2400" dirty="0">
                <a:latin typeface="Verdana" pitchFamily="34" charset="0"/>
                <a:ea typeface="MS PGothic" pitchFamily="34" charset="-128"/>
              </a:rPr>
              <a:t>The code in Employee is already defined and anything public in it is also considered publicly usable by anyone using the subclass</a:t>
            </a:r>
          </a:p>
          <a:p>
            <a:pPr eaLnBrk="1" hangingPunct="1">
              <a:lnSpc>
                <a:spcPct val="80000"/>
              </a:lnSpc>
            </a:pPr>
            <a:r>
              <a:rPr lang="en-US" sz="2400" dirty="0">
                <a:latin typeface="Verdana" pitchFamily="34" charset="0"/>
                <a:ea typeface="MS PGothic" pitchFamily="34" charset="-128"/>
              </a:rPr>
              <a:t>For example, Employee likely has get methods like </a:t>
            </a:r>
            <a:r>
              <a:rPr lang="en-US" sz="2400" dirty="0" err="1">
                <a:latin typeface="Verdana" pitchFamily="34" charset="0"/>
                <a:ea typeface="MS PGothic" pitchFamily="34" charset="-128"/>
              </a:rPr>
              <a:t>getId</a:t>
            </a:r>
            <a:r>
              <a:rPr lang="en-US" sz="2400" dirty="0">
                <a:latin typeface="Verdana" pitchFamily="34" charset="0"/>
                <a:ea typeface="MS PGothic" pitchFamily="34" charset="-128"/>
              </a:rPr>
              <a:t>() and </a:t>
            </a:r>
            <a:r>
              <a:rPr lang="en-US" sz="2400" dirty="0" err="1">
                <a:latin typeface="Verdana" pitchFamily="34" charset="0"/>
                <a:ea typeface="MS PGothic" pitchFamily="34" charset="-128"/>
              </a:rPr>
              <a:t>getHoursWorked</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Because a subclass like </a:t>
            </a:r>
            <a:r>
              <a:rPr lang="en-US" sz="2400" dirty="0" err="1">
                <a:latin typeface="Verdana" pitchFamily="34" charset="0"/>
                <a:ea typeface="MS PGothic" pitchFamily="34" charset="-128"/>
              </a:rPr>
              <a:t>HourlyEmployee</a:t>
            </a:r>
            <a:r>
              <a:rPr lang="en-US" sz="2400" dirty="0">
                <a:latin typeface="Verdana" pitchFamily="34" charset="0"/>
                <a:ea typeface="MS PGothic" pitchFamily="34" charset="-128"/>
              </a:rPr>
              <a:t> inherits from Employee, those same methods are also available when a programmer creates objects of </a:t>
            </a:r>
            <a:r>
              <a:rPr lang="en-US" sz="2400" dirty="0" err="1">
                <a:latin typeface="Verdana" pitchFamily="34" charset="0"/>
                <a:ea typeface="MS PGothic" pitchFamily="34" charset="-128"/>
              </a:rPr>
              <a:t>HourlyEmployee</a:t>
            </a:r>
            <a:endParaRPr lang="en-US" sz="20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25875078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Inheritance Hierarchy</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Graphically, classes using inheritance are usually depicted as follows</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arrows pointing up signify subclasses are inheriting from a super/parent class and indicate a parent/child type of relationship</a:t>
            </a:r>
          </a:p>
          <a:p>
            <a:pPr eaLnBrk="1" hangingPunct="1">
              <a:lnSpc>
                <a:spcPct val="80000"/>
              </a:lnSpc>
            </a:pPr>
            <a:r>
              <a:rPr lang="en-US" sz="2400" dirty="0">
                <a:latin typeface="Verdana" pitchFamily="34" charset="0"/>
                <a:ea typeface="MS PGothic" pitchFamily="34" charset="-128"/>
              </a:rPr>
              <a:t>The subclasses are considered to be “types of” </a:t>
            </a:r>
            <a:r>
              <a:rPr lang="en-US" sz="2400" dirty="0" err="1">
                <a:latin typeface="Verdana" pitchFamily="34" charset="0"/>
                <a:ea typeface="MS PGothic" pitchFamily="34" charset="-128"/>
              </a:rPr>
              <a:t>superclasses</a:t>
            </a:r>
            <a:r>
              <a:rPr lang="en-US" sz="2400" dirty="0">
                <a:latin typeface="Verdana" pitchFamily="34" charset="0"/>
                <a:ea typeface="MS PGothic" pitchFamily="34" charset="-128"/>
              </a:rPr>
              <a:t> (i.e. a </a:t>
            </a:r>
            <a:r>
              <a:rPr lang="en-US" sz="2400" dirty="0" err="1">
                <a:latin typeface="Verdana" pitchFamily="34" charset="0"/>
                <a:ea typeface="MS PGothic" pitchFamily="34" charset="-128"/>
              </a:rPr>
              <a:t>SalaryEmployee</a:t>
            </a:r>
            <a:r>
              <a:rPr lang="en-US" sz="2400" dirty="0">
                <a:latin typeface="Verdana" pitchFamily="34" charset="0"/>
                <a:ea typeface="MS PGothic" pitchFamily="34" charset="-128"/>
              </a:rPr>
              <a:t> “</a:t>
            </a:r>
            <a:r>
              <a:rPr lang="en-US" sz="2400" u="sng" dirty="0">
                <a:latin typeface="Verdana" pitchFamily="34" charset="0"/>
                <a:ea typeface="MS PGothic" pitchFamily="34" charset="-128"/>
              </a:rPr>
              <a:t>is a type of</a:t>
            </a:r>
            <a:r>
              <a:rPr lang="en-US" sz="2400" dirty="0">
                <a:latin typeface="Verdana" pitchFamily="34" charset="0"/>
                <a:ea typeface="MS PGothic" pitchFamily="34" charset="-128"/>
              </a:rPr>
              <a:t>” Employee)</a:t>
            </a:r>
          </a:p>
          <a:p>
            <a:pPr eaLnBrk="1" hangingPunct="1">
              <a:lnSpc>
                <a:spcPct val="80000"/>
              </a:lnSpc>
            </a:pPr>
            <a:endParaRPr lang="en-US" sz="2000" dirty="0">
              <a:latin typeface="Verdana" pitchFamily="34" charset="0"/>
              <a:ea typeface="MS PGothic" pitchFamily="34" charset="-128"/>
            </a:endParaRP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p:txBody>
      </p:sp>
      <p:sp>
        <p:nvSpPr>
          <p:cNvPr id="4" name="Rectangle 7"/>
          <p:cNvSpPr>
            <a:spLocks noChangeArrowheads="1"/>
          </p:cNvSpPr>
          <p:nvPr/>
        </p:nvSpPr>
        <p:spPr bwMode="auto">
          <a:xfrm>
            <a:off x="3497807" y="2057400"/>
            <a:ext cx="1676400" cy="381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Employee</a:t>
            </a:r>
            <a:endParaRPr lang="en-US" dirty="0">
              <a:cs typeface="Arial" charset="0"/>
            </a:endParaRPr>
          </a:p>
        </p:txBody>
      </p:sp>
      <p:sp>
        <p:nvSpPr>
          <p:cNvPr id="7" name="Rectangle 7"/>
          <p:cNvSpPr>
            <a:spLocks noChangeArrowheads="1"/>
          </p:cNvSpPr>
          <p:nvPr/>
        </p:nvSpPr>
        <p:spPr bwMode="auto">
          <a:xfrm>
            <a:off x="3274040" y="3059362"/>
            <a:ext cx="2123933" cy="381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SalaryEmployee</a:t>
            </a:r>
            <a:endParaRPr lang="en-US" dirty="0">
              <a:cs typeface="Arial" charset="0"/>
            </a:endParaRPr>
          </a:p>
        </p:txBody>
      </p:sp>
      <p:sp>
        <p:nvSpPr>
          <p:cNvPr id="8" name="Rectangle 7"/>
          <p:cNvSpPr>
            <a:spLocks noChangeArrowheads="1"/>
          </p:cNvSpPr>
          <p:nvPr/>
        </p:nvSpPr>
        <p:spPr bwMode="auto">
          <a:xfrm>
            <a:off x="635332" y="3056641"/>
            <a:ext cx="2278607" cy="381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HourlyEmployee</a:t>
            </a:r>
            <a:endParaRPr lang="en-US" dirty="0">
              <a:cs typeface="Arial" charset="0"/>
            </a:endParaRPr>
          </a:p>
        </p:txBody>
      </p:sp>
      <p:cxnSp>
        <p:nvCxnSpPr>
          <p:cNvPr id="3" name="Straight Arrow Connector 2"/>
          <p:cNvCxnSpPr>
            <a:stCxn id="7" idx="0"/>
            <a:endCxn id="4" idx="2"/>
          </p:cNvCxnSpPr>
          <p:nvPr/>
        </p:nvCxnSpPr>
        <p:spPr>
          <a:xfrm flipV="1">
            <a:off x="4336007" y="2438400"/>
            <a:ext cx="0" cy="62096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cxnSpLocks/>
            <a:stCxn id="8" idx="0"/>
          </p:cNvCxnSpPr>
          <p:nvPr/>
        </p:nvCxnSpPr>
        <p:spPr>
          <a:xfrm flipV="1">
            <a:off x="1774636" y="2435679"/>
            <a:ext cx="2561371" cy="62096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 name="Rectangle 7">
            <a:extLst>
              <a:ext uri="{FF2B5EF4-FFF2-40B4-BE49-F238E27FC236}">
                <a16:creationId xmlns:a16="http://schemas.microsoft.com/office/drawing/2014/main" id="{99F31591-D187-4411-9265-3D5032DD2235}"/>
              </a:ext>
            </a:extLst>
          </p:cNvPr>
          <p:cNvSpPr>
            <a:spLocks noChangeArrowheads="1"/>
          </p:cNvSpPr>
          <p:nvPr/>
        </p:nvSpPr>
        <p:spPr bwMode="auto">
          <a:xfrm>
            <a:off x="5730779" y="3056641"/>
            <a:ext cx="2844137" cy="381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err="1"/>
              <a:t>CommissionEmployee</a:t>
            </a:r>
            <a:endParaRPr lang="en-US" dirty="0">
              <a:cs typeface="Arial" charset="0"/>
            </a:endParaRPr>
          </a:p>
        </p:txBody>
      </p:sp>
      <p:cxnSp>
        <p:nvCxnSpPr>
          <p:cNvPr id="10" name="Straight Arrow Connector 9">
            <a:extLst>
              <a:ext uri="{FF2B5EF4-FFF2-40B4-BE49-F238E27FC236}">
                <a16:creationId xmlns:a16="http://schemas.microsoft.com/office/drawing/2014/main" id="{FE66436F-8B00-4868-8986-40D15B379E33}"/>
              </a:ext>
            </a:extLst>
          </p:cNvPr>
          <p:cNvCxnSpPr>
            <a:cxnSpLocks/>
            <a:stCxn id="9" idx="0"/>
            <a:endCxn id="4" idx="2"/>
          </p:cNvCxnSpPr>
          <p:nvPr/>
        </p:nvCxnSpPr>
        <p:spPr>
          <a:xfrm flipH="1" flipV="1">
            <a:off x="4336007" y="2438400"/>
            <a:ext cx="2816841" cy="61824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1527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Inheritance Hierarchy</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Any number of levels can be established in such a design </a:t>
            </a:r>
          </a:p>
          <a:p>
            <a:pPr lvl="1" eaLnBrk="1" hangingPunct="1">
              <a:lnSpc>
                <a:spcPct val="80000"/>
              </a:lnSpc>
            </a:pPr>
            <a:r>
              <a:rPr lang="en-US" sz="2000" dirty="0">
                <a:latin typeface="Verdana" pitchFamily="34" charset="0"/>
                <a:ea typeface="MS PGothic" pitchFamily="34" charset="-128"/>
              </a:rPr>
              <a:t>Employee could be inheriting from a parent class like Human</a:t>
            </a:r>
          </a:p>
          <a:p>
            <a:pPr eaLnBrk="1" hangingPunct="1">
              <a:lnSpc>
                <a:spcPct val="80000"/>
              </a:lnSpc>
            </a:pPr>
            <a:r>
              <a:rPr lang="en-US" sz="2400" dirty="0">
                <a:latin typeface="Verdana" pitchFamily="34" charset="0"/>
                <a:ea typeface="MS PGothic" pitchFamily="34" charset="-128"/>
              </a:rPr>
              <a:t>As one goes up the inheritance hierarchy, classes higher up are conceptually more “general” while classes going down are conceptually more “specialized”</a:t>
            </a:r>
          </a:p>
          <a:p>
            <a:pPr eaLnBrk="1" hangingPunct="1">
              <a:lnSpc>
                <a:spcPct val="80000"/>
              </a:lnSpc>
            </a:pPr>
            <a:r>
              <a:rPr lang="en-US" sz="2400" dirty="0">
                <a:latin typeface="Verdana" pitchFamily="34" charset="0"/>
                <a:ea typeface="MS PGothic" pitchFamily="34" charset="-128"/>
              </a:rPr>
              <a:t>Adding subclasses typically involve adding more specific properties in the child class</a:t>
            </a:r>
          </a:p>
          <a:p>
            <a:pPr lvl="1" eaLnBrk="1" hangingPunct="1">
              <a:lnSpc>
                <a:spcPct val="80000"/>
              </a:lnSpc>
            </a:pPr>
            <a:r>
              <a:rPr lang="en-US" sz="2000" dirty="0" err="1">
                <a:latin typeface="Verdana" pitchFamily="34" charset="0"/>
                <a:ea typeface="MS PGothic" pitchFamily="34" charset="-128"/>
              </a:rPr>
              <a:t>HourlyContractorEmployees</a:t>
            </a:r>
            <a:r>
              <a:rPr lang="en-US" sz="2000" dirty="0">
                <a:latin typeface="Verdana" pitchFamily="34" charset="0"/>
                <a:ea typeface="MS PGothic" pitchFamily="34" charset="-128"/>
              </a:rPr>
              <a:t> may be a specific type of </a:t>
            </a:r>
            <a:r>
              <a:rPr lang="en-US" sz="2000" dirty="0" err="1">
                <a:latin typeface="Verdana" pitchFamily="34" charset="0"/>
                <a:ea typeface="MS PGothic" pitchFamily="34" charset="-128"/>
              </a:rPr>
              <a:t>HourlyEmployee</a:t>
            </a:r>
            <a:r>
              <a:rPr lang="en-US" sz="2000" dirty="0">
                <a:latin typeface="Verdana" pitchFamily="34" charset="0"/>
                <a:ea typeface="MS PGothic" pitchFamily="34" charset="-128"/>
              </a:rPr>
              <a:t> that has a contracting company and an amount left on contract properties</a:t>
            </a: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2368891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Inheritance Hierarchy</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Adding the properties of the classes to the picture shows where definitions are owned and reused</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Creating and using objects of these types are seamless to the programmer</a:t>
            </a: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marL="0" indent="0" eaLnBrk="1" hangingPunct="1">
              <a:lnSpc>
                <a:spcPct val="80000"/>
              </a:lnSpc>
              <a:buNone/>
            </a:pPr>
            <a:endParaRPr lang="en-US" sz="2000" dirty="0">
              <a:latin typeface="Verdana" pitchFamily="34" charset="0"/>
              <a:ea typeface="MS PGothic" pitchFamily="34" charset="-128"/>
            </a:endParaRPr>
          </a:p>
          <a:p>
            <a:pPr marL="0" indent="0" eaLnBrk="1" hangingPunct="1">
              <a:lnSpc>
                <a:spcPct val="80000"/>
              </a:lnSpc>
              <a:buNone/>
            </a:pPr>
            <a:endParaRPr lang="en-US" sz="1400" dirty="0">
              <a:latin typeface="Courier New" panose="02070309020205020404" pitchFamily="49" charset="0"/>
              <a:ea typeface="MS PGothic" pitchFamily="34" charset="-128"/>
              <a:cs typeface="Courier New" panose="02070309020205020404" pitchFamily="49" charset="0"/>
            </a:endParaRPr>
          </a:p>
        </p:txBody>
      </p:sp>
      <p:sp>
        <p:nvSpPr>
          <p:cNvPr id="4" name="Rectangle 7"/>
          <p:cNvSpPr>
            <a:spLocks noChangeArrowheads="1"/>
          </p:cNvSpPr>
          <p:nvPr/>
        </p:nvSpPr>
        <p:spPr bwMode="auto">
          <a:xfrm>
            <a:off x="2787696" y="1981200"/>
            <a:ext cx="3283993" cy="152942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sz="1600" u="sng" dirty="0"/>
              <a:t>Employee</a:t>
            </a:r>
          </a:p>
          <a:p>
            <a:pPr algn="ctr">
              <a:defRPr/>
            </a:pPr>
            <a:endParaRPr lang="en-US" sz="1600" dirty="0">
              <a:cs typeface="Arial" charset="0"/>
            </a:endParaRPr>
          </a:p>
          <a:p>
            <a:pPr marL="285750" indent="-285750">
              <a:buFontTx/>
              <a:buChar char="-"/>
              <a:defRPr/>
            </a:pPr>
            <a:r>
              <a:rPr lang="en-US" sz="1600" dirty="0"/>
              <a:t>String id</a:t>
            </a:r>
          </a:p>
          <a:p>
            <a:pPr marL="285750" indent="-285750">
              <a:buFontTx/>
              <a:buChar char="-"/>
              <a:defRPr/>
            </a:pPr>
            <a:r>
              <a:rPr lang="en-US" sz="1600" dirty="0"/>
              <a:t>String name</a:t>
            </a:r>
          </a:p>
          <a:p>
            <a:pPr marL="285750" indent="-285750">
              <a:buFontTx/>
              <a:buChar char="-"/>
              <a:defRPr/>
            </a:pPr>
            <a:r>
              <a:rPr lang="en-US" sz="1600" dirty="0"/>
              <a:t>Date </a:t>
            </a:r>
            <a:r>
              <a:rPr lang="en-US" sz="1600" dirty="0" err="1"/>
              <a:t>startDate</a:t>
            </a:r>
            <a:endParaRPr lang="en-US" sz="1600" dirty="0"/>
          </a:p>
          <a:p>
            <a:pPr marL="285750" indent="-285750">
              <a:buFontTx/>
              <a:buChar char="-"/>
              <a:defRPr/>
            </a:pPr>
            <a:r>
              <a:rPr lang="en-US" sz="1600" dirty="0"/>
              <a:t>double </a:t>
            </a:r>
            <a:r>
              <a:rPr lang="en-US" sz="1600" dirty="0" err="1"/>
              <a:t>hoursWorked</a:t>
            </a:r>
            <a:endParaRPr lang="en-US" sz="1600" dirty="0"/>
          </a:p>
        </p:txBody>
      </p:sp>
      <p:sp>
        <p:nvSpPr>
          <p:cNvPr id="7" name="Rectangle 7"/>
          <p:cNvSpPr>
            <a:spLocks noChangeArrowheads="1"/>
          </p:cNvSpPr>
          <p:nvPr/>
        </p:nvSpPr>
        <p:spPr bwMode="auto">
          <a:xfrm>
            <a:off x="5320351" y="3964840"/>
            <a:ext cx="3366449" cy="114300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u="sng" dirty="0" err="1"/>
              <a:t>SalaryEmployee</a:t>
            </a:r>
            <a:endParaRPr lang="en-US" u="sng" dirty="0"/>
          </a:p>
          <a:p>
            <a:pPr>
              <a:defRPr/>
            </a:pPr>
            <a:endParaRPr lang="en-US" dirty="0">
              <a:cs typeface="Arial" charset="0"/>
            </a:endParaRPr>
          </a:p>
          <a:p>
            <a:pPr marL="285750" indent="-285750">
              <a:buFontTx/>
              <a:buChar char="-"/>
              <a:defRPr/>
            </a:pPr>
            <a:r>
              <a:rPr lang="en-US" dirty="0"/>
              <a:t>double </a:t>
            </a:r>
            <a:r>
              <a:rPr lang="en-US" dirty="0" err="1"/>
              <a:t>annualSalary</a:t>
            </a:r>
            <a:endParaRPr lang="en-US" dirty="0"/>
          </a:p>
        </p:txBody>
      </p:sp>
      <p:sp>
        <p:nvSpPr>
          <p:cNvPr id="8" name="Rectangle 7"/>
          <p:cNvSpPr>
            <a:spLocks noChangeArrowheads="1"/>
          </p:cNvSpPr>
          <p:nvPr/>
        </p:nvSpPr>
        <p:spPr bwMode="auto">
          <a:xfrm>
            <a:off x="433177" y="3966425"/>
            <a:ext cx="3063920" cy="1143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u="sng" dirty="0" err="1"/>
              <a:t>HourlyEmployee</a:t>
            </a:r>
            <a:endParaRPr lang="en-US" u="sng" dirty="0"/>
          </a:p>
          <a:p>
            <a:pPr algn="ctr">
              <a:defRPr/>
            </a:pPr>
            <a:endParaRPr lang="en-US" u="sng" dirty="0"/>
          </a:p>
          <a:p>
            <a:pPr marL="285750" indent="-285750">
              <a:buFontTx/>
              <a:buChar char="-"/>
              <a:defRPr/>
            </a:pPr>
            <a:r>
              <a:rPr lang="en-US" dirty="0"/>
              <a:t>double </a:t>
            </a:r>
            <a:r>
              <a:rPr lang="en-US" dirty="0" err="1"/>
              <a:t>hourlyRate</a:t>
            </a:r>
            <a:endParaRPr lang="en-US" dirty="0"/>
          </a:p>
        </p:txBody>
      </p:sp>
      <p:cxnSp>
        <p:nvCxnSpPr>
          <p:cNvPr id="3" name="Straight Arrow Connector 2"/>
          <p:cNvCxnSpPr>
            <a:cxnSpLocks/>
            <a:stCxn id="7" idx="0"/>
          </p:cNvCxnSpPr>
          <p:nvPr/>
        </p:nvCxnSpPr>
        <p:spPr>
          <a:xfrm flipH="1" flipV="1">
            <a:off x="4429692" y="3510626"/>
            <a:ext cx="2573884" cy="45421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cxnSpLocks/>
            <a:stCxn id="8" idx="0"/>
          </p:cNvCxnSpPr>
          <p:nvPr/>
        </p:nvCxnSpPr>
        <p:spPr>
          <a:xfrm flipV="1">
            <a:off x="1965137" y="3510627"/>
            <a:ext cx="2464555" cy="45579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83780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Inheritance</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static void main(String[] </a:t>
            </a:r>
            <a:r>
              <a:rPr lang="en-US" sz="1800" dirty="0" err="1">
                <a:latin typeface="Courier New" panose="02070309020205020404" pitchFamily="49" charset="0"/>
                <a:ea typeface="MS PGothic" pitchFamily="34" charset="-128"/>
                <a:cs typeface="Courier New" panose="02070309020205020404" pitchFamily="49" charset="0"/>
              </a:rPr>
              <a:t>args</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Employee s = new Employee(“A1”,”Phil”, new Date(10, 14, 2019));</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HourlyEmployee</a:t>
            </a:r>
            <a:r>
              <a:rPr lang="en-US" sz="1800" dirty="0">
                <a:latin typeface="Courier New" panose="02070309020205020404" pitchFamily="49" charset="0"/>
                <a:ea typeface="MS PGothic" pitchFamily="34" charset="-128"/>
                <a:cs typeface="Courier New" panose="02070309020205020404" pitchFamily="49" charset="0"/>
              </a:rPr>
              <a:t> h = new </a:t>
            </a:r>
            <a:r>
              <a:rPr lang="en-US" sz="1800" dirty="0" err="1">
                <a:latin typeface="Courier New" panose="02070309020205020404" pitchFamily="49" charset="0"/>
                <a:ea typeface="MS PGothic" pitchFamily="34" charset="-128"/>
                <a:cs typeface="Courier New" panose="02070309020205020404" pitchFamily="49" charset="0"/>
              </a:rPr>
              <a:t>HourlyEmployee</a:t>
            </a:r>
            <a:r>
              <a:rPr lang="en-US" sz="1800" dirty="0">
                <a:latin typeface="Courier New" panose="02070309020205020404" pitchFamily="49" charset="0"/>
                <a:ea typeface="MS PGothic" pitchFamily="34" charset="-128"/>
                <a:cs typeface="Courier New" panose="02070309020205020404" pitchFamily="49" charset="0"/>
              </a:rPr>
              <a:t>(“A2”, “Sarah”, new Date(9, 14, 2019), 85000.00);</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System.out.println</a:t>
            </a:r>
            <a:r>
              <a:rPr lang="en-US" sz="1800" dirty="0">
                <a:latin typeface="Courier New" panose="02070309020205020404" pitchFamily="49" charset="0"/>
                <a:ea typeface="MS PGothic" pitchFamily="34" charset="-128"/>
                <a:cs typeface="Courier New" panose="02070309020205020404" pitchFamily="49" charset="0"/>
              </a:rPr>
              <a:t>(</a:t>
            </a:r>
            <a:r>
              <a:rPr lang="en-US" sz="1800" dirty="0" err="1">
                <a:latin typeface="Courier New" panose="02070309020205020404" pitchFamily="49" charset="0"/>
                <a:ea typeface="MS PGothic" pitchFamily="34" charset="-128"/>
                <a:cs typeface="Courier New" panose="02070309020205020404" pitchFamily="49" charset="0"/>
              </a:rPr>
              <a:t>s.getId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System.out.println</a:t>
            </a:r>
            <a:r>
              <a:rPr lang="en-US" sz="1800" dirty="0">
                <a:latin typeface="Courier New" panose="02070309020205020404" pitchFamily="49" charset="0"/>
                <a:ea typeface="MS PGothic" pitchFamily="34" charset="-128"/>
                <a:cs typeface="Courier New" panose="02070309020205020404" pitchFamily="49" charset="0"/>
              </a:rPr>
              <a:t>(</a:t>
            </a:r>
            <a:r>
              <a:rPr lang="en-US" sz="1800" dirty="0" err="1">
                <a:latin typeface="Courier New" panose="02070309020205020404" pitchFamily="49" charset="0"/>
                <a:ea typeface="MS PGothic" pitchFamily="34" charset="-128"/>
                <a:cs typeface="Courier New" panose="02070309020205020404" pitchFamily="49" charset="0"/>
              </a:rPr>
              <a:t>h.getId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System.out.println</a:t>
            </a:r>
            <a:r>
              <a:rPr lang="en-US" sz="1800" dirty="0">
                <a:latin typeface="Courier New" panose="02070309020205020404" pitchFamily="49" charset="0"/>
                <a:ea typeface="MS PGothic" pitchFamily="34" charset="-128"/>
                <a:cs typeface="Courier New" panose="02070309020205020404" pitchFamily="49" charset="0"/>
              </a:rPr>
              <a:t>(s);</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System.out.println</a:t>
            </a:r>
            <a:r>
              <a:rPr lang="en-US" sz="1800" dirty="0">
                <a:latin typeface="Courier New" panose="02070309020205020404" pitchFamily="49" charset="0"/>
                <a:ea typeface="MS PGothic" pitchFamily="34" charset="-128"/>
                <a:cs typeface="Courier New" panose="02070309020205020404" pitchFamily="49" charset="0"/>
              </a:rPr>
              <a:t>(h);</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err="1">
                <a:latin typeface="Verdana" pitchFamily="34" charset="0"/>
                <a:ea typeface="MS PGothic" pitchFamily="34" charset="-128"/>
              </a:rPr>
              <a:t>h.getId</a:t>
            </a:r>
            <a:r>
              <a:rPr lang="en-US" sz="2400" dirty="0">
                <a:latin typeface="Verdana" pitchFamily="34" charset="0"/>
                <a:ea typeface="MS PGothic" pitchFamily="34" charset="-128"/>
              </a:rPr>
              <a:t>() is calling the </a:t>
            </a:r>
            <a:r>
              <a:rPr lang="en-US" sz="2400" dirty="0" err="1">
                <a:latin typeface="Verdana" pitchFamily="34" charset="0"/>
                <a:ea typeface="MS PGothic" pitchFamily="34" charset="-128"/>
              </a:rPr>
              <a:t>getId</a:t>
            </a:r>
            <a:r>
              <a:rPr lang="en-US" sz="2400" dirty="0">
                <a:latin typeface="Verdana" pitchFamily="34" charset="0"/>
                <a:ea typeface="MS PGothic" pitchFamily="34" charset="-128"/>
              </a:rPr>
              <a:t> method through </a:t>
            </a:r>
            <a:r>
              <a:rPr lang="en-US" sz="2400" dirty="0" err="1">
                <a:latin typeface="Verdana" pitchFamily="34" charset="0"/>
                <a:ea typeface="MS PGothic" pitchFamily="34" charset="-128"/>
              </a:rPr>
              <a:t>HourlyEmployee</a:t>
            </a:r>
            <a:r>
              <a:rPr lang="en-US" sz="2400" dirty="0">
                <a:latin typeface="Verdana" pitchFamily="34" charset="0"/>
                <a:ea typeface="MS PGothic" pitchFamily="34" charset="-128"/>
              </a:rPr>
              <a:t> but the actual code is defined in the Employee parent class</a:t>
            </a:r>
          </a:p>
          <a:p>
            <a:pPr eaLnBrk="1" hangingPunct="1">
              <a:lnSpc>
                <a:spcPct val="80000"/>
              </a:lnSpc>
            </a:pPr>
            <a:r>
              <a:rPr lang="en-US" sz="2400" dirty="0">
                <a:latin typeface="Verdana" pitchFamily="34" charset="0"/>
                <a:ea typeface="MS PGothic" pitchFamily="34" charset="-128"/>
              </a:rPr>
              <a:t>Main may not even know there is inherited code occurring, nor should it!</a:t>
            </a:r>
          </a:p>
          <a:p>
            <a:pPr eaLnBrk="1" hangingPunct="1">
              <a:lnSpc>
                <a:spcPct val="80000"/>
              </a:lnSpc>
            </a:pPr>
            <a:r>
              <a:rPr lang="en-US" sz="2400" dirty="0">
                <a:latin typeface="Verdana" pitchFamily="34" charset="0"/>
                <a:ea typeface="MS PGothic" pitchFamily="34" charset="-128"/>
              </a:rPr>
              <a:t>Now notice how the constructors are coded</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3125753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Constructors</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By guideline, any class, even a subclass, should not be able to access properties in the superclass if they are private (more on that later)</a:t>
            </a:r>
          </a:p>
          <a:p>
            <a:pPr eaLnBrk="1" hangingPunct="1">
              <a:lnSpc>
                <a:spcPct val="80000"/>
              </a:lnSpc>
            </a:pPr>
            <a:r>
              <a:rPr lang="en-US" sz="2400" dirty="0">
                <a:latin typeface="Verdana" pitchFamily="34" charset="0"/>
                <a:ea typeface="MS PGothic" pitchFamily="34" charset="-128"/>
              </a:rPr>
              <a:t>Conceptually, we think of subclasses “having” the properties it inherits from the superclass</a:t>
            </a:r>
          </a:p>
          <a:p>
            <a:pPr eaLnBrk="1" hangingPunct="1">
              <a:lnSpc>
                <a:spcPct val="80000"/>
              </a:lnSpc>
            </a:pPr>
            <a:r>
              <a:rPr lang="en-US" sz="2400" dirty="0">
                <a:latin typeface="Verdana" pitchFamily="34" charset="0"/>
                <a:ea typeface="MS PGothic" pitchFamily="34" charset="-128"/>
              </a:rPr>
              <a:t>As such, we tend to want to constructor code in the subclass to do the same thing</a:t>
            </a:r>
          </a:p>
          <a:p>
            <a:pPr marL="0" indent="0" eaLnBrk="1" hangingPunct="1">
              <a:lnSpc>
                <a:spcPct val="80000"/>
              </a:lnSpc>
              <a:buNone/>
            </a:pPr>
            <a:endParaRPr lang="en-US" sz="2000" dirty="0">
              <a:latin typeface="Verdana" pitchFamily="34" charset="0"/>
              <a:ea typeface="MS PGothic" pitchFamily="34" charset="-128"/>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a:t>
            </a:r>
            <a:r>
              <a:rPr lang="en-US" sz="1800" dirty="0" err="1">
                <a:latin typeface="Courier New" panose="02070309020205020404" pitchFamily="49" charset="0"/>
                <a:ea typeface="MS PGothic" pitchFamily="34" charset="-128"/>
                <a:cs typeface="Courier New" panose="02070309020205020404" pitchFamily="49" charset="0"/>
              </a:rPr>
              <a:t>HourlyEmployee</a:t>
            </a:r>
            <a:r>
              <a:rPr lang="en-US" sz="1800" dirty="0">
                <a:latin typeface="Courier New" panose="02070309020205020404" pitchFamily="49" charset="0"/>
                <a:ea typeface="MS PGothic" pitchFamily="34" charset="-128"/>
                <a:cs typeface="Courier New" panose="02070309020205020404" pitchFamily="49" charset="0"/>
              </a:rPr>
              <a:t>(String </a:t>
            </a:r>
            <a:r>
              <a:rPr lang="en-US" sz="1800" dirty="0" err="1">
                <a:latin typeface="Courier New" panose="02070309020205020404" pitchFamily="49" charset="0"/>
                <a:ea typeface="MS PGothic" pitchFamily="34" charset="-128"/>
                <a:cs typeface="Courier New" panose="02070309020205020404" pitchFamily="49" charset="0"/>
              </a:rPr>
              <a:t>i</a:t>
            </a:r>
            <a:r>
              <a:rPr lang="en-US" sz="1800" dirty="0">
                <a:latin typeface="Courier New" panose="02070309020205020404" pitchFamily="49" charset="0"/>
                <a:ea typeface="MS PGothic" pitchFamily="34" charset="-128"/>
                <a:cs typeface="Courier New" panose="02070309020205020404" pitchFamily="49" charset="0"/>
              </a:rPr>
              <a:t>, String n, Date d, double 	</a:t>
            </a:r>
            <a:r>
              <a:rPr lang="en-US" sz="1800" dirty="0" err="1">
                <a:latin typeface="Courier New" panose="02070309020205020404" pitchFamily="49" charset="0"/>
                <a:ea typeface="MS PGothic" pitchFamily="34" charset="-128"/>
                <a:cs typeface="Courier New" panose="02070309020205020404" pitchFamily="49" charset="0"/>
              </a:rPr>
              <a:t>hr</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id =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i</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name = n;</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startDate</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new Date(d);</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hoursWorked</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0;</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hourlyRate</a:t>
            </a:r>
            <a:r>
              <a:rPr lang="en-US" sz="1800" dirty="0">
                <a:latin typeface="Courier New" panose="02070309020205020404" pitchFamily="49" charset="0"/>
                <a:ea typeface="MS PGothic" pitchFamily="34" charset="-128"/>
                <a:cs typeface="Courier New" panose="02070309020205020404" pitchFamily="49" charset="0"/>
              </a:rPr>
              <a:t> = </a:t>
            </a:r>
            <a:r>
              <a:rPr lang="en-US" sz="1800" dirty="0" err="1">
                <a:latin typeface="Courier New" panose="02070309020205020404" pitchFamily="49" charset="0"/>
                <a:ea typeface="MS PGothic" pitchFamily="34" charset="-128"/>
                <a:cs typeface="Courier New" panose="02070309020205020404" pitchFamily="49" charset="0"/>
              </a:rPr>
              <a:t>hr</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Verdana" pitchFamily="34" charset="0"/>
              <a:ea typeface="MS PGothic" pitchFamily="34" charset="-128"/>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234684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Constructors</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However, 4 of these properties are defined in Employee and they are marked as private</a:t>
            </a:r>
          </a:p>
          <a:p>
            <a:pPr eaLnBrk="1" hangingPunct="1">
              <a:lnSpc>
                <a:spcPct val="80000"/>
              </a:lnSpc>
            </a:pPr>
            <a:r>
              <a:rPr lang="en-US" sz="2400" dirty="0">
                <a:latin typeface="Verdana" pitchFamily="34" charset="0"/>
                <a:ea typeface="MS PGothic" pitchFamily="34" charset="-128"/>
              </a:rPr>
              <a:t>Because they are private, direct access to them is not allowed, and the rule still applies even with subclasses using inheritance</a:t>
            </a:r>
          </a:p>
          <a:p>
            <a:pPr eaLnBrk="1" hangingPunct="1">
              <a:lnSpc>
                <a:spcPct val="80000"/>
              </a:lnSpc>
            </a:pPr>
            <a:r>
              <a:rPr lang="en-US" sz="2400" dirty="0">
                <a:latin typeface="Verdana" pitchFamily="34" charset="0"/>
                <a:ea typeface="MS PGothic" pitchFamily="34" charset="-128"/>
              </a:rPr>
              <a:t>To fix this, Java allows you to call the parent class constructor directly from the subclass</a:t>
            </a:r>
          </a:p>
          <a:p>
            <a:pPr marL="0" indent="0" eaLnBrk="1" hangingPunct="1">
              <a:lnSpc>
                <a:spcPct val="80000"/>
              </a:lnSpc>
              <a:buNone/>
            </a:pPr>
            <a:endParaRPr lang="en-US" sz="2000" dirty="0">
              <a:latin typeface="Verdana" pitchFamily="34" charset="0"/>
              <a:ea typeface="MS PGothic" pitchFamily="34" charset="-128"/>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a:t>
            </a:r>
            <a:r>
              <a:rPr lang="en-US" sz="1800" dirty="0" err="1">
                <a:latin typeface="Courier New" panose="02070309020205020404" pitchFamily="49" charset="0"/>
                <a:ea typeface="MS PGothic" pitchFamily="34" charset="-128"/>
                <a:cs typeface="Courier New" panose="02070309020205020404" pitchFamily="49" charset="0"/>
              </a:rPr>
              <a:t>HourlyEmployee</a:t>
            </a:r>
            <a:r>
              <a:rPr lang="en-US" sz="1800" dirty="0">
                <a:latin typeface="Courier New" panose="02070309020205020404" pitchFamily="49" charset="0"/>
                <a:ea typeface="MS PGothic" pitchFamily="34" charset="-128"/>
                <a:cs typeface="Courier New" panose="02070309020205020404" pitchFamily="49" charset="0"/>
              </a:rPr>
              <a:t>(String </a:t>
            </a:r>
            <a:r>
              <a:rPr lang="en-US" sz="1800" dirty="0" err="1">
                <a:latin typeface="Courier New" panose="02070309020205020404" pitchFamily="49" charset="0"/>
                <a:ea typeface="MS PGothic" pitchFamily="34" charset="-128"/>
                <a:cs typeface="Courier New" panose="02070309020205020404" pitchFamily="49" charset="0"/>
              </a:rPr>
              <a:t>i</a:t>
            </a:r>
            <a:r>
              <a:rPr lang="en-US" sz="1800" dirty="0">
                <a:latin typeface="Courier New" panose="02070309020205020404" pitchFamily="49" charset="0"/>
                <a:ea typeface="MS PGothic" pitchFamily="34" charset="-128"/>
                <a:cs typeface="Courier New" panose="02070309020205020404" pitchFamily="49" charset="0"/>
              </a:rPr>
              <a:t>, String n, Date d, double 	</a:t>
            </a:r>
            <a:r>
              <a:rPr lang="en-US" sz="1800" dirty="0" err="1">
                <a:latin typeface="Courier New" panose="02070309020205020404" pitchFamily="49" charset="0"/>
                <a:ea typeface="MS PGothic" pitchFamily="34" charset="-128"/>
                <a:cs typeface="Courier New" panose="02070309020205020404" pitchFamily="49" charset="0"/>
              </a:rPr>
              <a:t>hr</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super(</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i</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n, d);</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hourlyRate</a:t>
            </a:r>
            <a:r>
              <a:rPr lang="en-US" sz="1800" dirty="0">
                <a:latin typeface="Courier New" panose="02070309020205020404" pitchFamily="49" charset="0"/>
                <a:ea typeface="MS PGothic" pitchFamily="34" charset="-128"/>
                <a:cs typeface="Courier New" panose="02070309020205020404" pitchFamily="49" charset="0"/>
              </a:rPr>
              <a:t> = </a:t>
            </a:r>
            <a:r>
              <a:rPr lang="en-US" sz="1800" dirty="0" err="1">
                <a:latin typeface="Courier New" panose="02070309020205020404" pitchFamily="49" charset="0"/>
                <a:ea typeface="MS PGothic" pitchFamily="34" charset="-128"/>
                <a:cs typeface="Courier New" panose="02070309020205020404" pitchFamily="49" charset="0"/>
              </a:rPr>
              <a:t>hr</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000" dirty="0">
              <a:latin typeface="Verdana" pitchFamily="34" charset="0"/>
              <a:ea typeface="MS PGothic" pitchFamily="34" charset="-128"/>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604491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Constructors</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“super” calls the parent constructor with the matching signature (in this case, the Employee constructor that takes a String, String, and Date)</a:t>
            </a:r>
          </a:p>
          <a:p>
            <a:pPr eaLnBrk="1" hangingPunct="1">
              <a:lnSpc>
                <a:spcPct val="80000"/>
              </a:lnSpc>
            </a:pPr>
            <a:r>
              <a:rPr lang="en-US" sz="2400" dirty="0">
                <a:latin typeface="Verdana" pitchFamily="34" charset="0"/>
                <a:ea typeface="MS PGothic" pitchFamily="34" charset="-128"/>
              </a:rPr>
              <a:t>In Java, “super” </a:t>
            </a:r>
            <a:r>
              <a:rPr lang="en-US" sz="2400" u="sng" dirty="0">
                <a:latin typeface="Verdana" pitchFamily="34" charset="0"/>
                <a:ea typeface="MS PGothic" pitchFamily="34" charset="-128"/>
              </a:rPr>
              <a:t>must</a:t>
            </a:r>
            <a:r>
              <a:rPr lang="en-US" sz="2400" dirty="0">
                <a:latin typeface="Verdana" pitchFamily="34" charset="0"/>
                <a:ea typeface="MS PGothic" pitchFamily="34" charset="-128"/>
              </a:rPr>
              <a:t> be the first line in the subclass constructor</a:t>
            </a:r>
          </a:p>
          <a:p>
            <a:pPr eaLnBrk="1" hangingPunct="1">
              <a:lnSpc>
                <a:spcPct val="80000"/>
              </a:lnSpc>
            </a:pPr>
            <a:r>
              <a:rPr lang="en-US" sz="2400" dirty="0">
                <a:latin typeface="Verdana" pitchFamily="34" charset="0"/>
                <a:ea typeface="MS PGothic" pitchFamily="34" charset="-128"/>
              </a:rPr>
              <a:t>Other OO languages will offer a similar functionality </a:t>
            </a:r>
          </a:p>
          <a:p>
            <a:pPr eaLnBrk="1" hangingPunct="1">
              <a:lnSpc>
                <a:spcPct val="80000"/>
              </a:lnSpc>
            </a:pPr>
            <a:r>
              <a:rPr lang="en-US" sz="2400" dirty="0">
                <a:latin typeface="Verdana" pitchFamily="34" charset="0"/>
                <a:ea typeface="MS PGothic" pitchFamily="34" charset="-128"/>
              </a:rPr>
              <a:t>Using “super” promotes reuse of code and proper ownership of behavior</a:t>
            </a:r>
          </a:p>
          <a:p>
            <a:pPr lvl="1" eaLnBrk="1" hangingPunct="1">
              <a:lnSpc>
                <a:spcPct val="80000"/>
              </a:lnSpc>
            </a:pPr>
            <a:r>
              <a:rPr lang="en-US" sz="2000" dirty="0" err="1">
                <a:latin typeface="Verdana" pitchFamily="34" charset="0"/>
                <a:ea typeface="MS PGothic" pitchFamily="34" charset="-128"/>
              </a:rPr>
              <a:t>HourlyEmployee</a:t>
            </a:r>
            <a:r>
              <a:rPr lang="en-US" sz="2000" dirty="0">
                <a:latin typeface="Verdana" pitchFamily="34" charset="0"/>
                <a:ea typeface="MS PGothic" pitchFamily="34" charset="-128"/>
              </a:rPr>
              <a:t> is first saying use how ever Employee constructs an object from these parameters</a:t>
            </a:r>
          </a:p>
          <a:p>
            <a:pPr lvl="1" eaLnBrk="1" hangingPunct="1">
              <a:lnSpc>
                <a:spcPct val="80000"/>
              </a:lnSpc>
            </a:pPr>
            <a:r>
              <a:rPr lang="en-US" sz="2000" dirty="0">
                <a:latin typeface="Verdana" pitchFamily="34" charset="0"/>
                <a:ea typeface="MS PGothic" pitchFamily="34" charset="-128"/>
              </a:rPr>
              <a:t>Then, </a:t>
            </a:r>
            <a:r>
              <a:rPr lang="en-US" sz="2000" dirty="0" err="1">
                <a:latin typeface="Verdana" pitchFamily="34" charset="0"/>
                <a:ea typeface="MS PGothic" pitchFamily="34" charset="-128"/>
              </a:rPr>
              <a:t>HourlyEmployee</a:t>
            </a:r>
            <a:r>
              <a:rPr lang="en-US" sz="2000" dirty="0">
                <a:latin typeface="Verdana" pitchFamily="34" charset="0"/>
                <a:ea typeface="MS PGothic" pitchFamily="34" charset="-128"/>
              </a:rPr>
              <a:t> initializes the properties it specifically knows about – here, it’s only the </a:t>
            </a:r>
            <a:r>
              <a:rPr lang="en-US" sz="2000" dirty="0" err="1">
                <a:latin typeface="Verdana" pitchFamily="34" charset="0"/>
                <a:ea typeface="MS PGothic" pitchFamily="34" charset="-128"/>
              </a:rPr>
              <a:t>hourlyRate</a:t>
            </a:r>
            <a:r>
              <a:rPr lang="en-US" sz="2000" dirty="0">
                <a:latin typeface="Verdana" pitchFamily="34" charset="0"/>
                <a:ea typeface="MS PGothic" pitchFamily="34" charset="-128"/>
              </a:rPr>
              <a:t> property</a:t>
            </a:r>
          </a:p>
          <a:p>
            <a:pPr eaLnBrk="1" hangingPunct="1">
              <a:lnSpc>
                <a:spcPct val="80000"/>
              </a:lnSpc>
            </a:pPr>
            <a:r>
              <a:rPr lang="en-US" sz="2400" dirty="0">
                <a:latin typeface="Verdana" pitchFamily="34" charset="0"/>
                <a:ea typeface="MS PGothic" pitchFamily="34" charset="-128"/>
              </a:rPr>
              <a:t>Alternatively, there can be ways to allow the subclass to access superclass properties directly</a:t>
            </a:r>
          </a:p>
          <a:p>
            <a:pPr marL="0" indent="0" eaLnBrk="1" hangingPunct="1">
              <a:lnSpc>
                <a:spcPct val="80000"/>
              </a:lnSpc>
              <a:buNone/>
            </a:pPr>
            <a:endParaRPr lang="en-US" sz="2000" dirty="0">
              <a:latin typeface="Verdana" pitchFamily="34" charset="0"/>
              <a:ea typeface="MS PGothic" pitchFamily="34" charset="-128"/>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360960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Private Access</a:t>
            </a:r>
          </a:p>
        </p:txBody>
      </p:sp>
      <p:sp>
        <p:nvSpPr>
          <p:cNvPr id="110594" name="Rectangle 3"/>
          <p:cNvSpPr>
            <a:spLocks noGrp="1" noChangeArrowheads="1"/>
          </p:cNvSpPr>
          <p:nvPr>
            <p:ph type="body" idx="4294967295"/>
          </p:nvPr>
        </p:nvSpPr>
        <p:spPr>
          <a:xfrm>
            <a:off x="457200" y="1219200"/>
            <a:ext cx="8229600" cy="5029200"/>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public class Employee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protected</a:t>
            </a:r>
            <a:r>
              <a:rPr lang="en-US" sz="1800" dirty="0">
                <a:latin typeface="Courier New" panose="02070309020205020404" pitchFamily="49" charset="0"/>
                <a:ea typeface="MS PGothic" pitchFamily="34" charset="-128"/>
                <a:cs typeface="Courier New" panose="02070309020205020404" pitchFamily="49" charset="0"/>
              </a:rPr>
              <a:t> String id;</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protected</a:t>
            </a:r>
            <a:r>
              <a:rPr lang="en-US" sz="1800" dirty="0">
                <a:latin typeface="Courier New" panose="02070309020205020404" pitchFamily="49" charset="0"/>
                <a:ea typeface="MS PGothic" pitchFamily="34" charset="-128"/>
                <a:cs typeface="Courier New" panose="02070309020205020404" pitchFamily="49" charset="0"/>
              </a:rPr>
              <a:t> String name;</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protected</a:t>
            </a:r>
            <a:r>
              <a:rPr lang="en-US" sz="1800" dirty="0">
                <a:latin typeface="Courier New" panose="02070309020205020404" pitchFamily="49" charset="0"/>
                <a:ea typeface="MS PGothic" pitchFamily="34" charset="-128"/>
                <a:cs typeface="Courier New" panose="02070309020205020404" pitchFamily="49" charset="0"/>
              </a:rPr>
              <a:t> Date </a:t>
            </a:r>
            <a:r>
              <a:rPr lang="en-US" sz="1800" dirty="0" err="1">
                <a:latin typeface="Courier New" panose="02070309020205020404" pitchFamily="49" charset="0"/>
                <a:ea typeface="MS PGothic" pitchFamily="34" charset="-128"/>
                <a:cs typeface="Courier New" panose="02070309020205020404" pitchFamily="49" charset="0"/>
              </a:rPr>
              <a:t>startDate</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protected</a:t>
            </a:r>
            <a:r>
              <a:rPr lang="en-US" sz="1800" dirty="0">
                <a:latin typeface="Courier New" panose="02070309020205020404" pitchFamily="49" charset="0"/>
                <a:ea typeface="MS PGothic" pitchFamily="34" charset="-128"/>
                <a:cs typeface="Courier New" panose="02070309020205020404" pitchFamily="49" charset="0"/>
              </a:rPr>
              <a:t> int </a:t>
            </a:r>
            <a:r>
              <a:rPr lang="en-US" sz="1800" dirty="0" err="1">
                <a:latin typeface="Courier New" panose="02070309020205020404" pitchFamily="49" charset="0"/>
                <a:ea typeface="MS PGothic" pitchFamily="34" charset="-128"/>
                <a:cs typeface="Courier New" panose="02070309020205020404" pitchFamily="49" charset="0"/>
              </a:rPr>
              <a:t>hoursWorked</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Protected properties are considered private for other objects and code outside the class</a:t>
            </a:r>
          </a:p>
          <a:p>
            <a:pPr eaLnBrk="1" hangingPunct="1">
              <a:lnSpc>
                <a:spcPct val="80000"/>
              </a:lnSpc>
            </a:pPr>
            <a:r>
              <a:rPr lang="en-US" sz="2400" dirty="0">
                <a:latin typeface="Verdana" pitchFamily="34" charset="0"/>
                <a:ea typeface="MS PGothic" pitchFamily="34" charset="-128"/>
              </a:rPr>
              <a:t>Protected properties can be directly accessed only within subclasses of its inheritance hierarchy</a:t>
            </a:r>
          </a:p>
          <a:p>
            <a:pPr eaLnBrk="1" hangingPunct="1">
              <a:lnSpc>
                <a:spcPct val="80000"/>
              </a:lnSpc>
            </a:pPr>
            <a:r>
              <a:rPr lang="en-US" sz="2400" dirty="0">
                <a:latin typeface="Verdana" pitchFamily="34" charset="0"/>
                <a:ea typeface="MS PGothic" pitchFamily="34" charset="-128"/>
              </a:rPr>
              <a:t>Pure OO designers mark properties as private as often to promote stand alone class design and not need to know how it will specifically be used</a:t>
            </a:r>
          </a:p>
          <a:p>
            <a:pPr eaLnBrk="1" hangingPunct="1">
              <a:lnSpc>
                <a:spcPct val="80000"/>
              </a:lnSpc>
            </a:pPr>
            <a:r>
              <a:rPr lang="en-US" sz="2400" dirty="0">
                <a:latin typeface="Verdana" pitchFamily="34" charset="0"/>
                <a:ea typeface="MS PGothic" pitchFamily="34" charset="-128"/>
              </a:rPr>
              <a:t>If a class is likely to have subclasses, protecting properties can be helpful</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615565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Inheritance Summary</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000" dirty="0">
                <a:latin typeface="Verdana" pitchFamily="34" charset="0"/>
                <a:ea typeface="MS PGothic" pitchFamily="34" charset="-128"/>
              </a:rPr>
              <a:t>Class design is intended to model real world scenarios and promote code reuse, maintenance and readability</a:t>
            </a:r>
          </a:p>
          <a:p>
            <a:pPr eaLnBrk="1" hangingPunct="1">
              <a:lnSpc>
                <a:spcPct val="80000"/>
              </a:lnSpc>
            </a:pPr>
            <a:r>
              <a:rPr lang="en-US" sz="2000" dirty="0">
                <a:latin typeface="Verdana" pitchFamily="34" charset="0"/>
                <a:ea typeface="MS PGothic" pitchFamily="34" charset="-128"/>
              </a:rPr>
              <a:t>Class relationships and similarities between them generate opportunities for code reuse</a:t>
            </a:r>
          </a:p>
          <a:p>
            <a:pPr eaLnBrk="1" hangingPunct="1">
              <a:lnSpc>
                <a:spcPct val="80000"/>
              </a:lnSpc>
            </a:pPr>
            <a:r>
              <a:rPr lang="en-US" sz="2000" dirty="0">
                <a:latin typeface="Verdana" pitchFamily="34" charset="0"/>
                <a:ea typeface="MS PGothic" pitchFamily="34" charset="-128"/>
              </a:rPr>
              <a:t>Classes individually are designed by identifying their properties and behaviors – what does it </a:t>
            </a:r>
            <a:r>
              <a:rPr lang="en-US" sz="2000" u="sng" dirty="0">
                <a:latin typeface="Verdana" pitchFamily="34" charset="0"/>
                <a:ea typeface="MS PGothic" pitchFamily="34" charset="-128"/>
              </a:rPr>
              <a:t>have</a:t>
            </a:r>
            <a:r>
              <a:rPr lang="en-US" sz="2000" dirty="0">
                <a:latin typeface="Verdana" pitchFamily="34" charset="0"/>
                <a:ea typeface="MS PGothic" pitchFamily="34" charset="-128"/>
              </a:rPr>
              <a:t> and what do we want it to be able to do</a:t>
            </a:r>
          </a:p>
          <a:p>
            <a:pPr eaLnBrk="1" hangingPunct="1">
              <a:lnSpc>
                <a:spcPct val="80000"/>
              </a:lnSpc>
            </a:pPr>
            <a:r>
              <a:rPr lang="en-US" sz="2000" dirty="0">
                <a:latin typeface="Verdana" pitchFamily="34" charset="0"/>
                <a:ea typeface="MS PGothic" pitchFamily="34" charset="-128"/>
              </a:rPr>
              <a:t>Classes collectively can define relationships through identifying if one class </a:t>
            </a:r>
            <a:r>
              <a:rPr lang="en-US" sz="2000" u="sng" dirty="0">
                <a:latin typeface="Verdana" pitchFamily="34" charset="0"/>
                <a:ea typeface="MS PGothic" pitchFamily="34" charset="-128"/>
              </a:rPr>
              <a:t>is a type of</a:t>
            </a:r>
            <a:r>
              <a:rPr lang="en-US" sz="2000" dirty="0">
                <a:latin typeface="Verdana" pitchFamily="34" charset="0"/>
                <a:ea typeface="MS PGothic" pitchFamily="34" charset="-128"/>
              </a:rPr>
              <a:t> another</a:t>
            </a:r>
          </a:p>
          <a:p>
            <a:pPr eaLnBrk="1" hangingPunct="1">
              <a:lnSpc>
                <a:spcPct val="80000"/>
              </a:lnSpc>
            </a:pPr>
            <a:r>
              <a:rPr lang="en-US" sz="2000" dirty="0">
                <a:latin typeface="Verdana" pitchFamily="34" charset="0"/>
                <a:ea typeface="MS PGothic" pitchFamily="34" charset="-128"/>
              </a:rPr>
              <a:t>The higher level class contains the common properties and methods that all subclass types can reuse and are considered to be a more general type of information</a:t>
            </a:r>
          </a:p>
          <a:p>
            <a:pPr eaLnBrk="1" hangingPunct="1">
              <a:lnSpc>
                <a:spcPct val="80000"/>
              </a:lnSpc>
            </a:pPr>
            <a:r>
              <a:rPr lang="en-US" sz="2000" dirty="0">
                <a:latin typeface="Verdana" pitchFamily="34" charset="0"/>
                <a:ea typeface="MS PGothic" pitchFamily="34" charset="-128"/>
              </a:rPr>
              <a:t>Subclasses add on to these types defining more specific properties data and add/override methods</a:t>
            </a:r>
          </a:p>
          <a:p>
            <a:pPr eaLnBrk="1" hangingPunct="1">
              <a:lnSpc>
                <a:spcPct val="80000"/>
              </a:lnSpc>
            </a:pPr>
            <a:r>
              <a:rPr lang="en-US" sz="2000" dirty="0">
                <a:latin typeface="Verdana" pitchFamily="34" charset="0"/>
                <a:ea typeface="MS PGothic" pitchFamily="34" charset="-128"/>
              </a:rPr>
              <a:t>Objects of super and subclasses are instantiated as normal, sometimes not even aware that inheritance is in use</a:t>
            </a:r>
          </a:p>
          <a:p>
            <a:pPr eaLnBrk="1" hangingPunct="1">
              <a:lnSpc>
                <a:spcPct val="80000"/>
              </a:lnSpc>
            </a:pPr>
            <a:r>
              <a:rPr lang="en-US" sz="2000" dirty="0">
                <a:latin typeface="Verdana" pitchFamily="34" charset="0"/>
                <a:ea typeface="MS PGothic" pitchFamily="34" charset="-128"/>
              </a:rPr>
              <a:t>In addition to straight code reuse, the inheritance hierarchy also sets up the foundation for a more powerful use of super and subclasses</a:t>
            </a:r>
          </a:p>
          <a:p>
            <a:pPr eaLnBrk="1" hangingPunct="1">
              <a:lnSpc>
                <a:spcPct val="80000"/>
              </a:lnSpc>
            </a:pPr>
            <a:endParaRPr lang="en-US" sz="2000" dirty="0">
              <a:latin typeface="Verdana" pitchFamily="34" charset="0"/>
              <a:ea typeface="MS PGothic" pitchFamily="34" charset="-128"/>
            </a:endParaRPr>
          </a:p>
        </p:txBody>
      </p:sp>
    </p:spTree>
    <p:extLst>
      <p:ext uri="{BB962C8B-B14F-4D97-AF65-F5344CB8AC3E}">
        <p14:creationId xmlns:p14="http://schemas.microsoft.com/office/powerpoint/2010/main" val="3061632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Practice Exercise 11</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400" dirty="0">
                <a:latin typeface="Verdana" pitchFamily="34" charset="0"/>
                <a:ea typeface="MS PGothic" pitchFamily="34" charset="-128"/>
              </a:rPr>
              <a:t>Go back to the Student class you’ve worked on and followed with our discussions so far</a:t>
            </a:r>
          </a:p>
          <a:p>
            <a:pPr eaLnBrk="1" hangingPunct="1">
              <a:lnSpc>
                <a:spcPct val="80000"/>
              </a:lnSpc>
            </a:pPr>
            <a:r>
              <a:rPr lang="en-US" sz="2400" dirty="0">
                <a:latin typeface="Verdana" pitchFamily="34" charset="0"/>
                <a:ea typeface="MS PGothic" pitchFamily="34" charset="-128"/>
              </a:rPr>
              <a:t>Create the following 2 subclasses for specific types of Students to model</a:t>
            </a:r>
          </a:p>
          <a:p>
            <a:pPr lvl="1" eaLnBrk="1" hangingPunct="1">
              <a:lnSpc>
                <a:spcPct val="80000"/>
              </a:lnSpc>
            </a:pPr>
            <a:r>
              <a:rPr lang="en-US" sz="2000" dirty="0">
                <a:latin typeface="Verdana" pitchFamily="34" charset="0"/>
                <a:ea typeface="MS PGothic" pitchFamily="34" charset="-128"/>
              </a:rPr>
              <a:t>A college student is a student that also has major like “Computer Science” and a school like “Engineering”</a:t>
            </a:r>
          </a:p>
          <a:p>
            <a:pPr lvl="1" eaLnBrk="1" hangingPunct="1">
              <a:lnSpc>
                <a:spcPct val="80000"/>
              </a:lnSpc>
            </a:pPr>
            <a:r>
              <a:rPr lang="en-US" sz="2000" dirty="0">
                <a:latin typeface="Verdana" pitchFamily="34" charset="0"/>
                <a:ea typeface="MS PGothic" pitchFamily="34" charset="-128"/>
              </a:rPr>
              <a:t>A high school student is a student that also has a grade level (freshman, sophomore, junior, or senior)</a:t>
            </a:r>
          </a:p>
          <a:p>
            <a:pPr eaLnBrk="1" hangingPunct="1">
              <a:lnSpc>
                <a:spcPct val="80000"/>
              </a:lnSpc>
            </a:pPr>
            <a:r>
              <a:rPr lang="en-US" sz="2400" dirty="0">
                <a:latin typeface="Verdana" pitchFamily="34" charset="0"/>
                <a:ea typeface="MS PGothic" pitchFamily="34" charset="-128"/>
              </a:rPr>
              <a:t>Code the appropriate set of baseline methods appropriately and test them in main by creating objects of these </a:t>
            </a:r>
            <a:r>
              <a:rPr lang="en-US" sz="2400" dirty="0" err="1">
                <a:latin typeface="Verdana" pitchFamily="34" charset="0"/>
                <a:ea typeface="MS PGothic" pitchFamily="34" charset="-128"/>
              </a:rPr>
              <a:t>subcalsses</a:t>
            </a: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Consider ways to effectively test your subclasses</a:t>
            </a:r>
          </a:p>
          <a:p>
            <a:pPr lvl="1" eaLnBrk="1" hangingPunct="1">
              <a:lnSpc>
                <a:spcPct val="80000"/>
              </a:lnSpc>
            </a:pPr>
            <a:r>
              <a:rPr lang="en-US" sz="2000" dirty="0">
                <a:latin typeface="Verdana" pitchFamily="34" charset="0"/>
                <a:ea typeface="MS PGothic" pitchFamily="34" charset="-128"/>
              </a:rPr>
              <a:t>Is it safe to say that if the Student class is already tested, inheriting from it means only testing what is added in the subclass?</a:t>
            </a:r>
          </a:p>
          <a:p>
            <a:pPr lvl="1" eaLnBrk="1" hangingPunct="1">
              <a:lnSpc>
                <a:spcPct val="80000"/>
              </a:lnSpc>
            </a:pPr>
            <a:r>
              <a:rPr lang="en-US" sz="2000" dirty="0">
                <a:latin typeface="Verdana" pitchFamily="34" charset="0"/>
                <a:ea typeface="MS PGothic" pitchFamily="34" charset="-128"/>
              </a:rPr>
              <a:t>Should you test Student methods through objects that are of the subclass data types?</a:t>
            </a:r>
          </a:p>
          <a:p>
            <a:pPr lvl="1" eaLnBrk="1" hangingPunct="1">
              <a:lnSpc>
                <a:spcPct val="80000"/>
              </a:lnSpc>
            </a:pPr>
            <a:endParaRPr lang="en-US" sz="2000" dirty="0">
              <a:latin typeface="Verdana" pitchFamily="34" charset="0"/>
              <a:ea typeface="MS PGothic" pitchFamily="34" charset="-128"/>
            </a:endParaRPr>
          </a:p>
        </p:txBody>
      </p:sp>
    </p:spTree>
    <p:extLst>
      <p:ext uri="{BB962C8B-B14F-4D97-AF65-F5344CB8AC3E}">
        <p14:creationId xmlns:p14="http://schemas.microsoft.com/office/powerpoint/2010/main" val="645461330"/>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26325</TotalTime>
  <Words>3187</Words>
  <Application>Microsoft Office PowerPoint</Application>
  <PresentationFormat>On-screen Show (4:3)</PresentationFormat>
  <Paragraphs>397</Paragraphs>
  <Slides>35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Courier New</vt:lpstr>
      <vt:lpstr>Verdana</vt:lpstr>
      <vt:lpstr>Default Design</vt:lpstr>
      <vt:lpstr>Inheritance</vt:lpstr>
      <vt:lpstr>Current Situation</vt:lpstr>
      <vt:lpstr>Employee</vt:lpstr>
      <vt:lpstr>Employee</vt:lpstr>
      <vt:lpstr>Irrelevant Properties</vt:lpstr>
      <vt:lpstr>Irrelevant Properties</vt:lpstr>
      <vt:lpstr>Irrelevant Properties</vt:lpstr>
      <vt:lpstr>Irrelevant Properties</vt:lpstr>
      <vt:lpstr>Irrelevant Properties</vt:lpstr>
      <vt:lpstr>Irrelevant Properties</vt:lpstr>
      <vt:lpstr>Irrelevant Properties</vt:lpstr>
      <vt:lpstr>Irrelevant Properties</vt:lpstr>
      <vt:lpstr>Irrelevant Properties</vt:lpstr>
      <vt:lpstr>Employee Types</vt:lpstr>
      <vt:lpstr>Employee Types</vt:lpstr>
      <vt:lpstr>Employee Types</vt:lpstr>
      <vt:lpstr>Employee Types</vt:lpstr>
      <vt:lpstr>Employee Types</vt:lpstr>
      <vt:lpstr>Employee Types</vt:lpstr>
      <vt:lpstr>Employee Types</vt:lpstr>
      <vt:lpstr>Employee Types</vt:lpstr>
      <vt:lpstr>Employee Types</vt:lpstr>
      <vt:lpstr>Employee Types</vt:lpstr>
      <vt:lpstr>Employee Types</vt:lpstr>
      <vt:lpstr>Employee Types</vt:lpstr>
      <vt:lpstr>Inheritance Hierarchy</vt:lpstr>
      <vt:lpstr>Inheritance Hierarchy</vt:lpstr>
      <vt:lpstr>Inheritance Hierarchy</vt:lpstr>
      <vt:lpstr>Inheritance</vt:lpstr>
      <vt:lpstr>Constructors</vt:lpstr>
      <vt:lpstr>Constructors</vt:lpstr>
      <vt:lpstr>Constructors</vt:lpstr>
      <vt:lpstr>Private Access</vt:lpstr>
      <vt:lpstr>Inheritance Summary</vt:lpstr>
      <vt:lpstr>Practice Exercise 11</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Tayco</dc:creator>
  <cp:lastModifiedBy>Tayco, Phil</cp:lastModifiedBy>
  <cp:revision>326</cp:revision>
  <dcterms:created xsi:type="dcterms:W3CDTF">2014-12-17T17:39:07Z</dcterms:created>
  <dcterms:modified xsi:type="dcterms:W3CDTF">2020-10-28T20:58:47Z</dcterms:modified>
</cp:coreProperties>
</file>