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503" r:id="rId3"/>
    <p:sldId id="442" r:id="rId4"/>
    <p:sldId id="474" r:id="rId5"/>
    <p:sldId id="475" r:id="rId6"/>
    <p:sldId id="476" r:id="rId7"/>
    <p:sldId id="497" r:id="rId8"/>
    <p:sldId id="496" r:id="rId9"/>
    <p:sldId id="504" r:id="rId10"/>
    <p:sldId id="473" r:id="rId11"/>
    <p:sldId id="477" r:id="rId12"/>
    <p:sldId id="505" r:id="rId13"/>
    <p:sldId id="485" r:id="rId14"/>
    <p:sldId id="506" r:id="rId15"/>
    <p:sldId id="487" r:id="rId16"/>
    <p:sldId id="488" r:id="rId17"/>
    <p:sldId id="489" r:id="rId18"/>
    <p:sldId id="507" r:id="rId19"/>
    <p:sldId id="508" r:id="rId20"/>
    <p:sldId id="509" r:id="rId21"/>
    <p:sldId id="479" r:id="rId22"/>
    <p:sldId id="510" r:id="rId23"/>
    <p:sldId id="480" r:id="rId24"/>
    <p:sldId id="511" r:id="rId25"/>
    <p:sldId id="499" r:id="rId26"/>
    <p:sldId id="500" r:id="rId27"/>
    <p:sldId id="512" r:id="rId28"/>
    <p:sldId id="513" r:id="rId29"/>
    <p:sldId id="502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27" autoAdjust="0"/>
    <p:restoredTop sz="94660"/>
  </p:normalViewPr>
  <p:slideViewPr>
    <p:cSldViewPr>
      <p:cViewPr varScale="1">
        <p:scale>
          <a:sx n="62" d="100"/>
          <a:sy n="62" d="100"/>
        </p:scale>
        <p:origin x="74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484D7-446C-433D-A58A-F70516A004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3E22F-7895-44B4-9EE1-9C54198A9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7CC60-F3FF-4BE5-87FF-33FEA5BA66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75C2A-23B9-4ADE-B45F-255DF46951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1C08F-7227-4587-8316-3D6B27E047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87923-02DD-4327-A33A-7A2C25430A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62BB4-E7C8-4A8A-8BAD-0F3173F6A0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01057-A0AA-4500-9D0D-34A51A1BA3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759FC-CA7A-4D64-9E75-D7399C9129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325A6-C5A5-4608-B273-B7B65EC10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25D0D-5B5E-4CD0-8F79-4884A4872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2223B-6623-4FAE-8BDB-68E8AFCF66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fld id="{CC73E289-0A82-4A34-9CA5-5426D2D68C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charset="0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charset="0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charset="0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charset="0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latin typeface="Verdana" pitchFamily="34" charset="0"/>
                <a:ea typeface="MS PGothic" pitchFamily="34" charset="-128"/>
                <a:cs typeface="Arial" charset="0"/>
              </a:rPr>
              <a:t>Composition</a:t>
            </a:r>
            <a:br>
              <a:rPr lang="en-US" b="1" dirty="0">
                <a:latin typeface="Verdana" pitchFamily="34" charset="0"/>
                <a:ea typeface="MS PGothic" pitchFamily="34" charset="-128"/>
                <a:cs typeface="Arial" charset="0"/>
              </a:rPr>
            </a:br>
            <a:r>
              <a:rPr lang="en-US" b="1" dirty="0">
                <a:latin typeface="Verdana" pitchFamily="34" charset="0"/>
                <a:ea typeface="MS PGothic" pitchFamily="34" charset="-128"/>
                <a:cs typeface="Arial" charset="0"/>
              </a:rPr>
              <a:t>Part 1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MS PGothic" pitchFamily="34" charset="-128"/>
              </a:rPr>
              <a:t>Phil Tayco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San Jose City College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Slide version 1.4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Updated Sep. 23</a:t>
            </a:r>
            <a:r>
              <a:rPr lang="en-US">
                <a:ea typeface="MS PGothic" pitchFamily="34" charset="-128"/>
              </a:rPr>
              <a:t>, 2020</a:t>
            </a:r>
            <a:endParaRPr lang="en-US" dirty="0">
              <a:ea typeface="MS PGothic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Dates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Some data types, such as Dates, are first learned to be stored as Strings: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String today = “9/17/2019”;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2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(“Today is “ + today);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works, but what are some limitations with managing dates as a String?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9110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Dates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As a String type, a Date can pose presentation challenges (mm/dd/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yy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, dd-mon-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yyyy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, etc.)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Conceptually, Dates can also be evaluated: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Is a date before or after another date?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What day of the week is the given date?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To answer these questions with the date stored as a String requires parsing the data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Extra work can be done to handle these format situations but OO designers approach it differently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Rather than treat the Date value as a String, think of the information encapsulated in a Date object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We’re </a:t>
            </a:r>
            <a:r>
              <a:rPr lang="en-US" sz="2000" u="sng" dirty="0">
                <a:latin typeface="Verdana" pitchFamily="34" charset="0"/>
                <a:ea typeface="MS PGothic" pitchFamily="34" charset="-128"/>
              </a:rPr>
              <a:t>storing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key Date values instead of presenting Date information</a:t>
            </a:r>
          </a:p>
        </p:txBody>
      </p:sp>
    </p:spTree>
    <p:extLst>
      <p:ext uri="{BB962C8B-B14F-4D97-AF65-F5344CB8AC3E}">
        <p14:creationId xmlns:p14="http://schemas.microsoft.com/office/powerpoint/2010/main" val="2702455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Dates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Dates contain multiple parts (properties) – this should imply creating a complex data type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As discussed in the Basic Design presentation, we start by going through the same process and determine if the class makes sense to create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Step 1: What properties does the Date we want to model </a:t>
            </a:r>
            <a:r>
              <a:rPr lang="en-US" sz="2000" u="sng" dirty="0">
                <a:latin typeface="Verdana" pitchFamily="34" charset="0"/>
                <a:ea typeface="MS PGothic" pitchFamily="34" charset="-128"/>
              </a:rPr>
              <a:t>have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?”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Step 2: What are the types of these properties for storing its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Step 3: Code the Date class properties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Step 4: Code the usual methods (constructors, set/get,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toString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Step 5: Are there other behaviors to implement?</a:t>
            </a:r>
          </a:p>
        </p:txBody>
      </p:sp>
    </p:spTree>
    <p:extLst>
      <p:ext uri="{BB962C8B-B14F-4D97-AF65-F5344CB8AC3E}">
        <p14:creationId xmlns:p14="http://schemas.microsoft.com/office/powerpoint/2010/main" val="3755382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Date Class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For our Date class, we can at least say that each Date has a month, day and year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Now the question is how do you want to store the month, day, and year values of a Date object?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9, “Sep”, “September” for month?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23, 23.5 for day?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There’s no wrong answer, but usually the way the values are stored and used suggest better ways to manage them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For each one of these properties, we’ll define their data types as int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class Date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private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month;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private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day;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private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year;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1772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Date Class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immediately have 9 functions to consider: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At least a default constructor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At least one overloaded constructor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6 total set/get methods for month, day and year properties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latin typeface="Verdana" pitchFamily="34" charset="0"/>
                <a:ea typeface="MS PGothic" pitchFamily="34" charset="-128"/>
              </a:rPr>
              <a:t>toString</a:t>
            </a: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Other functions can be developed as well: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Predicate methods to check if the Date is valid or is a leap year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Ways to compare the current Date object from given information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can outline the basic functions which we can suggest through their function signatures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This is a good first step towards creating its API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In C++ terms, we’re creating a .h file</a:t>
            </a:r>
          </a:p>
        </p:txBody>
      </p:sp>
    </p:spTree>
    <p:extLst>
      <p:ext uri="{BB962C8B-B14F-4D97-AF65-F5344CB8AC3E}">
        <p14:creationId xmlns:p14="http://schemas.microsoft.com/office/powerpoint/2010/main" val="3419674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Date Class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class Date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private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month;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private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day;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private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year;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Date()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Date(int, int, int)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void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setMonth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(int)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int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getMonth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// …other set/get methods for day and year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boolean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isValid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boolean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isLeapYear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String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toString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3325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Date Class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Most of these functions you can immediately write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You can create your own test main program with your own data to test each of the functions as you did in the previous practice exercises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Notice how these function signatures also inform other potential programmers how your Date class could be used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 signatures act as an “Interface” for “Application Programmers” to use – a.k.a. “API”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Note how we develop and test the Date class functions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It is developed as a stand-alone class, independent of any other code that may or may not use it</a:t>
            </a:r>
          </a:p>
        </p:txBody>
      </p:sp>
    </p:spTree>
    <p:extLst>
      <p:ext uri="{BB962C8B-B14F-4D97-AF65-F5344CB8AC3E}">
        <p14:creationId xmlns:p14="http://schemas.microsoft.com/office/powerpoint/2010/main" val="1499407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Practice Exercise 6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Complete the code for the design of the Date class on slide 7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You should be able to at least code the constructors and set/get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Try doing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isValid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and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isLeapYear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to get better practice at developing predicate functions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Notice in the API of the Date class design, there are no input parameters for these functions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For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toString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, consider how this should be implemented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Do you think we need other ways to present Date object information as a String?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When finished, consider what kind of changes would have to be made if you chose different data types for your Date properties (i.e. using String instead of int for month)</a:t>
            </a:r>
          </a:p>
        </p:txBody>
      </p:sp>
    </p:spTree>
    <p:extLst>
      <p:ext uri="{BB962C8B-B14F-4D97-AF65-F5344CB8AC3E}">
        <p14:creationId xmlns:p14="http://schemas.microsoft.com/office/powerpoint/2010/main" val="3194940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Back to Book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In the previous slide presentation, we designed a Book class and added a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property: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class Book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private String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Remember when selecting a property, that we have to choose a data type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Conceptually, publish date is a type of date and implies that the Date class we just created can be reused here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This is the beginning of advancing in OO design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We’re thinking of concepts and real world entities as data types and seeing ways to reuse class code already created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Utilizing a class you’ve written as the data type for a property of another class you’re writing is a design concept known as “Composition”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060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Composition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class Book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private 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How does this complicate matters? There is definitely more to keep in mind when combining the class designs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Despite the complication, keep the development processes consistent: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Once you defined the properties, create/update the constructors and supporting methods accordingly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 timing of the change is important – if the Book class was already published for use, the public function signatures should not change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Let’s start with adding the new functions first before we address how the existing ones need to change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98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 New Constructor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Book(int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, String t, double p, String a, 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Date pd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isbn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title = t;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price = p;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author = a;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publishDate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pd;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The process for this new constructor appears straightforward as before lining up the input parameters with the respective property types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However, right away there is something to consider with the publish date object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Since it is an object being passed in to the constructor, it is important to note that it is actually a </a:t>
            </a:r>
            <a:r>
              <a:rPr lang="en-US" sz="2400" u="sng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reference</a:t>
            </a: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 to the object being passed in</a:t>
            </a:r>
          </a:p>
        </p:txBody>
      </p:sp>
    </p:spTree>
    <p:extLst>
      <p:ext uri="{BB962C8B-B14F-4D97-AF65-F5344CB8AC3E}">
        <p14:creationId xmlns:p14="http://schemas.microsoft.com/office/powerpoint/2010/main" val="3807840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Objects as Parameters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“Pass by reference” has subtle memory management specifics to watch for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static void main(String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args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[])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Date d1 = new Date(9, 23, 2020);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Book b1 = new Book(101, “Java”, 19.99, “ABC”, 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d1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Here we first create a d1 Date object and then use that as the object to pass into the Book constructor we just coded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intention is the d1 Date object will be b1’s publish date - no problem right?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Let’s see how this is visually represented in memory</a:t>
            </a: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838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Objects as Parameters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First, d1 is an object which means it actually contains a reference to a location in memory where its property values reside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memory address in d1, “0x1234abcd” is the value that is actually passed into the Book constructor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means when we say “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= pd;”, the value “0x1234abcd” is what goes into the Book object’s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property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219200" y="2438400"/>
            <a:ext cx="1676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0x1234abcd</a:t>
            </a:r>
            <a:endParaRPr lang="en-US" dirty="0">
              <a:cs typeface="Arial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672255" y="2438400"/>
            <a:ext cx="4764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d1</a:t>
            </a:r>
          </a:p>
        </p:txBody>
      </p:sp>
      <p:cxnSp>
        <p:nvCxnSpPr>
          <p:cNvPr id="6" name="Curved Connector 5"/>
          <p:cNvCxnSpPr>
            <a:stCxn id="4" idx="3"/>
            <a:endCxn id="7" idx="0"/>
          </p:cNvCxnSpPr>
          <p:nvPr/>
        </p:nvCxnSpPr>
        <p:spPr>
          <a:xfrm>
            <a:off x="2895600" y="2628900"/>
            <a:ext cx="1066800" cy="533400"/>
          </a:xfrm>
          <a:prstGeom prst="curved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581400" y="3162300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9</a:t>
            </a:r>
            <a:endParaRPr lang="en-US" dirty="0">
              <a:cs typeface="Arial" charset="0"/>
            </a:endParaRP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3581400" y="3543300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23</a:t>
            </a:r>
            <a:endParaRPr lang="en-US" dirty="0">
              <a:cs typeface="Arial" charset="0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3581400" y="3924300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2020</a:t>
            </a:r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052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Objects as Parameters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b1 Book object actually looks like this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key point is that d1 and b1.publishDate are both pointing to the same object in memory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may or may not be okay – most important is to know how it works so you can decide if you want this kind of implementation to happen</a:t>
            </a: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219200" y="2621440"/>
            <a:ext cx="1676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</a:rPr>
              <a:t>0x1234abcd</a:t>
            </a: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672255" y="2621440"/>
            <a:ext cx="4764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d1</a:t>
            </a:r>
          </a:p>
        </p:txBody>
      </p:sp>
      <p:cxnSp>
        <p:nvCxnSpPr>
          <p:cNvPr id="6" name="Curved Connector 5"/>
          <p:cNvCxnSpPr>
            <a:stCxn id="4" idx="3"/>
            <a:endCxn id="7" idx="0"/>
          </p:cNvCxnSpPr>
          <p:nvPr/>
        </p:nvCxnSpPr>
        <p:spPr>
          <a:xfrm>
            <a:off x="2895600" y="2811940"/>
            <a:ext cx="1066800" cy="533400"/>
          </a:xfrm>
          <a:prstGeom prst="curved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581400" y="3345340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cs typeface="Arial" charset="0"/>
              </a:rPr>
              <a:t>9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324600" y="4335940"/>
            <a:ext cx="1676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</a:rPr>
              <a:t>0x1234abcd</a:t>
            </a: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5684301" y="1842174"/>
            <a:ext cx="4764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b1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324600" y="2811940"/>
            <a:ext cx="1676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101</a:t>
            </a:r>
            <a:endParaRPr lang="en-US" dirty="0">
              <a:cs typeface="Arial" charset="0"/>
            </a:endParaRPr>
          </a:p>
        </p:txBody>
      </p:sp>
      <p:cxnSp>
        <p:nvCxnSpPr>
          <p:cNvPr id="11" name="Curved Connector 10"/>
          <p:cNvCxnSpPr>
            <a:stCxn id="8" idx="1"/>
            <a:endCxn id="7" idx="0"/>
          </p:cNvCxnSpPr>
          <p:nvPr/>
        </p:nvCxnSpPr>
        <p:spPr>
          <a:xfrm rot="10800000">
            <a:off x="3962400" y="3345340"/>
            <a:ext cx="2362200" cy="1181100"/>
          </a:xfrm>
          <a:prstGeom prst="curvedConnector4">
            <a:avLst>
              <a:gd name="adj1" fmla="val 41935"/>
              <a:gd name="adj2" fmla="val 119355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3581400" y="3726340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23</a:t>
            </a:r>
            <a:endParaRPr lang="en-US" dirty="0">
              <a:cs typeface="Arial" charset="0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3581400" y="4107340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2020</a:t>
            </a:r>
            <a:endParaRPr lang="en-US" dirty="0">
              <a:cs typeface="Arial" charset="0"/>
            </a:endParaRP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9BD0BF76-A436-4675-84A1-FB8CD8EFC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0713" y="1828800"/>
            <a:ext cx="1676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0x5678efab</a:t>
            </a:r>
            <a:endParaRPr lang="en-US" dirty="0">
              <a:cs typeface="Arial" charset="0"/>
            </a:endParaRPr>
          </a:p>
        </p:txBody>
      </p:sp>
      <p:cxnSp>
        <p:nvCxnSpPr>
          <p:cNvPr id="18" name="Curved Connector 5">
            <a:extLst>
              <a:ext uri="{FF2B5EF4-FFF2-40B4-BE49-F238E27FC236}">
                <a16:creationId xmlns:a16="http://schemas.microsoft.com/office/drawing/2014/main" id="{6DAF8173-67D9-4FC4-AE8B-E613E4FE0C47}"/>
              </a:ext>
            </a:extLst>
          </p:cNvPr>
          <p:cNvCxnSpPr>
            <a:cxnSpLocks/>
            <a:stCxn id="14" idx="2"/>
            <a:endCxn id="10" idx="0"/>
          </p:cNvCxnSpPr>
          <p:nvPr/>
        </p:nvCxnSpPr>
        <p:spPr>
          <a:xfrm rot="16200000" flipH="1">
            <a:off x="6779786" y="2428926"/>
            <a:ext cx="602140" cy="163887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9214EA08-1E84-4A59-A0AC-FF301ED96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186090"/>
            <a:ext cx="1676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“Java”</a:t>
            </a:r>
            <a:endParaRPr lang="en-US" dirty="0">
              <a:cs typeface="Arial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7BAD10-61BD-4485-9C0E-374C3775F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954940"/>
            <a:ext cx="1676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“ABC”</a:t>
            </a:r>
            <a:endParaRPr lang="en-US" dirty="0">
              <a:cs typeface="Arial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E04076-AEA0-4017-8A66-3C14E0F8C2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567090"/>
            <a:ext cx="1676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19.99</a:t>
            </a:r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364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Objects as Parameters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first implication to note is when we change d1 in main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Because b1.publishDate is referencing the same memory location as d1, the change is implicit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static void main(String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args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[])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d1.setMonth(10);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(d1);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(b1);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may actually be something you want to do or it may not – it depends on the nature of the program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Alternatively, we can use the information from the d1 object passed in to create a new instance of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within the constructor</a:t>
            </a: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029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Objects as Parameters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Book(int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, String t, double p, String a, Date pd)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isbn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title = t;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price = p;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author = a;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publishDate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new Date(…);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Here, we are creating a new instance of a Date object for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property of the Book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means we are creating a separate physical instance of a Date object in memory that is different than the d1 object created in main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Notice the code is not complete – how can we use the Date object coming in to the constructor to properly initialize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?</a:t>
            </a: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58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Objects as Parameters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Book(int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, String t, double p, String a, Date pd)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isbn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title = t;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price = p;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author = a;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new Date(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pd.getMonth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(), 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pd.getDay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(), 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pd.getYear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Here, we use the Date get methods to obtain the date values of the incoming pd Date object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Using those values and the appropriate Date constructor together, we create a new Date object specifically for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Book object now effectively has its own Date object within it</a:t>
            </a: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280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Objects as Parameters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b1 Book object here looks like this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Key point here is that the values of the 2 Date objects are the same, but they are physically 2 different entities and can be treated separately as such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219200" y="2621440"/>
            <a:ext cx="1676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</a:rPr>
              <a:t>0x1234abcd</a:t>
            </a: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672255" y="2621440"/>
            <a:ext cx="4764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d1</a:t>
            </a:r>
          </a:p>
        </p:txBody>
      </p:sp>
      <p:cxnSp>
        <p:nvCxnSpPr>
          <p:cNvPr id="6" name="Curved Connector 5"/>
          <p:cNvCxnSpPr>
            <a:stCxn id="4" idx="3"/>
            <a:endCxn id="7" idx="0"/>
          </p:cNvCxnSpPr>
          <p:nvPr/>
        </p:nvCxnSpPr>
        <p:spPr>
          <a:xfrm>
            <a:off x="2895600" y="2811940"/>
            <a:ext cx="1066800" cy="533400"/>
          </a:xfrm>
          <a:prstGeom prst="curved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581400" y="3345340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9</a:t>
            </a:r>
            <a:endParaRPr lang="en-US" dirty="0"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858000" y="3973990"/>
            <a:ext cx="1676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</a:rPr>
              <a:t>0xabcd3456</a:t>
            </a: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5684301" y="1842174"/>
            <a:ext cx="4764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b1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858000" y="2449990"/>
            <a:ext cx="1676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101</a:t>
            </a:r>
            <a:endParaRPr lang="en-US" dirty="0">
              <a:cs typeface="Arial" charset="0"/>
            </a:endParaRPr>
          </a:p>
        </p:txBody>
      </p:sp>
      <p:cxnSp>
        <p:nvCxnSpPr>
          <p:cNvPr id="11" name="Curved Connector 10"/>
          <p:cNvCxnSpPr>
            <a:cxnSpLocks/>
            <a:stCxn id="8" idx="1"/>
            <a:endCxn id="19" idx="0"/>
          </p:cNvCxnSpPr>
          <p:nvPr/>
        </p:nvCxnSpPr>
        <p:spPr>
          <a:xfrm rot="10800000">
            <a:off x="5834132" y="3657600"/>
            <a:ext cx="1023868" cy="506890"/>
          </a:xfrm>
          <a:prstGeom prst="curvedConnector4">
            <a:avLst>
              <a:gd name="adj1" fmla="val 31394"/>
              <a:gd name="adj2" fmla="val 145099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3581400" y="3726340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23</a:t>
            </a:r>
            <a:endParaRPr lang="en-US" dirty="0">
              <a:cs typeface="Arial" charset="0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3581400" y="4107340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2020</a:t>
            </a:r>
            <a:endParaRPr lang="en-US" dirty="0">
              <a:cs typeface="Arial" charset="0"/>
            </a:endParaRP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9BD0BF76-A436-4675-84A1-FB8CD8EFC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0713" y="1828800"/>
            <a:ext cx="1676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0x5678efab</a:t>
            </a:r>
            <a:endParaRPr lang="en-US" dirty="0">
              <a:cs typeface="Arial" charset="0"/>
            </a:endParaRPr>
          </a:p>
        </p:txBody>
      </p:sp>
      <p:cxnSp>
        <p:nvCxnSpPr>
          <p:cNvPr id="18" name="Curved Connector 5">
            <a:extLst>
              <a:ext uri="{FF2B5EF4-FFF2-40B4-BE49-F238E27FC236}">
                <a16:creationId xmlns:a16="http://schemas.microsoft.com/office/drawing/2014/main" id="{6DAF8173-67D9-4FC4-AE8B-E613E4FE0C47}"/>
              </a:ext>
            </a:extLst>
          </p:cNvPr>
          <p:cNvCxnSpPr>
            <a:cxnSpLocks/>
            <a:stCxn id="14" idx="2"/>
            <a:endCxn id="10" idx="0"/>
          </p:cNvCxnSpPr>
          <p:nvPr/>
        </p:nvCxnSpPr>
        <p:spPr>
          <a:xfrm rot="16200000" flipH="1">
            <a:off x="7227461" y="1981251"/>
            <a:ext cx="240190" cy="697287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9214EA08-1E84-4A59-A0AC-FF301ED96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2824140"/>
            <a:ext cx="1676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“Java”</a:t>
            </a:r>
            <a:endParaRPr lang="en-US" dirty="0">
              <a:cs typeface="Arial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7BAD10-61BD-4485-9C0E-374C3775F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592990"/>
            <a:ext cx="1676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“ABC”</a:t>
            </a:r>
            <a:endParaRPr lang="en-US" dirty="0">
              <a:cs typeface="Arial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E04076-AEA0-4017-8A66-3C14E0F8C2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205140"/>
            <a:ext cx="1676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19.99</a:t>
            </a:r>
            <a:endParaRPr lang="en-US" dirty="0">
              <a:cs typeface="Arial" charset="0"/>
            </a:endParaRPr>
          </a:p>
        </p:txBody>
      </p:sp>
      <p:sp>
        <p:nvSpPr>
          <p:cNvPr id="19" name="Rectangle 7">
            <a:extLst>
              <a:ext uri="{FF2B5EF4-FFF2-40B4-BE49-F238E27FC236}">
                <a16:creationId xmlns:a16="http://schemas.microsoft.com/office/drawing/2014/main" id="{35468FA4-003A-4492-95A6-F4663BD23E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3132" y="3657600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9</a:t>
            </a:r>
            <a:endParaRPr lang="en-US" dirty="0">
              <a:cs typeface="Arial" charset="0"/>
            </a:endParaRPr>
          </a:p>
        </p:txBody>
      </p:sp>
      <p:sp>
        <p:nvSpPr>
          <p:cNvPr id="23" name="Rectangle 7">
            <a:extLst>
              <a:ext uri="{FF2B5EF4-FFF2-40B4-BE49-F238E27FC236}">
                <a16:creationId xmlns:a16="http://schemas.microsoft.com/office/drawing/2014/main" id="{082AE94C-69DA-401D-950B-8A20AC650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3132" y="4038600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23</a:t>
            </a:r>
            <a:endParaRPr lang="en-US" dirty="0">
              <a:cs typeface="Arial" charset="0"/>
            </a:endParaRPr>
          </a:p>
        </p:txBody>
      </p:sp>
      <p:sp>
        <p:nvSpPr>
          <p:cNvPr id="24" name="Rectangle 7">
            <a:extLst>
              <a:ext uri="{FF2B5EF4-FFF2-40B4-BE49-F238E27FC236}">
                <a16:creationId xmlns:a16="http://schemas.microsoft.com/office/drawing/2014/main" id="{E46D165C-069B-45C3-B069-CC01EBF5C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3132" y="4419600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2020</a:t>
            </a:r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2536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Objects as Parameters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Now making changes in main to the d1 Date object do not affect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in the b1 Book object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static void main(String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args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[])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d1.setMonth(10);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(d1);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(b1);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Again, this may actually be something you want to do or it may not – it depends on the nature of the program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Understanding the difference behind the scenes helps with program design and debugging</a:t>
            </a: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1684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Another Constructor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Examine the next constructor signature below:</a:t>
            </a: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Book(int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, String t, double p, String a, int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pdm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, 	int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pdd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, int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pdy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…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Instead of passing in a Date object, we are passing in specific values for month, day, and year for the publish date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How would you implement this?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What do you think are the pros/cons with this approach?</a:t>
            </a:r>
          </a:p>
        </p:txBody>
      </p:sp>
    </p:spTree>
    <p:extLst>
      <p:ext uri="{BB962C8B-B14F-4D97-AF65-F5344CB8AC3E}">
        <p14:creationId xmlns:p14="http://schemas.microsoft.com/office/powerpoint/2010/main" val="26682638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Another Constructor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Book(int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, String t, double p, String a, int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pdm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, 	int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pdd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, int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pdy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isbn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title = t;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price = p;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author = a;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new Date(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pdm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pdd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pdy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provides the capability of creating a Book object with specific and simple integer date values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main would call this as “new Book(101, “Java”, 19.99, “ABC”, 9, 23, 2020);”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The net effect is the same as before with the Book object having its own Date object for </a:t>
            </a:r>
            <a:r>
              <a:rPr lang="en-US" sz="24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publishDate</a:t>
            </a: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6020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To Create or Not To Create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The question is now whether or not to use object creation within a constructor for a property that is an object like </a:t>
            </a:r>
            <a:r>
              <a:rPr lang="en-US" sz="24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publishDate</a:t>
            </a: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You can provide both capabilities, but you’d have to provide some way through the constructor signature to indicate which method to use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i.e. a </a:t>
            </a:r>
            <a:r>
              <a:rPr lang="en-US" sz="20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boolean</a:t>
            </a: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 or int with a value passed in as an input parameter that tells the constructor whether to create a new object or not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It’s a combination of a matter of preference and context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Some contexts make sense to share the memory while others don’t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Experience over time helps with such design decisions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Most important is to recognize what happens with either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11787466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Composition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These additional constructors imply another kind of common functionality that is useful when designing classes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already have in our process some methods to consider as properties are designed for a class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Particularly with composition, we can help anticipate some common needs to add to our growing list of functions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As we saw in this example, the need to duplicate or copy information from one object to another is common with composition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can provide ways to facilitate this with each class by implementing a “copy constructor”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3888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Copy Constructors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Book(int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, String t, double p, String a, Date pd)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isbn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title = t;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price = p;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author = a;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new Date(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pd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Notice the difference with this code from slide 19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Before we used the get methods to get the Date property values of pd and then called the Date constructor with those values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Here, we are passing in the Date object itself as a parameter to the Date constructor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puts the responsibility of using all the Date property values for a new object within the Date constructor</a:t>
            </a: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6915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Copy Constructors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Date(Date d)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month =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d.getMonth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day =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d.getDay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year =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d.getYear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type of constructor that takes an object of its own type to create a new object is called a copy constructor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It uses the same idea of getting the property values in the object d’s get methods to create the new Date object appropriately from these values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Benefits with this approach: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 Date copy constructor owns the process – any code using it simply only has to pass in the object to copy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If the Date class changes, the copy constructor can adjust accordingly and code using it stays the same</a:t>
            </a: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8857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Copy Constructors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last point illustrates a key benefit as it pertains to change management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The copy constructor provides the ability to ensure all the properties of the object being created are set appropriately from the given object alone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You don’t have to call a constructor and provide specific values for the object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Rather, you’re essentially saying, “create an object that looks like this object” and the constructor knows which properties to use to make that copy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This means that if the Date class were to change (like adding “private </a:t>
            </a:r>
            <a:r>
              <a:rPr lang="en-US" sz="24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boolean</a:t>
            </a: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 </a:t>
            </a:r>
            <a:r>
              <a:rPr lang="en-US" sz="24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leapYearFlag</a:t>
            </a: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;”), the copy constructor is updated appropriately and the person calling the constructor doesn’t have to worry about providing all the specific values</a:t>
            </a: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1245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Class Design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then leads to more functions to consider when developing any class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For each property, create the set/get methods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For constructors, create a default and a copy constructor along with overloading constructors as you see fit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Don’t forget the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toString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method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There will be more baseline methods to consider as we learn more!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From there, you can add other predicates and methods as appropriate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is just the beginning with composition and all we did was add constructors to support the change in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data type from String to Date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the next slide presentation, we will continue with Composition looking at the set/get methods and handling the existing methods with the property data type change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10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5228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Practice Exercise 7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created a copy constructor for the Date class and started making updates to our Book class with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data type modification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Try creating a copy constructor for the Book class – is it straightforward to do so?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For additional practice, add a copy constructor to our Student class – you can also make sure all the baseline methods that should be there exist such as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toString</a:t>
            </a: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If you want to get really ambitious, add a birthdate property to our Student class using Date as its data type</a:t>
            </a:r>
          </a:p>
        </p:txBody>
      </p:sp>
    </p:spTree>
    <p:extLst>
      <p:ext uri="{BB962C8B-B14F-4D97-AF65-F5344CB8AC3E}">
        <p14:creationId xmlns:p14="http://schemas.microsoft.com/office/powerpoint/2010/main" val="42505253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19603</TotalTime>
  <Words>2892</Words>
  <Application>Microsoft Office PowerPoint</Application>
  <PresentationFormat>On-screen Show (4:3)</PresentationFormat>
  <Paragraphs>363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Courier New</vt:lpstr>
      <vt:lpstr>Verdana</vt:lpstr>
      <vt:lpstr>Default Design</vt:lpstr>
      <vt:lpstr>Composition Part 1</vt:lpstr>
      <vt:lpstr>Dates</vt:lpstr>
      <vt:lpstr>Dates</vt:lpstr>
      <vt:lpstr>Dates</vt:lpstr>
      <vt:lpstr>Date Class</vt:lpstr>
      <vt:lpstr>Date Class</vt:lpstr>
      <vt:lpstr>Date Class</vt:lpstr>
      <vt:lpstr>Date Class</vt:lpstr>
      <vt:lpstr>Practice Exercise 6</vt:lpstr>
      <vt:lpstr>Back to Book</vt:lpstr>
      <vt:lpstr>Composition</vt:lpstr>
      <vt:lpstr>A New Constructor</vt:lpstr>
      <vt:lpstr>Objects as Parameters</vt:lpstr>
      <vt:lpstr>Objects as Parameters</vt:lpstr>
      <vt:lpstr>Objects as Parameters</vt:lpstr>
      <vt:lpstr>Objects as Parameters</vt:lpstr>
      <vt:lpstr>Objects as Parameters</vt:lpstr>
      <vt:lpstr>Objects as Parameters</vt:lpstr>
      <vt:lpstr>Objects as Parameters</vt:lpstr>
      <vt:lpstr>Objects as Parameters</vt:lpstr>
      <vt:lpstr>Another Constructor</vt:lpstr>
      <vt:lpstr>Another Constructor</vt:lpstr>
      <vt:lpstr>To Create or Not To Create</vt:lpstr>
      <vt:lpstr>Composition</vt:lpstr>
      <vt:lpstr>Copy Constructors</vt:lpstr>
      <vt:lpstr>Copy Constructors</vt:lpstr>
      <vt:lpstr>Copy Constructors</vt:lpstr>
      <vt:lpstr>Class Design</vt:lpstr>
      <vt:lpstr>Practice Exercise 7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Tayco</dc:creator>
  <cp:lastModifiedBy>Tayco, Phil</cp:lastModifiedBy>
  <cp:revision>231</cp:revision>
  <dcterms:created xsi:type="dcterms:W3CDTF">2014-12-17T17:39:07Z</dcterms:created>
  <dcterms:modified xsi:type="dcterms:W3CDTF">2020-09-24T03:48:32Z</dcterms:modified>
</cp:coreProperties>
</file>