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442" r:id="rId3"/>
    <p:sldId id="352" r:id="rId4"/>
    <p:sldId id="443" r:id="rId5"/>
    <p:sldId id="445" r:id="rId6"/>
    <p:sldId id="446" r:id="rId7"/>
    <p:sldId id="501" r:id="rId8"/>
    <p:sldId id="934" r:id="rId9"/>
    <p:sldId id="447" r:id="rId10"/>
    <p:sldId id="448" r:id="rId11"/>
    <p:sldId id="935" r:id="rId12"/>
    <p:sldId id="449" r:id="rId13"/>
    <p:sldId id="496" r:id="rId14"/>
    <p:sldId id="450" r:id="rId15"/>
    <p:sldId id="451" r:id="rId16"/>
    <p:sldId id="453" r:id="rId17"/>
    <p:sldId id="454" r:id="rId18"/>
    <p:sldId id="455" r:id="rId19"/>
    <p:sldId id="456" r:id="rId20"/>
    <p:sldId id="457" r:id="rId21"/>
    <p:sldId id="458" r:id="rId22"/>
    <p:sldId id="459" r:id="rId23"/>
    <p:sldId id="460" r:id="rId24"/>
    <p:sldId id="461" r:id="rId25"/>
    <p:sldId id="462" r:id="rId26"/>
    <p:sldId id="463" r:id="rId27"/>
    <p:sldId id="464" r:id="rId28"/>
    <p:sldId id="465" r:id="rId29"/>
    <p:sldId id="936" r:id="rId30"/>
    <p:sldId id="466" r:id="rId31"/>
    <p:sldId id="467" r:id="rId32"/>
    <p:sldId id="468" r:id="rId33"/>
    <p:sldId id="469" r:id="rId34"/>
    <p:sldId id="937" r:id="rId35"/>
    <p:sldId id="470" r:id="rId36"/>
    <p:sldId id="471" r:id="rId37"/>
    <p:sldId id="497" r:id="rId38"/>
    <p:sldId id="498" r:id="rId39"/>
    <p:sldId id="499" r:id="rId40"/>
    <p:sldId id="500"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Verdana" pitchFamily="34" charset="0"/>
        <a:ea typeface="MS PGothic" pitchFamily="34" charset="-128"/>
        <a:cs typeface="Arial" charset="0"/>
      </a:defRPr>
    </a:lvl1pPr>
    <a:lvl2pPr marL="457200" algn="l" rtl="0" fontAlgn="base">
      <a:spcBef>
        <a:spcPct val="0"/>
      </a:spcBef>
      <a:spcAft>
        <a:spcPct val="0"/>
      </a:spcAft>
      <a:defRPr kern="1200">
        <a:solidFill>
          <a:schemeClr val="tx1"/>
        </a:solidFill>
        <a:latin typeface="Verdana" pitchFamily="34" charset="0"/>
        <a:ea typeface="MS PGothic" pitchFamily="34" charset="-128"/>
        <a:cs typeface="Arial" charset="0"/>
      </a:defRPr>
    </a:lvl2pPr>
    <a:lvl3pPr marL="914400" algn="l" rtl="0" fontAlgn="base">
      <a:spcBef>
        <a:spcPct val="0"/>
      </a:spcBef>
      <a:spcAft>
        <a:spcPct val="0"/>
      </a:spcAft>
      <a:defRPr kern="1200">
        <a:solidFill>
          <a:schemeClr val="tx1"/>
        </a:solidFill>
        <a:latin typeface="Verdana" pitchFamily="34" charset="0"/>
        <a:ea typeface="MS PGothic" pitchFamily="34" charset="-128"/>
        <a:cs typeface="Arial" charset="0"/>
      </a:defRPr>
    </a:lvl3pPr>
    <a:lvl4pPr marL="1371600" algn="l" rtl="0" fontAlgn="base">
      <a:spcBef>
        <a:spcPct val="0"/>
      </a:spcBef>
      <a:spcAft>
        <a:spcPct val="0"/>
      </a:spcAft>
      <a:defRPr kern="1200">
        <a:solidFill>
          <a:schemeClr val="tx1"/>
        </a:solidFill>
        <a:latin typeface="Verdana" pitchFamily="34" charset="0"/>
        <a:ea typeface="MS PGothic" pitchFamily="34" charset="-128"/>
        <a:cs typeface="Arial" charset="0"/>
      </a:defRPr>
    </a:lvl4pPr>
    <a:lvl5pPr marL="1828800" algn="l" rtl="0" fontAlgn="base">
      <a:spcBef>
        <a:spcPct val="0"/>
      </a:spcBef>
      <a:spcAft>
        <a:spcPct val="0"/>
      </a:spcAft>
      <a:defRPr kern="1200">
        <a:solidFill>
          <a:schemeClr val="tx1"/>
        </a:solidFill>
        <a:latin typeface="Verdana" pitchFamily="34" charset="0"/>
        <a:ea typeface="MS PGothic" pitchFamily="34" charset="-128"/>
        <a:cs typeface="Arial" charset="0"/>
      </a:defRPr>
    </a:lvl5pPr>
    <a:lvl6pPr marL="2286000" algn="l" defTabSz="914400" rtl="0" eaLnBrk="1" latinLnBrk="0" hangingPunct="1">
      <a:defRPr kern="1200">
        <a:solidFill>
          <a:schemeClr val="tx1"/>
        </a:solidFill>
        <a:latin typeface="Verdana" pitchFamily="34" charset="0"/>
        <a:ea typeface="MS PGothic" pitchFamily="34" charset="-128"/>
        <a:cs typeface="Arial" charset="0"/>
      </a:defRPr>
    </a:lvl6pPr>
    <a:lvl7pPr marL="2743200" algn="l" defTabSz="914400" rtl="0" eaLnBrk="1" latinLnBrk="0" hangingPunct="1">
      <a:defRPr kern="1200">
        <a:solidFill>
          <a:schemeClr val="tx1"/>
        </a:solidFill>
        <a:latin typeface="Verdana" pitchFamily="34" charset="0"/>
        <a:ea typeface="MS PGothic" pitchFamily="34" charset="-128"/>
        <a:cs typeface="Arial" charset="0"/>
      </a:defRPr>
    </a:lvl7pPr>
    <a:lvl8pPr marL="3200400" algn="l" defTabSz="914400" rtl="0" eaLnBrk="1" latinLnBrk="0" hangingPunct="1">
      <a:defRPr kern="1200">
        <a:solidFill>
          <a:schemeClr val="tx1"/>
        </a:solidFill>
        <a:latin typeface="Verdana" pitchFamily="34" charset="0"/>
        <a:ea typeface="MS PGothic" pitchFamily="34" charset="-128"/>
        <a:cs typeface="Arial" charset="0"/>
      </a:defRPr>
    </a:lvl8pPr>
    <a:lvl9pPr marL="3657600" algn="l" defTabSz="914400" rtl="0" eaLnBrk="1" latinLnBrk="0" hangingPunct="1">
      <a:defRPr kern="1200">
        <a:solidFill>
          <a:schemeClr val="tx1"/>
        </a:solidFill>
        <a:latin typeface="Verdana" pitchFamily="34" charset="0"/>
        <a:ea typeface="MS PGothic" pitchFamily="34" charset="-128"/>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8110" autoAdjust="0"/>
    <p:restoredTop sz="94660"/>
  </p:normalViewPr>
  <p:slideViewPr>
    <p:cSldViewPr>
      <p:cViewPr varScale="1">
        <p:scale>
          <a:sx n="62" d="100"/>
          <a:sy n="62" d="100"/>
        </p:scale>
        <p:origin x="696"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0484D7-446C-433D-A58A-F70516A0043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673E22F-7895-44B4-9EE1-9C54198A900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C7CC60-F3FF-4BE5-87FF-33FEA5BA66D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F075C2A-23B9-4ADE-B45F-255DF469515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491C08F-7227-4587-8316-3D6B27E0477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A587923-02DD-4327-A33A-7A2C25430A7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BB62BB4-E7C8-4A8A-8BAD-0F3173F6A07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AE01057-A0AA-4500-9D0D-34A51A1BA3D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5759FC-CA7A-4D64-9E75-D7399C9129D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A325A6-C5A5-4608-B273-B7B65EC1041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A25D0D-5B5E-4CD0-8F79-4884A487238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C2223B-6623-4FAE-8BDB-68E8AFCF66C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294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0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atin typeface="+mn-lt"/>
                <a:ea typeface="ＭＳ Ｐゴシック" charset="0"/>
                <a:cs typeface="Arial" charset="0"/>
              </a:defRPr>
            </a:lvl1pPr>
          </a:lstStyle>
          <a:p>
            <a:pPr>
              <a:defRPr/>
            </a:pPr>
            <a:endParaRPr lang="en-US"/>
          </a:p>
        </p:txBody>
      </p:sp>
      <p:sp>
        <p:nvSpPr>
          <p:cNvPr id="2150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atin typeface="+mn-lt"/>
                <a:ea typeface="ＭＳ Ｐゴシック" charset="0"/>
                <a:cs typeface="Arial" charset="0"/>
              </a:defRPr>
            </a:lvl1pPr>
          </a:lstStyle>
          <a:p>
            <a:pPr>
              <a:defRPr/>
            </a:pPr>
            <a:endParaRPr lang="en-US"/>
          </a:p>
        </p:txBody>
      </p:sp>
      <p:sp>
        <p:nvSpPr>
          <p:cNvPr id="2151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atin typeface="Arial" charset="0"/>
                <a:ea typeface="MS PGothic" charset="0"/>
                <a:cs typeface="MS PGothic" charset="0"/>
              </a:defRPr>
            </a:lvl1pPr>
          </a:lstStyle>
          <a:p>
            <a:pPr>
              <a:defRPr/>
            </a:pPr>
            <a:fld id="{CC73E289-0A82-4A34-9CA5-5426D2D68CA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2" r:id="rId11"/>
    <p:sldLayoutId id="2147483661" r:id="rId12"/>
  </p:sldLayoutIdLst>
  <p:txStyles>
    <p:titleStyle>
      <a:lvl1pPr algn="ctr" rtl="0" eaLnBrk="0" fontAlgn="base" hangingPunct="0">
        <a:spcBef>
          <a:spcPct val="0"/>
        </a:spcBef>
        <a:spcAft>
          <a:spcPct val="0"/>
        </a:spcAft>
        <a:defRPr sz="4400">
          <a:solidFill>
            <a:schemeClr val="tx2"/>
          </a:solidFill>
          <a:latin typeface="+mj-lt"/>
          <a:ea typeface="MS PGothic" charset="0"/>
          <a:cs typeface="MS PGothic" charset="0"/>
        </a:defRPr>
      </a:lvl1pPr>
      <a:lvl2pPr algn="ctr" rtl="0" eaLnBrk="0" fontAlgn="base" hangingPunct="0">
        <a:spcBef>
          <a:spcPct val="0"/>
        </a:spcBef>
        <a:spcAft>
          <a:spcPct val="0"/>
        </a:spcAft>
        <a:defRPr sz="4400">
          <a:solidFill>
            <a:schemeClr val="tx2"/>
          </a:solidFill>
          <a:latin typeface="Arial" charset="0"/>
          <a:ea typeface="MS PGothic" charset="0"/>
          <a:cs typeface="MS PGothic" charset="0"/>
        </a:defRPr>
      </a:lvl2pPr>
      <a:lvl3pPr algn="ctr" rtl="0" eaLnBrk="0" fontAlgn="base" hangingPunct="0">
        <a:spcBef>
          <a:spcPct val="0"/>
        </a:spcBef>
        <a:spcAft>
          <a:spcPct val="0"/>
        </a:spcAft>
        <a:defRPr sz="4400">
          <a:solidFill>
            <a:schemeClr val="tx2"/>
          </a:solidFill>
          <a:latin typeface="Arial" charset="0"/>
          <a:ea typeface="MS PGothic" charset="0"/>
          <a:cs typeface="MS PGothic" charset="0"/>
        </a:defRPr>
      </a:lvl3pPr>
      <a:lvl4pPr algn="ctr" rtl="0" eaLnBrk="0" fontAlgn="base" hangingPunct="0">
        <a:spcBef>
          <a:spcPct val="0"/>
        </a:spcBef>
        <a:spcAft>
          <a:spcPct val="0"/>
        </a:spcAft>
        <a:defRPr sz="4400">
          <a:solidFill>
            <a:schemeClr val="tx2"/>
          </a:solidFill>
          <a:latin typeface="Arial" charset="0"/>
          <a:ea typeface="MS PGothic" charset="0"/>
          <a:cs typeface="MS PGothic" charset="0"/>
        </a:defRPr>
      </a:lvl4pPr>
      <a:lvl5pPr algn="ctr" rtl="0" eaLnBrk="0" fontAlgn="base" hangingPunct="0">
        <a:spcBef>
          <a:spcPct val="0"/>
        </a:spcBef>
        <a:spcAft>
          <a:spcPct val="0"/>
        </a:spcAft>
        <a:defRPr sz="4400">
          <a:solidFill>
            <a:schemeClr val="tx2"/>
          </a:solidFill>
          <a:latin typeface="Arial" charset="0"/>
          <a:ea typeface="MS PGothic" charset="0"/>
          <a:cs typeface="MS PGothic" charset="0"/>
        </a:defRPr>
      </a:lvl5pPr>
      <a:lvl6pPr marL="457200" algn="ctr" rtl="0" fontAlgn="base">
        <a:spcBef>
          <a:spcPct val="0"/>
        </a:spcBef>
        <a:spcAft>
          <a:spcPct val="0"/>
        </a:spcAft>
        <a:defRPr sz="4400">
          <a:solidFill>
            <a:schemeClr val="tx2"/>
          </a:solidFill>
          <a:latin typeface="Arial" charset="0"/>
          <a:ea typeface="ＭＳ Ｐゴシック" charset="0"/>
          <a:cs typeface="Arial" charset="0"/>
        </a:defRPr>
      </a:lvl6pPr>
      <a:lvl7pPr marL="914400" algn="ctr" rtl="0" fontAlgn="base">
        <a:spcBef>
          <a:spcPct val="0"/>
        </a:spcBef>
        <a:spcAft>
          <a:spcPct val="0"/>
        </a:spcAft>
        <a:defRPr sz="4400">
          <a:solidFill>
            <a:schemeClr val="tx2"/>
          </a:solidFill>
          <a:latin typeface="Arial" charset="0"/>
          <a:ea typeface="ＭＳ Ｐゴシック" charset="0"/>
          <a:cs typeface="Arial" charset="0"/>
        </a:defRPr>
      </a:lvl7pPr>
      <a:lvl8pPr marL="1371600" algn="ctr" rtl="0" fontAlgn="base">
        <a:spcBef>
          <a:spcPct val="0"/>
        </a:spcBef>
        <a:spcAft>
          <a:spcPct val="0"/>
        </a:spcAft>
        <a:defRPr sz="4400">
          <a:solidFill>
            <a:schemeClr val="tx2"/>
          </a:solidFill>
          <a:latin typeface="Arial" charset="0"/>
          <a:ea typeface="ＭＳ Ｐゴシック" charset="0"/>
          <a:cs typeface="Arial" charset="0"/>
        </a:defRPr>
      </a:lvl8pPr>
      <a:lvl9pPr marL="1828800" algn="ctr" rtl="0" fontAlgn="base">
        <a:spcBef>
          <a:spcPct val="0"/>
        </a:spcBef>
        <a:spcAft>
          <a:spcPct val="0"/>
        </a:spcAft>
        <a:defRPr sz="4400">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charset="0"/>
          <a:cs typeface="MS PGothic"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charset="0"/>
          <a:cs typeface="MS PGothic" charset="0"/>
        </a:defRPr>
      </a:lvl2pPr>
      <a:lvl3pPr marL="1143000" indent="-228600" algn="l" rtl="0" eaLnBrk="0" fontAlgn="base" hangingPunct="0">
        <a:spcBef>
          <a:spcPct val="20000"/>
        </a:spcBef>
        <a:spcAft>
          <a:spcPct val="0"/>
        </a:spcAft>
        <a:buChar char="•"/>
        <a:defRPr sz="2400">
          <a:solidFill>
            <a:schemeClr val="tx1"/>
          </a:solidFill>
          <a:latin typeface="+mn-lt"/>
          <a:ea typeface="MS PGothic" charset="0"/>
          <a:cs typeface="MS PGothic" charset="0"/>
        </a:defRPr>
      </a:lvl3pPr>
      <a:lvl4pPr marL="1600200" indent="-228600" algn="l" rtl="0" eaLnBrk="0" fontAlgn="base" hangingPunct="0">
        <a:spcBef>
          <a:spcPct val="20000"/>
        </a:spcBef>
        <a:spcAft>
          <a:spcPct val="0"/>
        </a:spcAft>
        <a:buChar char="–"/>
        <a:defRPr sz="2000">
          <a:solidFill>
            <a:schemeClr val="tx1"/>
          </a:solidFill>
          <a:latin typeface="+mn-lt"/>
          <a:ea typeface="MS PGothic" charset="0"/>
          <a:cs typeface="MS PGothic" charset="0"/>
        </a:defRPr>
      </a:lvl4pPr>
      <a:lvl5pPr marL="2057400" indent="-228600" algn="l" rtl="0" eaLnBrk="0" fontAlgn="base" hangingPunct="0">
        <a:spcBef>
          <a:spcPct val="20000"/>
        </a:spcBef>
        <a:spcAft>
          <a:spcPct val="0"/>
        </a:spcAft>
        <a:buChar char="»"/>
        <a:defRPr sz="2000">
          <a:solidFill>
            <a:schemeClr val="tx1"/>
          </a:solidFill>
          <a:latin typeface="+mn-lt"/>
          <a:ea typeface="MS PGothic" charset="0"/>
          <a:cs typeface="MS PGothic" charset="0"/>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en-US" b="1" dirty="0">
                <a:latin typeface="Verdana" pitchFamily="34" charset="0"/>
                <a:ea typeface="MS PGothic" pitchFamily="34" charset="-128"/>
                <a:cs typeface="Arial" charset="0"/>
              </a:rPr>
              <a:t>Classes and Objects</a:t>
            </a:r>
          </a:p>
        </p:txBody>
      </p:sp>
      <p:sp>
        <p:nvSpPr>
          <p:cNvPr id="14338" name="Rectangle 3"/>
          <p:cNvSpPr>
            <a:spLocks noGrp="1" noChangeArrowheads="1"/>
          </p:cNvSpPr>
          <p:nvPr>
            <p:ph type="subTitle" idx="1"/>
          </p:nvPr>
        </p:nvSpPr>
        <p:spPr/>
        <p:txBody>
          <a:bodyPr/>
          <a:lstStyle/>
          <a:p>
            <a:pPr eaLnBrk="1" hangingPunct="1"/>
            <a:r>
              <a:rPr lang="en-US" dirty="0">
                <a:ea typeface="MS PGothic" pitchFamily="34" charset="-128"/>
              </a:rPr>
              <a:t>Phil Tayco</a:t>
            </a:r>
          </a:p>
          <a:p>
            <a:pPr eaLnBrk="1" hangingPunct="1"/>
            <a:r>
              <a:rPr lang="en-US" dirty="0">
                <a:ea typeface="MS PGothic" pitchFamily="34" charset="-128"/>
              </a:rPr>
              <a:t>San Jose City College</a:t>
            </a:r>
          </a:p>
          <a:p>
            <a:pPr eaLnBrk="1" hangingPunct="1"/>
            <a:r>
              <a:rPr lang="en-US" dirty="0">
                <a:ea typeface="MS PGothic" pitchFamily="34" charset="-128"/>
              </a:rPr>
              <a:t>Slide version 1.0</a:t>
            </a:r>
          </a:p>
          <a:p>
            <a:pPr eaLnBrk="1" hangingPunct="1"/>
            <a:r>
              <a:rPr lang="en-US" dirty="0">
                <a:ea typeface="MS PGothic" pitchFamily="34" charset="-128"/>
              </a:rPr>
              <a:t>Created Sep. 2, 2020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Primitive Data Types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All variables are defined with a data type and variable name</a:t>
            </a:r>
          </a:p>
          <a:p>
            <a:pPr eaLnBrk="1" hangingPunct="1">
              <a:lnSpc>
                <a:spcPct val="80000"/>
              </a:lnSpc>
              <a:buFontTx/>
              <a:buNone/>
            </a:pPr>
            <a:endParaRPr lang="en-US" sz="2000" dirty="0">
              <a:latin typeface="Verdana" pitchFamily="34" charset="0"/>
              <a:ea typeface="MS PGothic" pitchFamily="34" charset="-128"/>
            </a:endParaRPr>
          </a:p>
          <a:p>
            <a:pPr eaLnBrk="1" hangingPunct="1">
              <a:lnSpc>
                <a:spcPct val="80000"/>
              </a:lnSpc>
              <a:buFontTx/>
              <a:buNone/>
            </a:pPr>
            <a:r>
              <a:rPr lang="en-US" sz="1800" dirty="0" err="1">
                <a:latin typeface="Courier New" pitchFamily="49" charset="0"/>
                <a:ea typeface="MS PGothic" pitchFamily="34" charset="-128"/>
              </a:rPr>
              <a:t>int</a:t>
            </a:r>
            <a:r>
              <a:rPr lang="en-US" sz="1800" dirty="0">
                <a:latin typeface="Courier New" pitchFamily="49" charset="0"/>
                <a:ea typeface="MS PGothic" pitchFamily="34" charset="-128"/>
              </a:rPr>
              <a:t> age = 21;</a:t>
            </a:r>
          </a:p>
          <a:p>
            <a:pPr eaLnBrk="1" hangingPunct="1">
              <a:lnSpc>
                <a:spcPct val="80000"/>
              </a:lnSpc>
              <a:buFontTx/>
              <a:buNone/>
            </a:pPr>
            <a:r>
              <a:rPr lang="en-US" sz="1800" dirty="0">
                <a:latin typeface="Courier New" pitchFamily="49" charset="0"/>
                <a:ea typeface="MS PGothic" pitchFamily="34" charset="-128"/>
              </a:rPr>
              <a:t>double </a:t>
            </a:r>
            <a:r>
              <a:rPr lang="en-US" sz="1800" dirty="0" err="1">
                <a:latin typeface="Courier New" pitchFamily="49" charset="0"/>
                <a:ea typeface="MS PGothic" pitchFamily="34" charset="-128"/>
              </a:rPr>
              <a:t>gpa</a:t>
            </a:r>
            <a:r>
              <a:rPr lang="en-US" sz="1800" dirty="0">
                <a:latin typeface="Courier New" pitchFamily="49" charset="0"/>
                <a:ea typeface="MS PGothic" pitchFamily="34" charset="-128"/>
              </a:rPr>
              <a:t> = 3.9;</a:t>
            </a:r>
          </a:p>
          <a:p>
            <a:pPr eaLnBrk="1" hangingPunct="1">
              <a:lnSpc>
                <a:spcPct val="80000"/>
              </a:lnSpc>
              <a:buFontTx/>
              <a:buNone/>
            </a:pPr>
            <a:endParaRPr lang="en-US" sz="1200" dirty="0">
              <a:latin typeface="Courier New" pitchFamily="49" charset="0"/>
              <a:ea typeface="MS PGothic" pitchFamily="34" charset="-128"/>
            </a:endParaRPr>
          </a:p>
          <a:p>
            <a:pPr eaLnBrk="1" hangingPunct="1">
              <a:lnSpc>
                <a:spcPct val="80000"/>
              </a:lnSpc>
              <a:buFontTx/>
              <a:buNone/>
            </a:pPr>
            <a:endParaRPr lang="en-US" sz="1200" dirty="0">
              <a:latin typeface="Courier New" pitchFamily="49" charset="0"/>
              <a:ea typeface="MS PGothic" pitchFamily="34" charset="-128"/>
            </a:endParaRPr>
          </a:p>
          <a:p>
            <a:pPr eaLnBrk="1" hangingPunct="1">
              <a:lnSpc>
                <a:spcPct val="80000"/>
              </a:lnSpc>
              <a:buFontTx/>
              <a:buNone/>
            </a:pPr>
            <a:endParaRPr lang="en-US" sz="1200" dirty="0">
              <a:latin typeface="Courier New" pitchFamily="49" charset="0"/>
              <a:ea typeface="MS PGothic" pitchFamily="34" charset="-128"/>
            </a:endParaRPr>
          </a:p>
          <a:p>
            <a:pPr eaLnBrk="1" hangingPunct="1">
              <a:lnSpc>
                <a:spcPct val="80000"/>
              </a:lnSpc>
              <a:buFontTx/>
              <a:buNone/>
            </a:pPr>
            <a:endParaRPr lang="en-US" sz="1200" dirty="0">
              <a:latin typeface="Courier New" pitchFamily="49" charset="0"/>
              <a:ea typeface="MS PGothic" pitchFamily="34" charset="-128"/>
            </a:endParaRPr>
          </a:p>
          <a:p>
            <a:pPr eaLnBrk="1" hangingPunct="1">
              <a:lnSpc>
                <a:spcPct val="80000"/>
              </a:lnSpc>
              <a:buNone/>
            </a:pPr>
            <a:endParaRPr lang="en-US" sz="12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Memory for age and </a:t>
            </a:r>
            <a:r>
              <a:rPr lang="en-US" sz="2400" dirty="0" err="1">
                <a:latin typeface="Verdana" pitchFamily="34" charset="0"/>
                <a:ea typeface="MS PGothic" pitchFamily="34" charset="-128"/>
              </a:rPr>
              <a:t>gpa</a:t>
            </a:r>
            <a:r>
              <a:rPr lang="en-US" sz="2400" dirty="0">
                <a:latin typeface="Verdana" pitchFamily="34" charset="0"/>
                <a:ea typeface="MS PGothic" pitchFamily="34" charset="-128"/>
              </a:rPr>
              <a:t> is instantly created and contents are initialized</a:t>
            </a:r>
          </a:p>
          <a:p>
            <a:pPr eaLnBrk="1" hangingPunct="1">
              <a:lnSpc>
                <a:spcPct val="80000"/>
              </a:lnSpc>
            </a:pPr>
            <a:r>
              <a:rPr lang="en-US" sz="2400" dirty="0">
                <a:latin typeface="Verdana" pitchFamily="34" charset="0"/>
                <a:ea typeface="MS PGothic" pitchFamily="34" charset="-128"/>
              </a:rPr>
              <a:t>The process is automatically done because the language already knows how to handle these simple data types</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buFontTx/>
              <a:buNone/>
            </a:pPr>
            <a:endParaRPr lang="en-US" sz="1200" dirty="0">
              <a:latin typeface="Courier New" pitchFamily="49" charset="0"/>
              <a:ea typeface="MS PGothic" pitchFamily="34" charset="-128"/>
            </a:endParaRPr>
          </a:p>
        </p:txBody>
      </p:sp>
      <p:sp>
        <p:nvSpPr>
          <p:cNvPr id="4" name="Rectangle 7"/>
          <p:cNvSpPr>
            <a:spLocks noChangeArrowheads="1"/>
          </p:cNvSpPr>
          <p:nvPr/>
        </p:nvSpPr>
        <p:spPr bwMode="auto">
          <a:xfrm>
            <a:off x="1162903" y="3276600"/>
            <a:ext cx="3810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21</a:t>
            </a:r>
          </a:p>
        </p:txBody>
      </p:sp>
      <p:sp>
        <p:nvSpPr>
          <p:cNvPr id="5" name="TextBox 1"/>
          <p:cNvSpPr txBox="1">
            <a:spLocks noChangeArrowheads="1"/>
          </p:cNvSpPr>
          <p:nvPr/>
        </p:nvSpPr>
        <p:spPr bwMode="auto">
          <a:xfrm>
            <a:off x="532092" y="3276600"/>
            <a:ext cx="60465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age</a:t>
            </a:r>
          </a:p>
        </p:txBody>
      </p:sp>
      <p:sp>
        <p:nvSpPr>
          <p:cNvPr id="7" name="Rectangle 7"/>
          <p:cNvSpPr>
            <a:spLocks noChangeArrowheads="1"/>
          </p:cNvSpPr>
          <p:nvPr/>
        </p:nvSpPr>
        <p:spPr bwMode="auto">
          <a:xfrm>
            <a:off x="3810000" y="3276600"/>
            <a:ext cx="684492"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3.9</a:t>
            </a:r>
          </a:p>
        </p:txBody>
      </p:sp>
      <p:sp>
        <p:nvSpPr>
          <p:cNvPr id="8" name="TextBox 1"/>
          <p:cNvSpPr txBox="1">
            <a:spLocks noChangeArrowheads="1"/>
          </p:cNvSpPr>
          <p:nvPr/>
        </p:nvSpPr>
        <p:spPr bwMode="auto">
          <a:xfrm>
            <a:off x="3179189" y="3276600"/>
            <a:ext cx="61106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gpa</a:t>
            </a:r>
            <a:endParaRPr lang="en-US" sz="1800" dirty="0"/>
          </a:p>
        </p:txBody>
      </p:sp>
    </p:spTree>
    <p:extLst>
      <p:ext uri="{BB962C8B-B14F-4D97-AF65-F5344CB8AC3E}">
        <p14:creationId xmlns:p14="http://schemas.microsoft.com/office/powerpoint/2010/main" val="2702455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Complex Data Types</a:t>
            </a:r>
          </a:p>
        </p:txBody>
      </p:sp>
      <p:sp>
        <p:nvSpPr>
          <p:cNvPr id="109570" name="Rectangle 3"/>
          <p:cNvSpPr>
            <a:spLocks noGrp="1" noChangeArrowheads="1"/>
          </p:cNvSpPr>
          <p:nvPr>
            <p:ph type="body" idx="4294967295"/>
          </p:nvPr>
        </p:nvSpPr>
        <p:spPr/>
        <p:txBody>
          <a:bodyPr/>
          <a:lstStyle/>
          <a:p>
            <a:pPr eaLnBrk="1" hangingPunct="1">
              <a:lnSpc>
                <a:spcPct val="80000"/>
              </a:lnSpc>
            </a:pPr>
            <a:r>
              <a:rPr lang="en-US" sz="2400" dirty="0">
                <a:latin typeface="Verdana" pitchFamily="34" charset="0"/>
                <a:ea typeface="MS PGothic" pitchFamily="34" charset="-128"/>
              </a:rPr>
              <a:t>We can create separate variables that are each instances of an int data type (such as int age; or int option; etc.)</a:t>
            </a:r>
          </a:p>
          <a:p>
            <a:pPr eaLnBrk="1" hangingPunct="1">
              <a:lnSpc>
                <a:spcPct val="80000"/>
              </a:lnSpc>
            </a:pPr>
            <a:r>
              <a:rPr lang="en-US" sz="2400" dirty="0">
                <a:latin typeface="Verdana" pitchFamily="34" charset="0"/>
                <a:ea typeface="MS PGothic" pitchFamily="34" charset="-128"/>
              </a:rPr>
              <a:t>Many times, variables like age and </a:t>
            </a:r>
            <a:r>
              <a:rPr lang="en-US" sz="2400" dirty="0" err="1">
                <a:latin typeface="Verdana" pitchFamily="34" charset="0"/>
                <a:ea typeface="MS PGothic" pitchFamily="34" charset="-128"/>
              </a:rPr>
              <a:t>gpa</a:t>
            </a:r>
            <a:r>
              <a:rPr lang="en-US" sz="2400" dirty="0">
                <a:latin typeface="Verdana" pitchFamily="34" charset="0"/>
                <a:ea typeface="MS PGothic" pitchFamily="34" charset="-128"/>
              </a:rPr>
              <a:t> are used repeatedly in larger organizations of data</a:t>
            </a:r>
          </a:p>
          <a:p>
            <a:pPr eaLnBrk="1" hangingPunct="1">
              <a:lnSpc>
                <a:spcPct val="80000"/>
              </a:lnSpc>
            </a:pPr>
            <a:r>
              <a:rPr lang="en-US" sz="2400" dirty="0">
                <a:latin typeface="Verdana" pitchFamily="34" charset="0"/>
                <a:ea typeface="MS PGothic" pitchFamily="34" charset="-128"/>
              </a:rPr>
              <a:t>30 Students in a classroom, for example, will each have their own age and </a:t>
            </a:r>
            <a:r>
              <a:rPr lang="en-US" sz="2400" dirty="0" err="1">
                <a:latin typeface="Verdana" pitchFamily="34" charset="0"/>
                <a:ea typeface="MS PGothic" pitchFamily="34" charset="-128"/>
              </a:rPr>
              <a:t>gpa</a:t>
            </a: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To manage this in a program, you’d need 30 different age and 30 different </a:t>
            </a:r>
            <a:r>
              <a:rPr lang="en-US" sz="2400" dirty="0" err="1">
                <a:latin typeface="Verdana" pitchFamily="34" charset="0"/>
                <a:ea typeface="MS PGothic" pitchFamily="34" charset="-128"/>
              </a:rPr>
              <a:t>gpa</a:t>
            </a:r>
            <a:r>
              <a:rPr lang="en-US" sz="2400" dirty="0">
                <a:latin typeface="Verdana" pitchFamily="34" charset="0"/>
                <a:ea typeface="MS PGothic" pitchFamily="34" charset="-128"/>
              </a:rPr>
              <a:t> variables to represent each student’s respective characteristics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Complex Data Types</a:t>
            </a:r>
          </a:p>
        </p:txBody>
      </p:sp>
      <p:sp>
        <p:nvSpPr>
          <p:cNvPr id="109570" name="Rectangle 3"/>
          <p:cNvSpPr>
            <a:spLocks noGrp="1" noChangeArrowheads="1"/>
          </p:cNvSpPr>
          <p:nvPr>
            <p:ph type="body" idx="4294967295"/>
          </p:nvPr>
        </p:nvSpPr>
        <p:spPr/>
        <p:txBody>
          <a:bodyPr/>
          <a:lstStyle/>
          <a:p>
            <a:pPr eaLnBrk="1" hangingPunct="1">
              <a:lnSpc>
                <a:spcPct val="80000"/>
              </a:lnSpc>
            </a:pPr>
            <a:r>
              <a:rPr lang="en-US" sz="2400" dirty="0">
                <a:latin typeface="Verdana" pitchFamily="34" charset="0"/>
                <a:ea typeface="MS PGothic" pitchFamily="34" charset="-128"/>
              </a:rPr>
              <a:t>We could look at age and </a:t>
            </a:r>
            <a:r>
              <a:rPr lang="en-US" sz="2400" dirty="0" err="1">
                <a:latin typeface="Verdana" pitchFamily="34" charset="0"/>
                <a:ea typeface="MS PGothic" pitchFamily="34" charset="-128"/>
              </a:rPr>
              <a:t>gpa</a:t>
            </a:r>
            <a:r>
              <a:rPr lang="en-US" sz="2400" dirty="0">
                <a:latin typeface="Verdana" pitchFamily="34" charset="0"/>
                <a:ea typeface="MS PGothic" pitchFamily="34" charset="-128"/>
              </a:rPr>
              <a:t>, though, and say that these are common characteristics to define what a </a:t>
            </a:r>
            <a:r>
              <a:rPr lang="en-US" sz="2400" u="sng" dirty="0">
                <a:latin typeface="Verdana" pitchFamily="34" charset="0"/>
                <a:ea typeface="MS PGothic" pitchFamily="34" charset="-128"/>
              </a:rPr>
              <a:t>type of Student</a:t>
            </a:r>
            <a:r>
              <a:rPr lang="en-US" sz="2400" dirty="0">
                <a:latin typeface="Verdana" pitchFamily="34" charset="0"/>
                <a:ea typeface="MS PGothic" pitchFamily="34" charset="-128"/>
              </a:rPr>
              <a:t> could look like</a:t>
            </a:r>
            <a:endParaRPr lang="en-US" sz="18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The key word in that sentence is type – notice that int and double are types of data; they’re simple and known by the language</a:t>
            </a:r>
          </a:p>
          <a:p>
            <a:pPr eaLnBrk="1" hangingPunct="1">
              <a:lnSpc>
                <a:spcPct val="80000"/>
              </a:lnSpc>
            </a:pPr>
            <a:r>
              <a:rPr lang="en-US" sz="2400" dirty="0">
                <a:latin typeface="Verdana" pitchFamily="34" charset="0"/>
                <a:ea typeface="MS PGothic" pitchFamily="34" charset="-128"/>
              </a:rPr>
              <a:t>A Student can also be considered a type of data, but they’re more complex and have to be defined</a:t>
            </a:r>
          </a:p>
          <a:p>
            <a:pPr eaLnBrk="1" hangingPunct="1">
              <a:lnSpc>
                <a:spcPct val="80000"/>
              </a:lnSpc>
            </a:pPr>
            <a:r>
              <a:rPr lang="en-US" sz="2400" dirty="0">
                <a:latin typeface="Verdana" pitchFamily="34" charset="0"/>
                <a:ea typeface="MS PGothic" pitchFamily="34" charset="-128"/>
              </a:rPr>
              <a:t>We can design that by saying that a Student data type is such that each Student has an age, has a </a:t>
            </a:r>
            <a:r>
              <a:rPr lang="en-US" sz="2400" dirty="0" err="1">
                <a:latin typeface="Verdana" pitchFamily="34" charset="0"/>
                <a:ea typeface="MS PGothic" pitchFamily="34" charset="-128"/>
              </a:rPr>
              <a:t>gpa</a:t>
            </a:r>
            <a:r>
              <a:rPr lang="en-US" sz="2400" dirty="0">
                <a:latin typeface="Verdana" pitchFamily="34" charset="0"/>
                <a:ea typeface="MS PGothic" pitchFamily="34" charset="-128"/>
              </a:rPr>
              <a:t>, and maybe other characteristics (like name and gender)</a:t>
            </a:r>
          </a:p>
          <a:p>
            <a:pPr eaLnBrk="1" hangingPunct="1">
              <a:lnSpc>
                <a:spcPct val="80000"/>
              </a:lnSpc>
            </a:pPr>
            <a:r>
              <a:rPr lang="en-US" sz="2400" dirty="0">
                <a:latin typeface="Verdana" pitchFamily="34" charset="0"/>
                <a:ea typeface="MS PGothic" pitchFamily="34" charset="-128"/>
              </a:rPr>
              <a:t>Defining such data types is the beginning of learning classes and objects</a:t>
            </a:r>
          </a:p>
          <a:p>
            <a:pPr lvl="1" eaLnBrk="1" hangingPunct="1">
              <a:lnSpc>
                <a:spcPct val="80000"/>
              </a:lnSpc>
            </a:pP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3412715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Complex Data Types</a:t>
            </a:r>
          </a:p>
        </p:txBody>
      </p:sp>
      <p:sp>
        <p:nvSpPr>
          <p:cNvPr id="109570" name="Rectangle 3"/>
          <p:cNvSpPr>
            <a:spLocks noGrp="1" noChangeArrowheads="1"/>
          </p:cNvSpPr>
          <p:nvPr>
            <p:ph type="body" idx="4294967295"/>
          </p:nvPr>
        </p:nvSpPr>
        <p:spPr/>
        <p:txBody>
          <a:bodyPr/>
          <a:lstStyle/>
          <a:p>
            <a:pPr eaLnBrk="1" hangingPunct="1">
              <a:lnSpc>
                <a:spcPct val="80000"/>
              </a:lnSpc>
            </a:pPr>
            <a:r>
              <a:rPr lang="en-US" sz="2400" dirty="0">
                <a:latin typeface="Verdana" pitchFamily="34" charset="0"/>
                <a:ea typeface="MS PGothic" pitchFamily="34" charset="-128"/>
              </a:rPr>
              <a:t>How do we define what “a Student looks like”?</a:t>
            </a:r>
          </a:p>
          <a:p>
            <a:pPr eaLnBrk="1" hangingPunct="1">
              <a:lnSpc>
                <a:spcPct val="80000"/>
              </a:lnSpc>
            </a:pPr>
            <a:r>
              <a:rPr lang="en-US" sz="2400" dirty="0">
                <a:latin typeface="Verdana" pitchFamily="34" charset="0"/>
                <a:ea typeface="MS PGothic" pitchFamily="34" charset="-128"/>
              </a:rPr>
              <a:t>Think of every Student that you may want to model in a program. Every Student for our particular design could have:</a:t>
            </a:r>
          </a:p>
          <a:p>
            <a:pPr lvl="1" eaLnBrk="1" hangingPunct="1">
              <a:lnSpc>
                <a:spcPct val="80000"/>
              </a:lnSpc>
            </a:pPr>
            <a:r>
              <a:rPr lang="en-US" sz="2000" dirty="0">
                <a:latin typeface="Verdana" pitchFamily="34" charset="0"/>
                <a:ea typeface="MS PGothic" pitchFamily="34" charset="-128"/>
              </a:rPr>
              <a:t>First name</a:t>
            </a:r>
          </a:p>
          <a:p>
            <a:pPr lvl="1" eaLnBrk="1" hangingPunct="1">
              <a:lnSpc>
                <a:spcPct val="80000"/>
              </a:lnSpc>
            </a:pPr>
            <a:r>
              <a:rPr lang="en-US" sz="2000" dirty="0">
                <a:latin typeface="Verdana" pitchFamily="34" charset="0"/>
                <a:ea typeface="MS PGothic" pitchFamily="34" charset="-128"/>
              </a:rPr>
              <a:t>Last name</a:t>
            </a:r>
          </a:p>
          <a:p>
            <a:pPr lvl="1" eaLnBrk="1" hangingPunct="1">
              <a:lnSpc>
                <a:spcPct val="80000"/>
              </a:lnSpc>
            </a:pPr>
            <a:r>
              <a:rPr lang="en-US" sz="2000" dirty="0">
                <a:latin typeface="Verdana" pitchFamily="34" charset="0"/>
                <a:ea typeface="MS PGothic" pitchFamily="34" charset="-128"/>
              </a:rPr>
              <a:t>Age</a:t>
            </a:r>
          </a:p>
          <a:p>
            <a:pPr lvl="1" eaLnBrk="1" hangingPunct="1">
              <a:lnSpc>
                <a:spcPct val="80000"/>
              </a:lnSpc>
            </a:pPr>
            <a:r>
              <a:rPr lang="en-US" sz="2000" dirty="0" err="1">
                <a:latin typeface="Verdana" pitchFamily="34" charset="0"/>
                <a:ea typeface="MS PGothic" pitchFamily="34" charset="-128"/>
              </a:rPr>
              <a:t>Gpa</a:t>
            </a:r>
            <a:endParaRPr lang="en-US" sz="2000" dirty="0">
              <a:latin typeface="Verdana" pitchFamily="34" charset="0"/>
              <a:ea typeface="MS PGothic" pitchFamily="34" charset="-128"/>
            </a:endParaRPr>
          </a:p>
          <a:p>
            <a:pPr lvl="1" eaLnBrk="1" hangingPunct="1">
              <a:lnSpc>
                <a:spcPct val="80000"/>
              </a:lnSpc>
            </a:pPr>
            <a:r>
              <a:rPr lang="en-US" sz="2000" dirty="0">
                <a:latin typeface="Verdana" pitchFamily="34" charset="0"/>
                <a:ea typeface="MS PGothic" pitchFamily="34" charset="-128"/>
              </a:rPr>
              <a:t>ID</a:t>
            </a:r>
          </a:p>
          <a:p>
            <a:pPr eaLnBrk="1" hangingPunct="1">
              <a:lnSpc>
                <a:spcPct val="80000"/>
              </a:lnSpc>
            </a:pPr>
            <a:r>
              <a:rPr lang="en-US" sz="2400" dirty="0">
                <a:latin typeface="Verdana" pitchFamily="34" charset="0"/>
                <a:ea typeface="MS PGothic" pitchFamily="34" charset="-128"/>
              </a:rPr>
              <a:t>Each one of these elements of a Student we’re going to call a “property” (also called an “attribute”)</a:t>
            </a:r>
          </a:p>
          <a:p>
            <a:pPr marL="0" indent="0" eaLnBrk="1" hangingPunct="1">
              <a:lnSpc>
                <a:spcPct val="80000"/>
              </a:lnSpc>
              <a:buNone/>
            </a:pPr>
            <a:endParaRPr lang="en-US" sz="2400" dirty="0">
              <a:latin typeface="Verdana" pitchFamily="34" charset="0"/>
              <a:ea typeface="MS PGothic" pitchFamily="34" charset="-128"/>
            </a:endParaRPr>
          </a:p>
          <a:p>
            <a:pPr lvl="1" eaLnBrk="1" hangingPunct="1">
              <a:lnSpc>
                <a:spcPct val="80000"/>
              </a:lnSpc>
            </a:pP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1050133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Complex Data Types</a:t>
            </a:r>
          </a:p>
        </p:txBody>
      </p:sp>
      <p:sp>
        <p:nvSpPr>
          <p:cNvPr id="109570" name="Rectangle 3"/>
          <p:cNvSpPr>
            <a:spLocks noGrp="1" noChangeArrowheads="1"/>
          </p:cNvSpPr>
          <p:nvPr>
            <p:ph type="body" idx="4294967295"/>
          </p:nvPr>
        </p:nvSpPr>
        <p:spPr/>
        <p:txBody>
          <a:bodyPr/>
          <a:lstStyle/>
          <a:p>
            <a:pPr eaLnBrk="1" hangingPunct="1">
              <a:lnSpc>
                <a:spcPct val="80000"/>
              </a:lnSpc>
            </a:pPr>
            <a:r>
              <a:rPr lang="en-US" sz="2400" dirty="0">
                <a:latin typeface="Verdana" pitchFamily="34" charset="0"/>
                <a:ea typeface="MS PGothic" pitchFamily="34" charset="-128"/>
              </a:rPr>
              <a:t>These properties make up the template for defining the data type for a Student</a:t>
            </a:r>
          </a:p>
          <a:p>
            <a:pPr eaLnBrk="1" hangingPunct="1">
              <a:lnSpc>
                <a:spcPct val="80000"/>
              </a:lnSpc>
            </a:pPr>
            <a:r>
              <a:rPr lang="en-US" sz="2400" dirty="0">
                <a:latin typeface="Verdana" pitchFamily="34" charset="0"/>
                <a:ea typeface="MS PGothic" pitchFamily="34" charset="-128"/>
              </a:rPr>
              <a:t>In the simple world, we could create a variable with “int age;” and assign it a value of 21</a:t>
            </a:r>
          </a:p>
          <a:p>
            <a:pPr eaLnBrk="1" hangingPunct="1">
              <a:lnSpc>
                <a:spcPct val="80000"/>
              </a:lnSpc>
            </a:pPr>
            <a:r>
              <a:rPr lang="en-US" sz="2400" dirty="0">
                <a:latin typeface="Verdana" pitchFamily="34" charset="0"/>
                <a:ea typeface="MS PGothic" pitchFamily="34" charset="-128"/>
              </a:rPr>
              <a:t>Similarly, we can create a variable with “Student me;”</a:t>
            </a:r>
          </a:p>
          <a:p>
            <a:pPr eaLnBrk="1" hangingPunct="1">
              <a:lnSpc>
                <a:spcPct val="80000"/>
              </a:lnSpc>
            </a:pPr>
            <a:r>
              <a:rPr lang="en-US" sz="2400" dirty="0">
                <a:latin typeface="Verdana" pitchFamily="34" charset="0"/>
                <a:ea typeface="MS PGothic" pitchFamily="34" charset="-128"/>
              </a:rPr>
              <a:t>We can’t assign it a simple value of 21, but we can assign values to each of its properties</a:t>
            </a:r>
          </a:p>
          <a:p>
            <a:pPr eaLnBrk="1" hangingPunct="1">
              <a:lnSpc>
                <a:spcPct val="80000"/>
              </a:lnSpc>
            </a:pPr>
            <a:r>
              <a:rPr lang="en-US" sz="2400" dirty="0">
                <a:latin typeface="Verdana" pitchFamily="34" charset="0"/>
                <a:ea typeface="MS PGothic" pitchFamily="34" charset="-128"/>
              </a:rPr>
              <a:t>This means Student’s properties are like variables grouped together within the overall Student variable (“me”)</a:t>
            </a:r>
          </a:p>
          <a:p>
            <a:pPr eaLnBrk="1" hangingPunct="1">
              <a:lnSpc>
                <a:spcPct val="80000"/>
              </a:lnSpc>
            </a:pPr>
            <a:r>
              <a:rPr lang="en-US" sz="2400" dirty="0">
                <a:latin typeface="Verdana" pitchFamily="34" charset="0"/>
                <a:ea typeface="MS PGothic" pitchFamily="34" charset="-128"/>
              </a:rPr>
              <a:t>As such, each property is defined like a variable</a:t>
            </a:r>
          </a:p>
          <a:p>
            <a:pPr lvl="1" eaLnBrk="1" hangingPunct="1">
              <a:lnSpc>
                <a:spcPct val="80000"/>
              </a:lnSpc>
            </a:pP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992694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Complex Data Types</a:t>
            </a:r>
          </a:p>
        </p:txBody>
      </p:sp>
      <p:sp>
        <p:nvSpPr>
          <p:cNvPr id="109570" name="Rectangle 3"/>
          <p:cNvSpPr>
            <a:spLocks noGrp="1" noChangeArrowheads="1"/>
          </p:cNvSpPr>
          <p:nvPr>
            <p:ph type="body" idx="4294967295"/>
          </p:nvPr>
        </p:nvSpPr>
        <p:spPr/>
        <p:txBody>
          <a:bodyPr/>
          <a:lstStyle/>
          <a:p>
            <a:pPr eaLnBrk="1" hangingPunct="1">
              <a:lnSpc>
                <a:spcPct val="80000"/>
              </a:lnSpc>
            </a:pPr>
            <a:r>
              <a:rPr lang="en-US" sz="2400" dirty="0">
                <a:latin typeface="Verdana" pitchFamily="34" charset="0"/>
                <a:ea typeface="MS PGothic" pitchFamily="34" charset="-128"/>
              </a:rPr>
              <a:t>Using Java and NetBeans IDE as an example, we can start defining such data types within a project</a:t>
            </a:r>
          </a:p>
          <a:p>
            <a:pPr eaLnBrk="1" hangingPunct="1">
              <a:lnSpc>
                <a:spcPct val="80000"/>
              </a:lnSpc>
            </a:pPr>
            <a:r>
              <a:rPr lang="en-US" sz="2400" dirty="0">
                <a:latin typeface="Verdana" pitchFamily="34" charset="0"/>
                <a:ea typeface="MS PGothic" pitchFamily="34" charset="-128"/>
              </a:rPr>
              <a:t>Once you create a project, you will need to define a new class file in it</a:t>
            </a:r>
          </a:p>
          <a:p>
            <a:pPr eaLnBrk="1" hangingPunct="1">
              <a:lnSpc>
                <a:spcPct val="80000"/>
              </a:lnSpc>
            </a:pPr>
            <a:r>
              <a:rPr lang="en-US" sz="2400" dirty="0">
                <a:latin typeface="Verdana" pitchFamily="34" charset="0"/>
                <a:ea typeface="MS PGothic" pitchFamily="34" charset="-128"/>
              </a:rPr>
              <a:t>Name this class “Student”</a:t>
            </a:r>
          </a:p>
          <a:p>
            <a:pPr eaLnBrk="1" hangingPunct="1">
              <a:lnSpc>
                <a:spcPct val="80000"/>
              </a:lnSpc>
            </a:pPr>
            <a:r>
              <a:rPr lang="en-US" sz="2400" dirty="0">
                <a:latin typeface="Verdana" pitchFamily="34" charset="0"/>
                <a:ea typeface="MS PGothic" pitchFamily="34" charset="-128"/>
              </a:rPr>
              <a:t>You should see a new file created with very simple code created as “public class Student”</a:t>
            </a: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2969447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527CE2-3F57-4AAD-8FC2-A6F62CF19A08}"/>
              </a:ext>
            </a:extLst>
          </p:cNvPr>
          <p:cNvPicPr>
            <a:picLocks noChangeAspect="1"/>
          </p:cNvPicPr>
          <p:nvPr/>
        </p:nvPicPr>
        <p:blipFill>
          <a:blip r:embed="rId2"/>
          <a:stretch>
            <a:fillRect/>
          </a:stretch>
        </p:blipFill>
        <p:spPr>
          <a:xfrm>
            <a:off x="0" y="1720532"/>
            <a:ext cx="9144000" cy="4857750"/>
          </a:xfrm>
          <a:prstGeom prst="rect">
            <a:avLst/>
          </a:prstGeom>
        </p:spPr>
      </p:pic>
      <p:sp>
        <p:nvSpPr>
          <p:cNvPr id="16386" name="Rectangle 2">
            <a:extLst>
              <a:ext uri="{FF2B5EF4-FFF2-40B4-BE49-F238E27FC236}">
                <a16:creationId xmlns:a16="http://schemas.microsoft.com/office/drawing/2014/main" id="{8221C0BC-1C18-44C7-9227-0FA9FCB37223}"/>
              </a:ext>
            </a:extLst>
          </p:cNvPr>
          <p:cNvSpPr>
            <a:spLocks noGrp="1" noChangeArrowheads="1"/>
          </p:cNvSpPr>
          <p:nvPr>
            <p:ph type="title" idx="4294967295"/>
          </p:nvPr>
        </p:nvSpPr>
        <p:spPr/>
        <p:txBody>
          <a:bodyPr/>
          <a:lstStyle/>
          <a:p>
            <a:pPr eaLnBrk="1" hangingPunct="1"/>
            <a:r>
              <a:rPr lang="en-US" altLang="en-US" sz="4000" dirty="0">
                <a:latin typeface="Verdana" panose="020B0604030504040204" pitchFamily="34" charset="0"/>
                <a:ea typeface="MS PGothic" panose="020B0600070205080204" pitchFamily="34" charset="-128"/>
                <a:cs typeface="Arial" panose="020B0604020202020204" pitchFamily="34" charset="0"/>
              </a:rPr>
              <a:t>Complex Data Types</a:t>
            </a:r>
          </a:p>
        </p:txBody>
      </p:sp>
      <p:sp>
        <p:nvSpPr>
          <p:cNvPr id="5" name="Oval 4">
            <a:extLst>
              <a:ext uri="{FF2B5EF4-FFF2-40B4-BE49-F238E27FC236}">
                <a16:creationId xmlns:a16="http://schemas.microsoft.com/office/drawing/2014/main" id="{01D48BE4-5AE5-427A-BFFA-A6A88331DFEC}"/>
              </a:ext>
            </a:extLst>
          </p:cNvPr>
          <p:cNvSpPr/>
          <p:nvPr/>
        </p:nvSpPr>
        <p:spPr>
          <a:xfrm>
            <a:off x="2438400" y="3429000"/>
            <a:ext cx="2133600" cy="7620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 name="Oval 6">
            <a:extLst>
              <a:ext uri="{FF2B5EF4-FFF2-40B4-BE49-F238E27FC236}">
                <a16:creationId xmlns:a16="http://schemas.microsoft.com/office/drawing/2014/main" id="{9B1514EA-87F2-4F69-B713-C5A17F27F1FD}"/>
              </a:ext>
            </a:extLst>
          </p:cNvPr>
          <p:cNvSpPr/>
          <p:nvPr/>
        </p:nvSpPr>
        <p:spPr>
          <a:xfrm>
            <a:off x="304800" y="2590800"/>
            <a:ext cx="8382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Complex Data Types</a:t>
            </a:r>
          </a:p>
        </p:txBody>
      </p:sp>
      <p:sp>
        <p:nvSpPr>
          <p:cNvPr id="110594" name="Rectangle 3"/>
          <p:cNvSpPr>
            <a:spLocks noGrp="1" noChangeArrowheads="1"/>
          </p:cNvSpPr>
          <p:nvPr>
            <p:ph type="body" idx="4294967295"/>
          </p:nvPr>
        </p:nvSpPr>
        <p:spPr>
          <a:xfrm>
            <a:off x="457200" y="1409700"/>
            <a:ext cx="8229600" cy="5029200"/>
          </a:xfrm>
        </p:spPr>
        <p:txBody>
          <a:bodyPr/>
          <a:lstStyle/>
          <a:p>
            <a:pPr eaLnBrk="1" hangingPunct="1">
              <a:lnSpc>
                <a:spcPct val="80000"/>
              </a:lnSpc>
            </a:pPr>
            <a:r>
              <a:rPr lang="en-US" sz="2400" dirty="0">
                <a:latin typeface="Verdana" pitchFamily="34" charset="0"/>
                <a:ea typeface="MS PGothic" pitchFamily="34" charset="-128"/>
              </a:rPr>
              <a:t>Now fill in the following code in the new file</a:t>
            </a:r>
          </a:p>
          <a:p>
            <a:pPr marL="0"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class Student </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public String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firstName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public String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lastName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public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int</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age;</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public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int</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id;</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public double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gpa</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This code defines the properties of a Student data type</a:t>
            </a:r>
          </a:p>
          <a:p>
            <a:pPr eaLnBrk="1" hangingPunct="1">
              <a:lnSpc>
                <a:spcPct val="80000"/>
              </a:lnSpc>
            </a:pPr>
            <a:r>
              <a:rPr lang="en-US" sz="2400" dirty="0">
                <a:latin typeface="Verdana" pitchFamily="34" charset="0"/>
                <a:ea typeface="MS PGothic" pitchFamily="34" charset="-128"/>
              </a:rPr>
              <a:t>Think of it like defining an int but instead of intending it to store one integer value, a Student will store a String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value, a String </a:t>
            </a:r>
            <a:r>
              <a:rPr lang="en-US" sz="2400" dirty="0" err="1">
                <a:latin typeface="Verdana" pitchFamily="34" charset="0"/>
                <a:ea typeface="MS PGothic" pitchFamily="34" charset="-128"/>
              </a:rPr>
              <a:t>lastName</a:t>
            </a:r>
            <a:r>
              <a:rPr lang="en-US" sz="2400" dirty="0">
                <a:latin typeface="Verdana" pitchFamily="34" charset="0"/>
                <a:ea typeface="MS PGothic" pitchFamily="34" charset="-128"/>
              </a:rPr>
              <a:t>, an int age, etc.</a:t>
            </a:r>
          </a:p>
          <a:p>
            <a:pPr marL="0" indent="0" eaLnBrk="1" hangingPunct="1">
              <a:lnSpc>
                <a:spcPct val="80000"/>
              </a:lnSpc>
              <a:buNone/>
            </a:pPr>
            <a:endParaRPr lang="en-US" sz="20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p:txBody>
      </p:sp>
    </p:spTree>
    <p:extLst>
      <p:ext uri="{BB962C8B-B14F-4D97-AF65-F5344CB8AC3E}">
        <p14:creationId xmlns:p14="http://schemas.microsoft.com/office/powerpoint/2010/main" val="1844706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Complex Data Types</a:t>
            </a:r>
          </a:p>
        </p:txBody>
      </p:sp>
      <p:sp>
        <p:nvSpPr>
          <p:cNvPr id="110594" name="Rectangle 3"/>
          <p:cNvSpPr>
            <a:spLocks noGrp="1" noChangeArrowheads="1"/>
          </p:cNvSpPr>
          <p:nvPr>
            <p:ph type="body" idx="4294967295"/>
          </p:nvPr>
        </p:nvSpPr>
        <p:spPr>
          <a:xfrm>
            <a:off x="457200" y="1409700"/>
            <a:ext cx="8229600" cy="5029200"/>
          </a:xfrm>
        </p:spPr>
        <p:txBody>
          <a:bodyPr/>
          <a:lstStyle/>
          <a:p>
            <a:pPr eaLnBrk="1" hangingPunct="1">
              <a:lnSpc>
                <a:spcPct val="80000"/>
              </a:lnSpc>
            </a:pPr>
            <a:r>
              <a:rPr lang="en-US" sz="2000" dirty="0">
                <a:latin typeface="Verdana" pitchFamily="34" charset="0"/>
                <a:ea typeface="MS PGothic" pitchFamily="34" charset="-128"/>
              </a:rPr>
              <a:t>Now go to the other file and in the “main” function, enter the code below</a:t>
            </a:r>
          </a:p>
          <a:p>
            <a:pPr eaLnBrk="1" hangingPunct="1">
              <a:lnSpc>
                <a:spcPct val="80000"/>
              </a:lnSpc>
            </a:pPr>
            <a:r>
              <a:rPr lang="en-US" sz="2000" dirty="0">
                <a:latin typeface="Verdana" pitchFamily="34" charset="0"/>
                <a:ea typeface="MS PGothic" pitchFamily="34" charset="-128"/>
              </a:rPr>
              <a:t>This code is creating a Student variable called me and assigning values to different properties of that me Student variable</a:t>
            </a:r>
          </a:p>
          <a:p>
            <a:pPr marL="0" indent="0" eaLnBrk="1" hangingPunct="1">
              <a:lnSpc>
                <a:spcPct val="80000"/>
              </a:lnSpc>
              <a:buNone/>
            </a:pPr>
            <a:endParaRPr lang="en-US" sz="2000" dirty="0">
              <a:latin typeface="Verdana" pitchFamily="34" charset="0"/>
              <a:ea typeface="MS PGothic" pitchFamily="34" charset="-128"/>
            </a:endParaRPr>
          </a:p>
          <a:p>
            <a:pPr eaLnBrk="1" hangingPunct="1">
              <a:lnSpc>
                <a:spcPct val="80000"/>
              </a:lnSpc>
              <a:buFontTx/>
              <a:buNone/>
            </a:pPr>
            <a:r>
              <a:rPr lang="en-US" sz="1800" dirty="0">
                <a:latin typeface="Courier New" pitchFamily="49" charset="0"/>
                <a:ea typeface="MS PGothic" pitchFamily="34" charset="-128"/>
              </a:rPr>
              <a:t>public static void main(String[] </a:t>
            </a:r>
            <a:r>
              <a:rPr lang="en-US" sz="1800" dirty="0" err="1">
                <a:latin typeface="Courier New" pitchFamily="49" charset="0"/>
                <a:ea typeface="MS PGothic" pitchFamily="34" charset="-128"/>
              </a:rPr>
              <a:t>args</a:t>
            </a:r>
            <a:r>
              <a:rPr lang="en-US" sz="1800" dirty="0">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a:t>
            </a:r>
          </a:p>
          <a:p>
            <a:pPr eaLnBrk="1" hangingPunct="1">
              <a:lnSpc>
                <a:spcPct val="80000"/>
              </a:lnSpc>
              <a:buFontTx/>
              <a:buNone/>
            </a:pPr>
            <a:r>
              <a:rPr lang="en-US" sz="1800" dirty="0">
                <a:solidFill>
                  <a:srgbClr val="FF0000"/>
                </a:solidFill>
                <a:latin typeface="Courier New" pitchFamily="49" charset="0"/>
                <a:ea typeface="MS PGothic" pitchFamily="34" charset="-128"/>
              </a:rPr>
              <a:t>	Student me = new Student();</a:t>
            </a:r>
          </a:p>
          <a:p>
            <a:pPr eaLnBrk="1" hangingPunct="1">
              <a:lnSpc>
                <a:spcPct val="80000"/>
              </a:lnSpc>
              <a:buFontTx/>
              <a:buNone/>
            </a:pPr>
            <a:r>
              <a:rPr lang="en-US" sz="1800" dirty="0">
                <a:solidFill>
                  <a:srgbClr val="FF0000"/>
                </a:solidFill>
                <a:latin typeface="Courier New" pitchFamily="49" charset="0"/>
                <a:ea typeface="MS PGothic" pitchFamily="34" charset="-128"/>
              </a:rPr>
              <a:t>	me.id = 1234;</a:t>
            </a:r>
          </a:p>
          <a:p>
            <a:pPr eaLnBrk="1" hangingPunct="1">
              <a:lnSpc>
                <a:spcPct val="80000"/>
              </a:lnSpc>
              <a:buFontTx/>
              <a:buNone/>
            </a:pPr>
            <a:r>
              <a:rPr lang="en-US" sz="1800" dirty="0">
                <a:solidFill>
                  <a:srgbClr val="FF0000"/>
                </a:solidFill>
                <a:latin typeface="Courier New" pitchFamily="49" charset="0"/>
                <a:ea typeface="MS PGothic" pitchFamily="34" charset="-128"/>
              </a:rPr>
              <a:t>	</a:t>
            </a:r>
            <a:r>
              <a:rPr lang="en-US" sz="1800" dirty="0" err="1">
                <a:solidFill>
                  <a:srgbClr val="FF0000"/>
                </a:solidFill>
                <a:latin typeface="Courier New" pitchFamily="49" charset="0"/>
                <a:ea typeface="MS PGothic" pitchFamily="34" charset="-128"/>
              </a:rPr>
              <a:t>me.age</a:t>
            </a:r>
            <a:r>
              <a:rPr lang="en-US" sz="1800" dirty="0">
                <a:solidFill>
                  <a:srgbClr val="FF0000"/>
                </a:solidFill>
                <a:latin typeface="Courier New" pitchFamily="49" charset="0"/>
                <a:ea typeface="MS PGothic" pitchFamily="34" charset="-128"/>
              </a:rPr>
              <a:t> = 21;</a:t>
            </a:r>
          </a:p>
          <a:p>
            <a:pPr eaLnBrk="1" hangingPunct="1">
              <a:lnSpc>
                <a:spcPct val="80000"/>
              </a:lnSpc>
              <a:buFontTx/>
              <a:buNone/>
            </a:pPr>
            <a:r>
              <a:rPr lang="en-US" sz="1800" dirty="0">
                <a:solidFill>
                  <a:srgbClr val="FF0000"/>
                </a:solidFill>
                <a:latin typeface="Courier New" pitchFamily="49" charset="0"/>
                <a:ea typeface="MS PGothic" pitchFamily="34" charset="-128"/>
              </a:rPr>
              <a:t>	</a:t>
            </a:r>
            <a:r>
              <a:rPr lang="en-US" sz="1800" dirty="0" err="1">
                <a:solidFill>
                  <a:srgbClr val="FF0000"/>
                </a:solidFill>
                <a:latin typeface="Courier New" pitchFamily="49" charset="0"/>
                <a:ea typeface="MS PGothic" pitchFamily="34" charset="-128"/>
              </a:rPr>
              <a:t>me.firstName</a:t>
            </a:r>
            <a:r>
              <a:rPr lang="en-US" sz="1800" dirty="0">
                <a:solidFill>
                  <a:srgbClr val="FF0000"/>
                </a:solidFill>
                <a:latin typeface="Courier New" pitchFamily="49" charset="0"/>
                <a:ea typeface="MS PGothic" pitchFamily="34" charset="-128"/>
              </a:rPr>
              <a:t> = “Phil”;</a:t>
            </a:r>
          </a:p>
          <a:p>
            <a:pPr eaLnBrk="1" hangingPunct="1">
              <a:lnSpc>
                <a:spcPct val="80000"/>
              </a:lnSpc>
              <a:buFontTx/>
              <a:buNone/>
            </a:pPr>
            <a:r>
              <a:rPr lang="en-US" sz="1800" dirty="0">
                <a:latin typeface="Courier New" pitchFamily="49" charset="0"/>
                <a:ea typeface="MS PGothic" pitchFamily="34" charset="-128"/>
              </a:rPr>
              <a:t>}</a:t>
            </a: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p:txBody>
      </p:sp>
      <p:sp>
        <p:nvSpPr>
          <p:cNvPr id="5" name="TextBox 1"/>
          <p:cNvSpPr txBox="1">
            <a:spLocks noChangeArrowheads="1"/>
          </p:cNvSpPr>
          <p:nvPr/>
        </p:nvSpPr>
        <p:spPr bwMode="auto">
          <a:xfrm>
            <a:off x="3633819" y="4787521"/>
            <a:ext cx="54694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me</a:t>
            </a:r>
          </a:p>
        </p:txBody>
      </p:sp>
      <p:cxnSp>
        <p:nvCxnSpPr>
          <p:cNvPr id="3" name="Curved Connector 2"/>
          <p:cNvCxnSpPr>
            <a:cxnSpLocks/>
            <a:stCxn id="5" idx="3"/>
            <a:endCxn id="10" idx="0"/>
          </p:cNvCxnSpPr>
          <p:nvPr/>
        </p:nvCxnSpPr>
        <p:spPr>
          <a:xfrm flipV="1">
            <a:off x="4180764" y="4762500"/>
            <a:ext cx="1226024" cy="209687"/>
          </a:xfrm>
          <a:prstGeom prst="curvedConnector4">
            <a:avLst>
              <a:gd name="adj1" fmla="val 25000"/>
              <a:gd name="adj2" fmla="val 20902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7"/>
          <p:cNvSpPr>
            <a:spLocks noChangeArrowheads="1"/>
          </p:cNvSpPr>
          <p:nvPr/>
        </p:nvSpPr>
        <p:spPr bwMode="auto">
          <a:xfrm>
            <a:off x="4793776" y="4762500"/>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err="1"/>
              <a:t>firstName</a:t>
            </a:r>
            <a:endParaRPr lang="en-US" dirty="0">
              <a:cs typeface="Arial" charset="0"/>
            </a:endParaRPr>
          </a:p>
        </p:txBody>
      </p:sp>
      <p:sp>
        <p:nvSpPr>
          <p:cNvPr id="11" name="Rectangle 7"/>
          <p:cNvSpPr>
            <a:spLocks noChangeArrowheads="1"/>
          </p:cNvSpPr>
          <p:nvPr/>
        </p:nvSpPr>
        <p:spPr bwMode="auto">
          <a:xfrm>
            <a:off x="6019800" y="4762500"/>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“Phil”</a:t>
            </a:r>
            <a:endParaRPr lang="en-US" dirty="0">
              <a:cs typeface="Arial" charset="0"/>
            </a:endParaRPr>
          </a:p>
        </p:txBody>
      </p:sp>
      <p:sp>
        <p:nvSpPr>
          <p:cNvPr id="12" name="Rectangle 7"/>
          <p:cNvSpPr>
            <a:spLocks noChangeArrowheads="1"/>
          </p:cNvSpPr>
          <p:nvPr/>
        </p:nvSpPr>
        <p:spPr bwMode="auto">
          <a:xfrm>
            <a:off x="4793776" y="5156853"/>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err="1"/>
              <a:t>lastName</a:t>
            </a:r>
            <a:endParaRPr lang="en-US" dirty="0">
              <a:cs typeface="Arial" charset="0"/>
            </a:endParaRPr>
          </a:p>
        </p:txBody>
      </p:sp>
      <p:sp>
        <p:nvSpPr>
          <p:cNvPr id="13" name="Rectangle 7"/>
          <p:cNvSpPr>
            <a:spLocks noChangeArrowheads="1"/>
          </p:cNvSpPr>
          <p:nvPr/>
        </p:nvSpPr>
        <p:spPr bwMode="auto">
          <a:xfrm>
            <a:off x="6019800" y="5156853"/>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cs typeface="Arial" charset="0"/>
            </a:endParaRPr>
          </a:p>
        </p:txBody>
      </p:sp>
      <p:sp>
        <p:nvSpPr>
          <p:cNvPr id="14" name="Rectangle 7"/>
          <p:cNvSpPr>
            <a:spLocks noChangeArrowheads="1"/>
          </p:cNvSpPr>
          <p:nvPr/>
        </p:nvSpPr>
        <p:spPr bwMode="auto">
          <a:xfrm>
            <a:off x="4793776" y="5551206"/>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id</a:t>
            </a:r>
            <a:endParaRPr lang="en-US" dirty="0">
              <a:cs typeface="Arial" charset="0"/>
            </a:endParaRPr>
          </a:p>
        </p:txBody>
      </p:sp>
      <p:sp>
        <p:nvSpPr>
          <p:cNvPr id="15" name="Rectangle 7"/>
          <p:cNvSpPr>
            <a:spLocks noChangeArrowheads="1"/>
          </p:cNvSpPr>
          <p:nvPr/>
        </p:nvSpPr>
        <p:spPr bwMode="auto">
          <a:xfrm>
            <a:off x="6019800" y="5551206"/>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1234</a:t>
            </a:r>
            <a:endParaRPr lang="en-US" dirty="0">
              <a:cs typeface="Arial" charset="0"/>
            </a:endParaRPr>
          </a:p>
        </p:txBody>
      </p:sp>
      <p:sp>
        <p:nvSpPr>
          <p:cNvPr id="16" name="Rectangle 7"/>
          <p:cNvSpPr>
            <a:spLocks noChangeArrowheads="1"/>
          </p:cNvSpPr>
          <p:nvPr/>
        </p:nvSpPr>
        <p:spPr bwMode="auto">
          <a:xfrm>
            <a:off x="4793776" y="5945559"/>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age</a:t>
            </a:r>
            <a:endParaRPr lang="en-US" dirty="0">
              <a:cs typeface="Arial" charset="0"/>
            </a:endParaRPr>
          </a:p>
        </p:txBody>
      </p:sp>
      <p:sp>
        <p:nvSpPr>
          <p:cNvPr id="17" name="Rectangle 7"/>
          <p:cNvSpPr>
            <a:spLocks noChangeArrowheads="1"/>
          </p:cNvSpPr>
          <p:nvPr/>
        </p:nvSpPr>
        <p:spPr bwMode="auto">
          <a:xfrm>
            <a:off x="6019800" y="5945559"/>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21</a:t>
            </a:r>
            <a:endParaRPr lang="en-US" dirty="0">
              <a:cs typeface="Arial" charset="0"/>
            </a:endParaRPr>
          </a:p>
        </p:txBody>
      </p:sp>
      <p:sp>
        <p:nvSpPr>
          <p:cNvPr id="18" name="Rectangle 7"/>
          <p:cNvSpPr>
            <a:spLocks noChangeArrowheads="1"/>
          </p:cNvSpPr>
          <p:nvPr/>
        </p:nvSpPr>
        <p:spPr bwMode="auto">
          <a:xfrm>
            <a:off x="4793776" y="6326559"/>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err="1"/>
              <a:t>gpa</a:t>
            </a:r>
            <a:endParaRPr lang="en-US" dirty="0">
              <a:cs typeface="Arial" charset="0"/>
            </a:endParaRPr>
          </a:p>
        </p:txBody>
      </p:sp>
      <p:sp>
        <p:nvSpPr>
          <p:cNvPr id="19" name="Rectangle 7"/>
          <p:cNvSpPr>
            <a:spLocks noChangeArrowheads="1"/>
          </p:cNvSpPr>
          <p:nvPr/>
        </p:nvSpPr>
        <p:spPr bwMode="auto">
          <a:xfrm>
            <a:off x="6019800" y="6326559"/>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cs typeface="Arial" charset="0"/>
            </a:endParaRPr>
          </a:p>
        </p:txBody>
      </p:sp>
    </p:spTree>
    <p:extLst>
      <p:ext uri="{BB962C8B-B14F-4D97-AF65-F5344CB8AC3E}">
        <p14:creationId xmlns:p14="http://schemas.microsoft.com/office/powerpoint/2010/main" val="3804446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Complex Data Types</a:t>
            </a:r>
          </a:p>
        </p:txBody>
      </p:sp>
      <p:sp>
        <p:nvSpPr>
          <p:cNvPr id="110594" name="Rectangle 3"/>
          <p:cNvSpPr>
            <a:spLocks noGrp="1" noChangeArrowheads="1"/>
          </p:cNvSpPr>
          <p:nvPr>
            <p:ph type="body" idx="4294967295"/>
          </p:nvPr>
        </p:nvSpPr>
        <p:spPr>
          <a:xfrm>
            <a:off x="457200" y="1409700"/>
            <a:ext cx="8229600" cy="5029200"/>
          </a:xfrm>
        </p:spPr>
        <p:txBody>
          <a:bodyPr/>
          <a:lstStyle/>
          <a:p>
            <a:pPr eaLnBrk="1" hangingPunct="1">
              <a:lnSpc>
                <a:spcPct val="80000"/>
              </a:lnSpc>
            </a:pPr>
            <a:r>
              <a:rPr lang="en-US" sz="2000" dirty="0">
                <a:latin typeface="Verdana" pitchFamily="34" charset="0"/>
                <a:ea typeface="MS PGothic" pitchFamily="34" charset="-128"/>
              </a:rPr>
              <a:t>Once you have values for “</a:t>
            </a:r>
            <a:r>
              <a:rPr lang="en-US" sz="2000" dirty="0" err="1">
                <a:latin typeface="Verdana" pitchFamily="34" charset="0"/>
                <a:ea typeface="MS PGothic" pitchFamily="34" charset="-128"/>
              </a:rPr>
              <a:t>me”’s</a:t>
            </a:r>
            <a:r>
              <a:rPr lang="en-US" sz="2000" dirty="0">
                <a:latin typeface="Verdana" pitchFamily="34" charset="0"/>
                <a:ea typeface="MS PGothic" pitchFamily="34" charset="-128"/>
              </a:rPr>
              <a:t> properties, you can use them as you would normal variables:</a:t>
            </a:r>
          </a:p>
          <a:p>
            <a:pPr eaLnBrk="1" hangingPunct="1">
              <a:lnSpc>
                <a:spcPct val="80000"/>
              </a:lnSpc>
            </a:pPr>
            <a:endParaRPr lang="en-US" sz="2000" dirty="0">
              <a:latin typeface="Verdana" pitchFamily="34" charset="0"/>
              <a:ea typeface="MS PGothic" pitchFamily="34" charset="-128"/>
            </a:endParaRPr>
          </a:p>
          <a:p>
            <a:pPr eaLnBrk="1" hangingPunct="1">
              <a:lnSpc>
                <a:spcPct val="80000"/>
              </a:lnSpc>
              <a:buFontTx/>
              <a:buNone/>
            </a:pPr>
            <a:r>
              <a:rPr lang="en-US" sz="1800" dirty="0">
                <a:latin typeface="Courier New" pitchFamily="49" charset="0"/>
                <a:ea typeface="MS PGothic" pitchFamily="34" charset="-128"/>
              </a:rPr>
              <a:t>public static void main(String[] </a:t>
            </a:r>
            <a:r>
              <a:rPr lang="en-US" sz="1800" dirty="0" err="1">
                <a:latin typeface="Courier New" pitchFamily="49" charset="0"/>
                <a:ea typeface="MS PGothic" pitchFamily="34" charset="-128"/>
              </a:rPr>
              <a:t>args</a:t>
            </a:r>
            <a:r>
              <a:rPr lang="en-US" sz="1800" dirty="0">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	Student me = new Student();</a:t>
            </a:r>
          </a:p>
          <a:p>
            <a:pPr eaLnBrk="1" hangingPunct="1">
              <a:lnSpc>
                <a:spcPct val="80000"/>
              </a:lnSpc>
              <a:buFontTx/>
              <a:buNone/>
            </a:pPr>
            <a:r>
              <a:rPr lang="en-US" sz="1800" dirty="0">
                <a:latin typeface="Courier New" pitchFamily="49" charset="0"/>
                <a:ea typeface="MS PGothic" pitchFamily="34" charset="-128"/>
              </a:rPr>
              <a:t>	me.id = 1234;</a:t>
            </a:r>
          </a:p>
          <a:p>
            <a:pPr eaLnBrk="1" hangingPunct="1">
              <a:lnSpc>
                <a:spcPct val="80000"/>
              </a:lnSpc>
              <a:buFontTx/>
              <a:buNone/>
            </a:pPr>
            <a:r>
              <a:rPr lang="en-US" sz="1800" dirty="0">
                <a:latin typeface="Courier New" pitchFamily="49" charset="0"/>
                <a:ea typeface="MS PGothic" pitchFamily="34" charset="-128"/>
              </a:rPr>
              <a:t>	</a:t>
            </a:r>
            <a:r>
              <a:rPr lang="en-US" sz="1800" dirty="0" err="1">
                <a:latin typeface="Courier New" pitchFamily="49" charset="0"/>
                <a:ea typeface="MS PGothic" pitchFamily="34" charset="-128"/>
              </a:rPr>
              <a:t>me.age</a:t>
            </a:r>
            <a:r>
              <a:rPr lang="en-US" sz="1800" dirty="0">
                <a:latin typeface="Courier New" pitchFamily="49" charset="0"/>
                <a:ea typeface="MS PGothic" pitchFamily="34" charset="-128"/>
              </a:rPr>
              <a:t> = 21;</a:t>
            </a:r>
          </a:p>
          <a:p>
            <a:pPr eaLnBrk="1" hangingPunct="1">
              <a:lnSpc>
                <a:spcPct val="80000"/>
              </a:lnSpc>
              <a:buFontTx/>
              <a:buNone/>
            </a:pPr>
            <a:r>
              <a:rPr lang="en-US" sz="1800" dirty="0">
                <a:latin typeface="Courier New" pitchFamily="49" charset="0"/>
                <a:ea typeface="MS PGothic" pitchFamily="34" charset="-128"/>
              </a:rPr>
              <a:t>	</a:t>
            </a:r>
            <a:r>
              <a:rPr lang="en-US" sz="1800" dirty="0" err="1">
                <a:latin typeface="Courier New" pitchFamily="49" charset="0"/>
                <a:ea typeface="MS PGothic" pitchFamily="34" charset="-128"/>
              </a:rPr>
              <a:t>me.firstName</a:t>
            </a:r>
            <a:r>
              <a:rPr lang="en-US" sz="1800" dirty="0">
                <a:latin typeface="Courier New" pitchFamily="49" charset="0"/>
                <a:ea typeface="MS PGothic" pitchFamily="34" charset="-128"/>
              </a:rPr>
              <a:t> = “Phil”;</a:t>
            </a:r>
          </a:p>
          <a:p>
            <a:pPr eaLnBrk="1" hangingPunct="1">
              <a:lnSpc>
                <a:spcPct val="80000"/>
              </a:lnSpc>
              <a:buFontTx/>
              <a:buNone/>
            </a:pPr>
            <a:endParaRPr lang="en-US" sz="1800" dirty="0">
              <a:latin typeface="Courier New" pitchFamily="49" charset="0"/>
              <a:ea typeface="MS PGothic" pitchFamily="34" charset="-128"/>
            </a:endParaRPr>
          </a:p>
          <a:p>
            <a:pPr eaLnBrk="1" hangingPunct="1">
              <a:lnSpc>
                <a:spcPct val="80000"/>
              </a:lnSpc>
              <a:buFontTx/>
              <a:buNone/>
            </a:pPr>
            <a:r>
              <a:rPr lang="en-US" sz="1800" dirty="0">
                <a:solidFill>
                  <a:srgbClr val="FF0000"/>
                </a:solidFill>
                <a:latin typeface="Courier New" pitchFamily="49" charset="0"/>
                <a:ea typeface="MS PGothic" pitchFamily="34" charset="-128"/>
              </a:rPr>
              <a:t>	</a:t>
            </a:r>
            <a:r>
              <a:rPr lang="en-US" sz="1800" dirty="0" err="1">
                <a:solidFill>
                  <a:srgbClr val="FF0000"/>
                </a:solidFill>
                <a:latin typeface="Courier New" pitchFamily="49" charset="0"/>
                <a:ea typeface="MS PGothic" pitchFamily="34" charset="-128"/>
              </a:rPr>
              <a:t>System.out.println</a:t>
            </a:r>
            <a:r>
              <a:rPr lang="en-US" sz="1800" dirty="0">
                <a:solidFill>
                  <a:srgbClr val="FF0000"/>
                </a:solidFill>
                <a:latin typeface="Courier New" pitchFamily="49" charset="0"/>
                <a:ea typeface="MS PGothic" pitchFamily="34" charset="-128"/>
              </a:rPr>
              <a:t>(</a:t>
            </a:r>
            <a:r>
              <a:rPr lang="en-US" sz="1800" dirty="0" err="1">
                <a:solidFill>
                  <a:srgbClr val="FF0000"/>
                </a:solidFill>
                <a:latin typeface="Courier New" pitchFamily="49" charset="0"/>
                <a:ea typeface="MS PGothic" pitchFamily="34" charset="-128"/>
              </a:rPr>
              <a:t>me.firstName</a:t>
            </a:r>
            <a:r>
              <a:rPr lang="en-US" sz="1800" dirty="0">
                <a:solidFill>
                  <a:srgbClr val="FF0000"/>
                </a:solidFill>
                <a:latin typeface="Courier New" pitchFamily="49" charset="0"/>
                <a:ea typeface="MS PGothic" pitchFamily="34" charset="-128"/>
              </a:rPr>
              <a:t>);</a:t>
            </a:r>
          </a:p>
          <a:p>
            <a:pPr eaLnBrk="1" hangingPunct="1">
              <a:lnSpc>
                <a:spcPct val="80000"/>
              </a:lnSpc>
              <a:buFontTx/>
              <a:buNone/>
            </a:pPr>
            <a:r>
              <a:rPr lang="en-US" sz="1800" dirty="0">
                <a:solidFill>
                  <a:srgbClr val="FF0000"/>
                </a:solidFill>
                <a:latin typeface="Courier New" pitchFamily="49" charset="0"/>
                <a:ea typeface="MS PGothic" pitchFamily="34" charset="-128"/>
              </a:rPr>
              <a:t>	if (</a:t>
            </a:r>
            <a:r>
              <a:rPr lang="en-US" sz="1800" dirty="0" err="1">
                <a:solidFill>
                  <a:srgbClr val="FF0000"/>
                </a:solidFill>
                <a:latin typeface="Courier New" pitchFamily="49" charset="0"/>
                <a:ea typeface="MS PGothic" pitchFamily="34" charset="-128"/>
              </a:rPr>
              <a:t>me.age</a:t>
            </a:r>
            <a:r>
              <a:rPr lang="en-US" sz="1800" dirty="0">
                <a:solidFill>
                  <a:srgbClr val="FF0000"/>
                </a:solidFill>
                <a:latin typeface="Courier New" pitchFamily="49" charset="0"/>
                <a:ea typeface="MS PGothic" pitchFamily="34" charset="-128"/>
              </a:rPr>
              <a:t> &gt;= 21)</a:t>
            </a:r>
          </a:p>
          <a:p>
            <a:pPr eaLnBrk="1" hangingPunct="1">
              <a:lnSpc>
                <a:spcPct val="80000"/>
              </a:lnSpc>
              <a:buFontTx/>
              <a:buNone/>
            </a:pPr>
            <a:r>
              <a:rPr lang="en-US" sz="1800" dirty="0">
                <a:solidFill>
                  <a:srgbClr val="FF0000"/>
                </a:solidFill>
                <a:latin typeface="Courier New" pitchFamily="49" charset="0"/>
                <a:ea typeface="MS PGothic" pitchFamily="34" charset="-128"/>
              </a:rPr>
              <a:t>		</a:t>
            </a:r>
            <a:r>
              <a:rPr lang="en-US" sz="1800" dirty="0" err="1">
                <a:solidFill>
                  <a:srgbClr val="FF0000"/>
                </a:solidFill>
                <a:latin typeface="Courier New" pitchFamily="49" charset="0"/>
                <a:ea typeface="MS PGothic" pitchFamily="34" charset="-128"/>
              </a:rPr>
              <a:t>System.out.println</a:t>
            </a:r>
            <a:r>
              <a:rPr lang="en-US" sz="1800" dirty="0">
                <a:solidFill>
                  <a:srgbClr val="FF0000"/>
                </a:solidFill>
                <a:latin typeface="Courier New" pitchFamily="49" charset="0"/>
                <a:ea typeface="MS PGothic" pitchFamily="34" charset="-128"/>
              </a:rPr>
              <a:t>(</a:t>
            </a:r>
            <a:r>
              <a:rPr lang="en-US" sz="1800" dirty="0" err="1">
                <a:solidFill>
                  <a:srgbClr val="FF0000"/>
                </a:solidFill>
                <a:latin typeface="Courier New" pitchFamily="49" charset="0"/>
                <a:ea typeface="MS PGothic" pitchFamily="34" charset="-128"/>
              </a:rPr>
              <a:t>me.firstName</a:t>
            </a:r>
            <a:r>
              <a:rPr lang="en-US" sz="1800" dirty="0">
                <a:solidFill>
                  <a:srgbClr val="FF0000"/>
                </a:solidFill>
                <a:latin typeface="Courier New" pitchFamily="49" charset="0"/>
                <a:ea typeface="MS PGothic" pitchFamily="34" charset="-128"/>
              </a:rPr>
              <a:t> + “ is an adult”);</a:t>
            </a:r>
          </a:p>
          <a:p>
            <a:pPr eaLnBrk="1" hangingPunct="1">
              <a:lnSpc>
                <a:spcPct val="80000"/>
              </a:lnSpc>
              <a:buFontTx/>
              <a:buNone/>
            </a:pPr>
            <a:r>
              <a:rPr lang="en-US" sz="1800" dirty="0">
                <a:latin typeface="Courier New" pitchFamily="49" charset="0"/>
                <a:ea typeface="MS PGothic" pitchFamily="34" charset="-128"/>
              </a:rPr>
              <a:t>}</a:t>
            </a: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p:txBody>
      </p:sp>
    </p:spTree>
    <p:extLst>
      <p:ext uri="{BB962C8B-B14F-4D97-AF65-F5344CB8AC3E}">
        <p14:creationId xmlns:p14="http://schemas.microsoft.com/office/powerpoint/2010/main" val="2833096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Complex Data Types</a:t>
            </a:r>
          </a:p>
        </p:txBody>
      </p:sp>
      <p:sp>
        <p:nvSpPr>
          <p:cNvPr id="109570" name="Rectangle 3"/>
          <p:cNvSpPr>
            <a:spLocks noGrp="1" noChangeArrowheads="1"/>
          </p:cNvSpPr>
          <p:nvPr>
            <p:ph type="body" idx="4294967295"/>
          </p:nvPr>
        </p:nvSpPr>
        <p:spPr/>
        <p:txBody>
          <a:bodyPr/>
          <a:lstStyle/>
          <a:p>
            <a:pPr eaLnBrk="1" hangingPunct="1">
              <a:lnSpc>
                <a:spcPct val="80000"/>
              </a:lnSpc>
            </a:pPr>
            <a:r>
              <a:rPr lang="en-US" sz="2400" dirty="0">
                <a:latin typeface="Verdana" pitchFamily="34" charset="0"/>
                <a:ea typeface="MS PGothic" pitchFamily="34" charset="-128"/>
              </a:rPr>
              <a:t>The code has subtle differences, a key point is that the same process and capabilities are applied as you do with simple data types</a:t>
            </a:r>
          </a:p>
          <a:p>
            <a:pPr eaLnBrk="1" hangingPunct="1">
              <a:lnSpc>
                <a:spcPct val="80000"/>
              </a:lnSpc>
            </a:pPr>
            <a:r>
              <a:rPr lang="en-US" sz="2400" dirty="0">
                <a:latin typeface="Verdana" pitchFamily="34" charset="0"/>
                <a:ea typeface="MS PGothic" pitchFamily="34" charset="-128"/>
              </a:rPr>
              <a:t>With simple data types, you can define as many different variables defined with primitive data types as memory allows (int x, int y, int z, etc.)</a:t>
            </a:r>
          </a:p>
          <a:p>
            <a:pPr eaLnBrk="1" hangingPunct="1">
              <a:lnSpc>
                <a:spcPct val="80000"/>
              </a:lnSpc>
            </a:pPr>
            <a:r>
              <a:rPr lang="en-US" sz="2400" dirty="0">
                <a:latin typeface="Verdana" pitchFamily="34" charset="0"/>
                <a:ea typeface="MS PGothic" pitchFamily="34" charset="-128"/>
              </a:rPr>
              <a:t>Similarly, you can define as many different variables with complex data types (Student me, Student you, Student her, etc.)</a:t>
            </a:r>
          </a:p>
          <a:p>
            <a:pPr eaLnBrk="1" hangingPunct="1">
              <a:lnSpc>
                <a:spcPct val="80000"/>
              </a:lnSpc>
            </a:pPr>
            <a:r>
              <a:rPr lang="en-US" sz="2400" dirty="0">
                <a:latin typeface="Verdana" pitchFamily="34" charset="0"/>
                <a:ea typeface="MS PGothic" pitchFamily="34" charset="-128"/>
              </a:rPr>
              <a:t>Complex data types are referred to as “classes” (i.e. Student is a class)</a:t>
            </a:r>
          </a:p>
          <a:p>
            <a:pPr eaLnBrk="1" hangingPunct="1">
              <a:lnSpc>
                <a:spcPct val="80000"/>
              </a:lnSpc>
            </a:pPr>
            <a:r>
              <a:rPr lang="en-US" sz="2400" dirty="0">
                <a:latin typeface="Verdana" pitchFamily="34" charset="0"/>
                <a:ea typeface="MS PGothic" pitchFamily="34" charset="-128"/>
              </a:rPr>
              <a:t>Variables whose data type is a class is called an “object” (variable “me” is an object)</a:t>
            </a:r>
          </a:p>
          <a:p>
            <a:pPr eaLnBrk="1" hangingPunct="1">
              <a:lnSpc>
                <a:spcPct val="80000"/>
              </a:lnSpc>
            </a:pPr>
            <a:r>
              <a:rPr lang="en-US" sz="2400" dirty="0">
                <a:latin typeface="Verdana" pitchFamily="34" charset="0"/>
                <a:ea typeface="MS PGothic" pitchFamily="34" charset="-128"/>
              </a:rPr>
              <a:t>Objects are often referred to as “instances” of a class</a:t>
            </a: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22105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Practice Exercise 1</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Create a class that models a simple Car</a:t>
            </a:r>
          </a:p>
          <a:p>
            <a:pPr eaLnBrk="1" hangingPunct="1">
              <a:lnSpc>
                <a:spcPct val="80000"/>
              </a:lnSpc>
            </a:pPr>
            <a:r>
              <a:rPr lang="en-US" sz="2400" dirty="0">
                <a:latin typeface="Verdana" pitchFamily="34" charset="0"/>
                <a:ea typeface="MS PGothic" pitchFamily="34" charset="-128"/>
              </a:rPr>
              <a:t>For your Car class, create 5 properties that will utilize at least 1 String, 1 int and 1 double. The properties are:</a:t>
            </a:r>
          </a:p>
          <a:p>
            <a:pPr lvl="1" eaLnBrk="1" hangingPunct="1">
              <a:lnSpc>
                <a:spcPct val="80000"/>
              </a:lnSpc>
            </a:pPr>
            <a:r>
              <a:rPr lang="en-US" sz="2000" dirty="0">
                <a:latin typeface="Verdana" pitchFamily="34" charset="0"/>
                <a:ea typeface="MS PGothic" pitchFamily="34" charset="-128"/>
              </a:rPr>
              <a:t>Make (e.g. “Toyota”)</a:t>
            </a:r>
          </a:p>
          <a:p>
            <a:pPr lvl="1" eaLnBrk="1" hangingPunct="1">
              <a:lnSpc>
                <a:spcPct val="80000"/>
              </a:lnSpc>
            </a:pPr>
            <a:r>
              <a:rPr lang="en-US" sz="2000" dirty="0">
                <a:latin typeface="Verdana" pitchFamily="34" charset="0"/>
                <a:ea typeface="MS PGothic" pitchFamily="34" charset="-128"/>
              </a:rPr>
              <a:t>Model (e.g. “Corolla”)</a:t>
            </a:r>
          </a:p>
          <a:p>
            <a:pPr lvl="1" eaLnBrk="1" hangingPunct="1">
              <a:lnSpc>
                <a:spcPct val="80000"/>
              </a:lnSpc>
            </a:pPr>
            <a:r>
              <a:rPr lang="en-US" sz="2000" dirty="0">
                <a:latin typeface="Verdana" pitchFamily="34" charset="0"/>
                <a:ea typeface="MS PGothic" pitchFamily="34" charset="-128"/>
              </a:rPr>
              <a:t>Year (e.g. 2016)</a:t>
            </a:r>
          </a:p>
          <a:p>
            <a:pPr lvl="1" eaLnBrk="1" hangingPunct="1">
              <a:lnSpc>
                <a:spcPct val="80000"/>
              </a:lnSpc>
            </a:pPr>
            <a:r>
              <a:rPr lang="en-US" sz="2000" dirty="0">
                <a:latin typeface="Verdana" pitchFamily="34" charset="0"/>
                <a:ea typeface="MS PGothic" pitchFamily="34" charset="-128"/>
              </a:rPr>
              <a:t>Price (e.g. 15000.99)</a:t>
            </a:r>
          </a:p>
          <a:p>
            <a:pPr lvl="1" eaLnBrk="1" hangingPunct="1">
              <a:lnSpc>
                <a:spcPct val="80000"/>
              </a:lnSpc>
            </a:pPr>
            <a:r>
              <a:rPr lang="en-US" sz="2000" dirty="0">
                <a:latin typeface="Verdana" pitchFamily="34" charset="0"/>
                <a:ea typeface="MS PGothic" pitchFamily="34" charset="-128"/>
              </a:rPr>
              <a:t>Some other property of your choosing</a:t>
            </a:r>
          </a:p>
          <a:p>
            <a:pPr eaLnBrk="1" hangingPunct="1">
              <a:lnSpc>
                <a:spcPct val="80000"/>
              </a:lnSpc>
            </a:pPr>
            <a:r>
              <a:rPr lang="en-US" sz="2400" dirty="0">
                <a:latin typeface="Verdana" pitchFamily="34" charset="0"/>
                <a:ea typeface="MS PGothic" pitchFamily="34" charset="-128"/>
              </a:rPr>
              <a:t>Next, write code in main that creates 2 Car objects and assigns values to each one’s properties</a:t>
            </a:r>
          </a:p>
          <a:p>
            <a:pPr eaLnBrk="1" hangingPunct="1">
              <a:lnSpc>
                <a:spcPct val="80000"/>
              </a:lnSpc>
            </a:pPr>
            <a:r>
              <a:rPr lang="en-US" sz="2400" dirty="0">
                <a:latin typeface="Verdana" pitchFamily="34" charset="0"/>
                <a:ea typeface="MS PGothic" pitchFamily="34" charset="-128"/>
              </a:rPr>
              <a:t>You can hard code the values in the code and display them on the screen (you do not have to get information from the user) – the purpose of this exercise is to get you used to creating a class and multiple objects of that class</a:t>
            </a:r>
          </a:p>
          <a:p>
            <a:pPr lvl="1" eaLnBrk="1" hangingPunct="1">
              <a:lnSpc>
                <a:spcPct val="80000"/>
              </a:lnSpc>
            </a:pPr>
            <a:endParaRPr lang="en-US" sz="2000" dirty="0">
              <a:latin typeface="Verdana" pitchFamily="34" charset="0"/>
              <a:ea typeface="MS PGothic" pitchFamily="34" charset="-128"/>
            </a:endParaRPr>
          </a:p>
          <a:p>
            <a:pPr lvl="2" eaLnBrk="1" hangingPunct="1">
              <a:lnSpc>
                <a:spcPct val="80000"/>
              </a:lnSpc>
            </a:pPr>
            <a:endParaRPr lang="en-US" sz="16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1045925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Accessing Properties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When a class is designed with the data members public, a binding occurs between the code creating the object of that class and the class’ design</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Class example:</a:t>
            </a:r>
          </a:p>
          <a:p>
            <a:pPr eaLnBrk="1" hangingPunct="1">
              <a:lnSpc>
                <a:spcPct val="80000"/>
              </a:lnSpc>
            </a:pPr>
            <a:endParaRPr lang="en-US" sz="2400" dirty="0">
              <a:latin typeface="Verdana" pitchFamily="34" charset="0"/>
              <a:ea typeface="MS PGothic" pitchFamily="34" charset="-128"/>
            </a:endParaRP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class Student </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String </a:t>
            </a:r>
            <a:r>
              <a:rPr lang="en-US" sz="1400" dirty="0" err="1">
                <a:latin typeface="Courier New" panose="02070309020205020404" pitchFamily="49" charset="0"/>
                <a:ea typeface="MS PGothic" pitchFamily="34" charset="-128"/>
                <a:cs typeface="Courier New" panose="02070309020205020404" pitchFamily="49" charset="0"/>
              </a:rPr>
              <a:t>firstName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String </a:t>
            </a:r>
            <a:r>
              <a:rPr lang="en-US" sz="1400" dirty="0" err="1">
                <a:latin typeface="Courier New" panose="02070309020205020404" pitchFamily="49" charset="0"/>
                <a:ea typeface="MS PGothic" pitchFamily="34" charset="-128"/>
                <a:cs typeface="Courier New" panose="02070309020205020404" pitchFamily="49" charset="0"/>
              </a:rPr>
              <a:t>lastName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a:t>
            </a:r>
            <a:r>
              <a:rPr lang="en-US" sz="1400" dirty="0" err="1">
                <a:latin typeface="Courier New" panose="02070309020205020404" pitchFamily="49" charset="0"/>
                <a:ea typeface="MS PGothic" pitchFamily="34" charset="-128"/>
                <a:cs typeface="Courier New" panose="02070309020205020404" pitchFamily="49" charset="0"/>
              </a:rPr>
              <a:t>int</a:t>
            </a:r>
            <a:r>
              <a:rPr lang="en-US" sz="1400" dirty="0">
                <a:latin typeface="Courier New" panose="02070309020205020404" pitchFamily="49" charset="0"/>
                <a:ea typeface="MS PGothic" pitchFamily="34" charset="-128"/>
                <a:cs typeface="Courier New" panose="02070309020205020404" pitchFamily="49" charset="0"/>
              </a:rPr>
              <a:t> age;</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a:t>
            </a:r>
            <a:r>
              <a:rPr lang="en-US" sz="1400" dirty="0" err="1">
                <a:latin typeface="Courier New" panose="02070309020205020404" pitchFamily="49" charset="0"/>
                <a:ea typeface="MS PGothic" pitchFamily="34" charset="-128"/>
                <a:cs typeface="Courier New" panose="02070309020205020404" pitchFamily="49" charset="0"/>
              </a:rPr>
              <a:t>int</a:t>
            </a:r>
            <a:r>
              <a:rPr lang="en-US" sz="1400" dirty="0">
                <a:latin typeface="Courier New" panose="02070309020205020404" pitchFamily="49" charset="0"/>
                <a:ea typeface="MS PGothic" pitchFamily="34" charset="-128"/>
                <a:cs typeface="Courier New" panose="02070309020205020404" pitchFamily="49" charset="0"/>
              </a:rPr>
              <a:t> id;</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double </a:t>
            </a:r>
            <a:r>
              <a:rPr lang="en-US" sz="1400" dirty="0" err="1">
                <a:latin typeface="Courier New" panose="02070309020205020404" pitchFamily="49" charset="0"/>
                <a:ea typeface="MS PGothic" pitchFamily="34" charset="-128"/>
                <a:cs typeface="Courier New" panose="02070309020205020404" pitchFamily="49" charset="0"/>
              </a:rPr>
              <a:t>gpa</a:t>
            </a: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941470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Accessing Properties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Using that class, objects in other areas can set property values directly:</a:t>
            </a:r>
          </a:p>
          <a:p>
            <a:pPr eaLnBrk="1" hangingPunct="1">
              <a:lnSpc>
                <a:spcPct val="80000"/>
              </a:lnSpc>
            </a:pPr>
            <a:endParaRPr lang="en-US" sz="2400" dirty="0">
              <a:latin typeface="Verdana" pitchFamily="34" charset="0"/>
              <a:ea typeface="MS PGothic" pitchFamily="34" charset="-128"/>
            </a:endParaRP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static void main(String[] </a:t>
            </a:r>
            <a:r>
              <a:rPr lang="en-US" sz="1400" dirty="0" err="1">
                <a:latin typeface="Courier New" panose="02070309020205020404" pitchFamily="49" charset="0"/>
                <a:ea typeface="MS PGothic" pitchFamily="34" charset="-128"/>
                <a:cs typeface="Courier New" panose="02070309020205020404" pitchFamily="49" charset="0"/>
              </a:rPr>
              <a:t>args</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	…</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me.firstName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 “John”;</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me.id = 123;</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This makes the object and class code somewhat dependent on each other</a:t>
            </a:r>
          </a:p>
          <a:p>
            <a:pPr eaLnBrk="1" hangingPunct="1">
              <a:lnSpc>
                <a:spcPct val="80000"/>
              </a:lnSpc>
            </a:pPr>
            <a:r>
              <a:rPr lang="en-US" sz="2400" dirty="0">
                <a:latin typeface="Verdana" pitchFamily="34" charset="0"/>
                <a:ea typeface="MS PGothic" pitchFamily="34" charset="-128"/>
              </a:rPr>
              <a:t>Changes in code on the use of the object are ok as they won’t affect the class code design </a:t>
            </a:r>
          </a:p>
          <a:p>
            <a:pPr eaLnBrk="1" hangingPunct="1">
              <a:lnSpc>
                <a:spcPct val="80000"/>
              </a:lnSpc>
            </a:pPr>
            <a:r>
              <a:rPr lang="en-US" sz="2400" dirty="0">
                <a:latin typeface="Verdana" pitchFamily="34" charset="0"/>
                <a:ea typeface="MS PGothic" pitchFamily="34" charset="-128"/>
              </a:rPr>
              <a:t>Here we see we can change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or id of the me object any time</a:t>
            </a:r>
          </a:p>
          <a:p>
            <a:pPr eaLnBrk="1" hangingPunct="1">
              <a:lnSpc>
                <a:spcPct val="80000"/>
              </a:lnSpc>
            </a:pPr>
            <a:r>
              <a:rPr lang="en-US" sz="2400" dirty="0">
                <a:latin typeface="Verdana" pitchFamily="34" charset="0"/>
                <a:ea typeface="MS PGothic" pitchFamily="34" charset="-128"/>
              </a:rPr>
              <a:t>Changes to the design, though, are different</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marL="0" indent="0" eaLnBrk="1" hangingPunct="1">
              <a:lnSpc>
                <a:spcPct val="80000"/>
              </a:lnSpc>
              <a:buNone/>
            </a:pPr>
            <a:endParaRPr lang="en-US" sz="2400" dirty="0">
              <a:latin typeface="Verdana" pitchFamily="34" charset="0"/>
              <a:ea typeface="MS PGothic" pitchFamily="34" charset="-128"/>
            </a:endParaRPr>
          </a:p>
          <a:p>
            <a:pPr marL="400050" lvl="1"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3401557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Accessing Properties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Go to your Student class code and change the properties</a:t>
            </a:r>
          </a:p>
          <a:p>
            <a:pPr eaLnBrk="1" hangingPunct="1">
              <a:lnSpc>
                <a:spcPct val="80000"/>
              </a:lnSpc>
            </a:pPr>
            <a:endParaRPr lang="en-US" sz="2400" dirty="0">
              <a:latin typeface="Verdana" pitchFamily="34" charset="0"/>
              <a:ea typeface="MS PGothic" pitchFamily="34" charset="-128"/>
            </a:endParaRP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class Student </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String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first_name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String </a:t>
            </a:r>
            <a:r>
              <a:rPr lang="en-US" sz="1400" dirty="0" err="1">
                <a:latin typeface="Courier New" panose="02070309020205020404" pitchFamily="49" charset="0"/>
                <a:ea typeface="MS PGothic" pitchFamily="34" charset="-128"/>
                <a:cs typeface="Courier New" panose="02070309020205020404" pitchFamily="49" charset="0"/>
              </a:rPr>
              <a:t>lastName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a:t>
            </a:r>
            <a:r>
              <a:rPr lang="en-US" sz="1400" dirty="0" err="1">
                <a:latin typeface="Courier New" panose="02070309020205020404" pitchFamily="49" charset="0"/>
                <a:ea typeface="MS PGothic" pitchFamily="34" charset="-128"/>
                <a:cs typeface="Courier New" panose="02070309020205020404" pitchFamily="49" charset="0"/>
              </a:rPr>
              <a:t>int</a:t>
            </a:r>
            <a:r>
              <a:rPr lang="en-US" sz="1400" dirty="0">
                <a:latin typeface="Courier New" panose="02070309020205020404" pitchFamily="49" charset="0"/>
                <a:ea typeface="MS PGothic" pitchFamily="34" charset="-128"/>
                <a:cs typeface="Courier New" panose="02070309020205020404" pitchFamily="49" charset="0"/>
              </a:rPr>
              <a:t> age;</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String</a:t>
            </a:r>
            <a:r>
              <a:rPr lang="en-US" sz="1400" dirty="0">
                <a:latin typeface="Courier New" panose="02070309020205020404" pitchFamily="49" charset="0"/>
                <a:ea typeface="MS PGothic" pitchFamily="34" charset="-128"/>
                <a:cs typeface="Courier New" panose="02070309020205020404" pitchFamily="49" charset="0"/>
              </a:rPr>
              <a:t> id;</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double </a:t>
            </a:r>
            <a:r>
              <a:rPr lang="en-US" sz="1400" dirty="0" err="1">
                <a:latin typeface="Courier New" panose="02070309020205020404" pitchFamily="49" charset="0"/>
                <a:ea typeface="MS PGothic" pitchFamily="34" charset="-128"/>
                <a:cs typeface="Courier New" panose="02070309020205020404" pitchFamily="49" charset="0"/>
              </a:rPr>
              <a:t>gpa</a:t>
            </a: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You’ll now see errors on the main program because it has code dependent on the first design requiring main to make changes:</a:t>
            </a:r>
          </a:p>
          <a:p>
            <a:pPr lvl="1" eaLnBrk="1" hangingPunct="1">
              <a:lnSpc>
                <a:spcPct val="80000"/>
              </a:lnSpc>
            </a:pPr>
            <a:r>
              <a:rPr lang="en-US" sz="2000" dirty="0" err="1">
                <a:latin typeface="Verdana" pitchFamily="34" charset="0"/>
                <a:ea typeface="MS PGothic" pitchFamily="34" charset="-128"/>
              </a:rPr>
              <a:t>me.firstName</a:t>
            </a:r>
            <a:r>
              <a:rPr lang="en-US" sz="2000" dirty="0">
                <a:latin typeface="Verdana" pitchFamily="34" charset="0"/>
                <a:ea typeface="MS PGothic" pitchFamily="34" charset="-128"/>
              </a:rPr>
              <a:t> has to change to </a:t>
            </a:r>
            <a:r>
              <a:rPr lang="en-US" sz="2000" dirty="0" err="1">
                <a:latin typeface="Verdana" pitchFamily="34" charset="0"/>
                <a:ea typeface="MS PGothic" pitchFamily="34" charset="-128"/>
              </a:rPr>
              <a:t>me.first_name</a:t>
            </a:r>
            <a:endParaRPr lang="en-US" sz="2000" dirty="0">
              <a:latin typeface="Verdana" pitchFamily="34" charset="0"/>
              <a:ea typeface="MS PGothic" pitchFamily="34" charset="-128"/>
            </a:endParaRPr>
          </a:p>
          <a:p>
            <a:pPr lvl="1" eaLnBrk="1" hangingPunct="1">
              <a:lnSpc>
                <a:spcPct val="80000"/>
              </a:lnSpc>
            </a:pPr>
            <a:r>
              <a:rPr lang="en-US" sz="2000" dirty="0">
                <a:latin typeface="Verdana" pitchFamily="34" charset="0"/>
                <a:ea typeface="MS PGothic" pitchFamily="34" charset="-128"/>
              </a:rPr>
              <a:t>me.id = 123 has to change to me.id = “123”</a:t>
            </a:r>
          </a:p>
        </p:txBody>
      </p:sp>
    </p:spTree>
    <p:extLst>
      <p:ext uri="{BB962C8B-B14F-4D97-AF65-F5344CB8AC3E}">
        <p14:creationId xmlns:p14="http://schemas.microsoft.com/office/powerpoint/2010/main" val="3172777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Accessing Properties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In small amounts of code, this can be manageable, but as programs get larger and object use increases, any change in class code design has more downstream effects</a:t>
            </a:r>
          </a:p>
          <a:p>
            <a:pPr eaLnBrk="1" hangingPunct="1">
              <a:lnSpc>
                <a:spcPct val="80000"/>
              </a:lnSpc>
            </a:pPr>
            <a:r>
              <a:rPr lang="en-US" sz="2400" dirty="0">
                <a:latin typeface="Verdana" pitchFamily="34" charset="0"/>
                <a:ea typeface="MS PGothic" pitchFamily="34" charset="-128"/>
              </a:rPr>
              <a:t>Class properties tend to be highly used – programs are fundamentally designed to manipulate the variable values and make logical decisions from them</a:t>
            </a:r>
          </a:p>
          <a:p>
            <a:pPr eaLnBrk="1" hangingPunct="1">
              <a:lnSpc>
                <a:spcPct val="80000"/>
              </a:lnSpc>
            </a:pPr>
            <a:r>
              <a:rPr lang="en-US" sz="2400" dirty="0">
                <a:latin typeface="Verdana" pitchFamily="34" charset="0"/>
                <a:ea typeface="MS PGothic" pitchFamily="34" charset="-128"/>
              </a:rPr>
              <a:t>It is also hard to predict what complex programs actually need as they evolve (i.e. class designs change often)</a:t>
            </a:r>
          </a:p>
          <a:p>
            <a:pPr eaLnBrk="1" hangingPunct="1">
              <a:lnSpc>
                <a:spcPct val="80000"/>
              </a:lnSpc>
            </a:pPr>
            <a:r>
              <a:rPr lang="en-US" sz="2400" dirty="0">
                <a:latin typeface="Verdana" pitchFamily="34" charset="0"/>
                <a:ea typeface="MS PGothic" pitchFamily="34" charset="-128"/>
              </a:rPr>
              <a:t>Classes are also supposed to be stand-alone. New programs using the class may have different needs than as the class originally was designed</a:t>
            </a:r>
          </a:p>
          <a:p>
            <a:pPr eaLnBrk="1" hangingPunct="1">
              <a:lnSpc>
                <a:spcPct val="80000"/>
              </a:lnSpc>
            </a:pPr>
            <a:r>
              <a:rPr lang="en-US" sz="2400" dirty="0">
                <a:latin typeface="Verdana" pitchFamily="34" charset="0"/>
                <a:ea typeface="MS PGothic" pitchFamily="34" charset="-128"/>
              </a:rPr>
              <a:t>As requirements change, data types used will evolve</a:t>
            </a: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2805358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Strong Encapsulation</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Because class properties have such high usage and evolution, another approach is to hide that information from other programs</a:t>
            </a:r>
          </a:p>
          <a:p>
            <a:pPr eaLnBrk="1" hangingPunct="1">
              <a:lnSpc>
                <a:spcPct val="80000"/>
              </a:lnSpc>
            </a:pPr>
            <a:r>
              <a:rPr lang="en-US" sz="2400" dirty="0">
                <a:latin typeface="Verdana" pitchFamily="34" charset="0"/>
                <a:ea typeface="MS PGothic" pitchFamily="34" charset="-128"/>
              </a:rPr>
              <a:t>Change your Student class code now as follows:</a:t>
            </a:r>
          </a:p>
          <a:p>
            <a:pPr marL="0" indent="0" eaLnBrk="1" hangingPunct="1">
              <a:lnSpc>
                <a:spcPct val="80000"/>
              </a:lnSpc>
              <a:buNone/>
            </a:pPr>
            <a:endParaRPr lang="en-US" sz="2400" dirty="0">
              <a:latin typeface="Verdana" pitchFamily="34" charset="0"/>
              <a:ea typeface="MS PGothic" pitchFamily="34" charset="-128"/>
            </a:endParaRP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class Student </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private</a:t>
            </a:r>
            <a:r>
              <a:rPr lang="en-US" sz="1400" dirty="0">
                <a:latin typeface="Courier New" panose="02070309020205020404" pitchFamily="49" charset="0"/>
                <a:ea typeface="MS PGothic" pitchFamily="34" charset="-128"/>
                <a:cs typeface="Courier New" panose="02070309020205020404" pitchFamily="49" charset="0"/>
              </a:rPr>
              <a:t> String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firstName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private</a:t>
            </a:r>
            <a:r>
              <a:rPr lang="en-US" sz="1400" dirty="0">
                <a:latin typeface="Courier New" panose="02070309020205020404" pitchFamily="49" charset="0"/>
                <a:ea typeface="MS PGothic" pitchFamily="34" charset="-128"/>
                <a:cs typeface="Courier New" panose="02070309020205020404" pitchFamily="49" charset="0"/>
              </a:rPr>
              <a:t> String </a:t>
            </a:r>
            <a:r>
              <a:rPr lang="en-US" sz="1400" dirty="0" err="1">
                <a:latin typeface="Courier New" panose="02070309020205020404" pitchFamily="49" charset="0"/>
                <a:ea typeface="MS PGothic" pitchFamily="34" charset="-128"/>
                <a:cs typeface="Courier New" panose="02070309020205020404" pitchFamily="49" charset="0"/>
              </a:rPr>
              <a:t>lastName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private</a:t>
            </a:r>
            <a:r>
              <a:rPr lang="en-US" sz="1400" dirty="0">
                <a:latin typeface="Courier New" panose="02070309020205020404" pitchFamily="49" charset="0"/>
                <a:ea typeface="MS PGothic" pitchFamily="34" charset="-128"/>
                <a:cs typeface="Courier New" panose="02070309020205020404" pitchFamily="49" charset="0"/>
              </a:rPr>
              <a:t> </a:t>
            </a:r>
            <a:r>
              <a:rPr lang="en-US" sz="1400" dirty="0" err="1">
                <a:latin typeface="Courier New" panose="02070309020205020404" pitchFamily="49" charset="0"/>
                <a:ea typeface="MS PGothic" pitchFamily="34" charset="-128"/>
                <a:cs typeface="Courier New" panose="02070309020205020404" pitchFamily="49" charset="0"/>
              </a:rPr>
              <a:t>int</a:t>
            </a:r>
            <a:r>
              <a:rPr lang="en-US" sz="1400" dirty="0">
                <a:latin typeface="Courier New" panose="02070309020205020404" pitchFamily="49" charset="0"/>
                <a:ea typeface="MS PGothic" pitchFamily="34" charset="-128"/>
                <a:cs typeface="Courier New" panose="02070309020205020404" pitchFamily="49" charset="0"/>
              </a:rPr>
              <a:t> age;</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private</a:t>
            </a:r>
            <a:r>
              <a:rPr lang="en-US" sz="1400" dirty="0">
                <a:latin typeface="Courier New" panose="02070309020205020404" pitchFamily="49" charset="0"/>
                <a:ea typeface="MS PGothic" pitchFamily="34" charset="-128"/>
                <a:cs typeface="Courier New" panose="02070309020205020404" pitchFamily="49" charset="0"/>
              </a:rPr>
              <a:t>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int</a:t>
            </a:r>
            <a:r>
              <a:rPr lang="en-US" sz="1400" dirty="0">
                <a:latin typeface="Courier New" panose="02070309020205020404" pitchFamily="49" charset="0"/>
                <a:ea typeface="MS PGothic" pitchFamily="34" charset="-128"/>
                <a:cs typeface="Courier New" panose="02070309020205020404" pitchFamily="49" charset="0"/>
              </a:rPr>
              <a:t> id;</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private</a:t>
            </a:r>
            <a:r>
              <a:rPr lang="en-US" sz="1400" dirty="0">
                <a:latin typeface="Courier New" panose="02070309020205020404" pitchFamily="49" charset="0"/>
                <a:ea typeface="MS PGothic" pitchFamily="34" charset="-128"/>
                <a:cs typeface="Courier New" panose="02070309020205020404" pitchFamily="49" charset="0"/>
              </a:rPr>
              <a:t> double </a:t>
            </a:r>
            <a:r>
              <a:rPr lang="en-US" sz="1400" dirty="0" err="1">
                <a:latin typeface="Courier New" panose="02070309020205020404" pitchFamily="49" charset="0"/>
                <a:ea typeface="MS PGothic" pitchFamily="34" charset="-128"/>
                <a:cs typeface="Courier New" panose="02070309020205020404" pitchFamily="49" charset="0"/>
              </a:rPr>
              <a:t>gpa</a:t>
            </a: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Making these properties private now means any object created as type Student cannot directly access the properties (example.id = 123 would result in a compile error)</a:t>
            </a:r>
          </a:p>
        </p:txBody>
      </p:sp>
    </p:spTree>
    <p:extLst>
      <p:ext uri="{BB962C8B-B14F-4D97-AF65-F5344CB8AC3E}">
        <p14:creationId xmlns:p14="http://schemas.microsoft.com/office/powerpoint/2010/main" val="1784581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Strong Encapsulation</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How are property values manipulated if they are marked as private? Something else has to be marked as public…</a:t>
            </a:r>
          </a:p>
          <a:p>
            <a:pPr eaLnBrk="1" hangingPunct="1">
              <a:lnSpc>
                <a:spcPct val="80000"/>
              </a:lnSpc>
            </a:pPr>
            <a:r>
              <a:rPr lang="en-US" sz="2400" dirty="0">
                <a:latin typeface="Verdana" pitchFamily="34" charset="0"/>
                <a:ea typeface="MS PGothic" pitchFamily="34" charset="-128"/>
              </a:rPr>
              <a:t>To this point, our classes have properties that manage values</a:t>
            </a:r>
          </a:p>
          <a:p>
            <a:pPr eaLnBrk="1" hangingPunct="1">
              <a:lnSpc>
                <a:spcPct val="80000"/>
              </a:lnSpc>
            </a:pPr>
            <a:r>
              <a:rPr lang="en-US" sz="2400" dirty="0">
                <a:latin typeface="Verdana" pitchFamily="34" charset="0"/>
                <a:ea typeface="MS PGothic" pitchFamily="34" charset="-128"/>
              </a:rPr>
              <a:t>In addition, we can also add functions to the class design</a:t>
            </a:r>
          </a:p>
          <a:p>
            <a:pPr eaLnBrk="1" hangingPunct="1">
              <a:lnSpc>
                <a:spcPct val="80000"/>
              </a:lnSpc>
            </a:pPr>
            <a:r>
              <a:rPr lang="en-US" sz="2400" dirty="0">
                <a:latin typeface="Verdana" pitchFamily="34" charset="0"/>
                <a:ea typeface="MS PGothic" pitchFamily="34" charset="-128"/>
              </a:rPr>
              <a:t>These allow us to perform functions that can be done on a specific object: </a:t>
            </a:r>
          </a:p>
          <a:p>
            <a:pPr lvl="1" eaLnBrk="1" hangingPunct="1">
              <a:lnSpc>
                <a:spcPct val="80000"/>
              </a:lnSpc>
            </a:pPr>
            <a:r>
              <a:rPr lang="en-US" sz="2000" dirty="0">
                <a:latin typeface="Verdana" pitchFamily="34" charset="0"/>
                <a:ea typeface="MS PGothic" pitchFamily="34" charset="-128"/>
              </a:rPr>
              <a:t>Set the Student’s name</a:t>
            </a:r>
          </a:p>
          <a:p>
            <a:pPr lvl="1" eaLnBrk="1" hangingPunct="1">
              <a:lnSpc>
                <a:spcPct val="80000"/>
              </a:lnSpc>
            </a:pPr>
            <a:r>
              <a:rPr lang="en-US" sz="2000" dirty="0">
                <a:latin typeface="Verdana" pitchFamily="34" charset="0"/>
                <a:ea typeface="MS PGothic" pitchFamily="34" charset="-128"/>
              </a:rPr>
              <a:t>Check if the Student has a passing grade</a:t>
            </a:r>
          </a:p>
          <a:p>
            <a:pPr lvl="1" eaLnBrk="1" hangingPunct="1">
              <a:lnSpc>
                <a:spcPct val="80000"/>
              </a:lnSpc>
            </a:pPr>
            <a:r>
              <a:rPr lang="en-US" sz="2000" dirty="0">
                <a:latin typeface="Verdana" pitchFamily="34" charset="0"/>
                <a:ea typeface="MS PGothic" pitchFamily="34" charset="-128"/>
              </a:rPr>
              <a:t>Determine if the Student is an adult based on their age</a:t>
            </a:r>
          </a:p>
          <a:p>
            <a:pPr eaLnBrk="1" hangingPunct="1">
              <a:lnSpc>
                <a:spcPct val="80000"/>
              </a:lnSpc>
            </a:pPr>
            <a:r>
              <a:rPr lang="en-US" sz="2400" dirty="0">
                <a:latin typeface="Verdana" pitchFamily="34" charset="0"/>
                <a:ea typeface="MS PGothic" pitchFamily="34" charset="-128"/>
              </a:rPr>
              <a:t>These functions are known as “behaviors” or “methods” and they define what we can do to or with an object of that data type</a:t>
            </a: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1024555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Class Methods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You should already be familiar with how functions work</a:t>
            </a:r>
          </a:p>
          <a:p>
            <a:pPr eaLnBrk="1" hangingPunct="1">
              <a:lnSpc>
                <a:spcPct val="80000"/>
              </a:lnSpc>
            </a:pPr>
            <a:r>
              <a:rPr lang="en-US" sz="2400" dirty="0">
                <a:latin typeface="Verdana" pitchFamily="34" charset="0"/>
                <a:ea typeface="MS PGothic" pitchFamily="34" charset="-128"/>
              </a:rPr>
              <a:t>Recall that a function is defined with 3 parts: function name, return type and input parameters</a:t>
            </a:r>
          </a:p>
          <a:p>
            <a:pPr eaLnBrk="1" hangingPunct="1">
              <a:lnSpc>
                <a:spcPct val="80000"/>
              </a:lnSpc>
            </a:pPr>
            <a:endParaRPr lang="en-US" sz="2400" dirty="0">
              <a:latin typeface="Verdana" pitchFamily="34" charset="0"/>
              <a:ea typeface="MS PGothic" pitchFamily="34" charset="-128"/>
            </a:endParaRP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public double </a:t>
            </a:r>
            <a:r>
              <a:rPr lang="en-US" sz="1600" dirty="0" err="1">
                <a:latin typeface="Courier New" panose="02070309020205020404" pitchFamily="49" charset="0"/>
                <a:ea typeface="MS PGothic" pitchFamily="34" charset="-128"/>
                <a:cs typeface="Courier New" panose="02070309020205020404" pitchFamily="49" charset="0"/>
              </a:rPr>
              <a:t>calculateArea</a:t>
            </a:r>
            <a:r>
              <a:rPr lang="en-US" sz="1600" dirty="0">
                <a:latin typeface="Courier New" panose="02070309020205020404" pitchFamily="49" charset="0"/>
                <a:ea typeface="MS PGothic" pitchFamily="34" charset="-128"/>
                <a:cs typeface="Courier New" panose="02070309020205020404" pitchFamily="49" charset="0"/>
              </a:rPr>
              <a:t>(double length, double width)</a:t>
            </a: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	return length * width;</a:t>
            </a: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This function is defined with the name “</a:t>
            </a:r>
            <a:r>
              <a:rPr lang="en-US" sz="2400" dirty="0" err="1">
                <a:latin typeface="Verdana" pitchFamily="34" charset="0"/>
                <a:ea typeface="MS PGothic" pitchFamily="34" charset="-128"/>
              </a:rPr>
              <a:t>calculateArea</a:t>
            </a:r>
            <a:r>
              <a:rPr lang="en-US" sz="2400" dirty="0">
                <a:latin typeface="Verdana" pitchFamily="34" charset="0"/>
                <a:ea typeface="MS PGothic" pitchFamily="34" charset="-128"/>
              </a:rPr>
              <a:t>”, a return type of “double” and has 2 input parameters that are each “double” data types</a:t>
            </a:r>
          </a:p>
        </p:txBody>
      </p:sp>
    </p:spTree>
    <p:extLst>
      <p:ext uri="{BB962C8B-B14F-4D97-AF65-F5344CB8AC3E}">
        <p14:creationId xmlns:p14="http://schemas.microsoft.com/office/powerpoint/2010/main" val="2315321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Class Methods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Within the function contains the code for performing the overall action it is intended to define</a:t>
            </a:r>
          </a:p>
          <a:p>
            <a:pPr eaLnBrk="1" hangingPunct="1">
              <a:lnSpc>
                <a:spcPct val="80000"/>
              </a:lnSpc>
            </a:pPr>
            <a:r>
              <a:rPr lang="en-US" sz="2400" dirty="0">
                <a:latin typeface="Verdana" pitchFamily="34" charset="0"/>
                <a:ea typeface="MS PGothic" pitchFamily="34" charset="-128"/>
              </a:rPr>
              <a:t>We learned that such code is designed to be stand-alone and reusable</a:t>
            </a:r>
          </a:p>
          <a:p>
            <a:pPr eaLnBrk="1" hangingPunct="1">
              <a:lnSpc>
                <a:spcPct val="80000"/>
              </a:lnSpc>
            </a:pPr>
            <a:r>
              <a:rPr lang="en-US" sz="2400" dirty="0">
                <a:latin typeface="Verdana" pitchFamily="34" charset="0"/>
                <a:ea typeface="MS PGothic" pitchFamily="34" charset="-128"/>
              </a:rPr>
              <a:t>A method defined for a class acts the same way – it’s reusable code</a:t>
            </a:r>
          </a:p>
          <a:p>
            <a:pPr eaLnBrk="1" hangingPunct="1">
              <a:lnSpc>
                <a:spcPct val="80000"/>
              </a:lnSpc>
            </a:pPr>
            <a:r>
              <a:rPr lang="en-US" sz="2400" dirty="0">
                <a:latin typeface="Verdana" pitchFamily="34" charset="0"/>
                <a:ea typeface="MS PGothic" pitchFamily="34" charset="-128"/>
              </a:rPr>
              <a:t>When invoked, that function is applied to the specific object that called it</a:t>
            </a:r>
          </a:p>
          <a:p>
            <a:pPr eaLnBrk="1" hangingPunct="1">
              <a:lnSpc>
                <a:spcPct val="80000"/>
              </a:lnSpc>
            </a:pPr>
            <a:r>
              <a:rPr lang="en-US" sz="2400" dirty="0">
                <a:latin typeface="Verdana" pitchFamily="34" charset="0"/>
                <a:ea typeface="MS PGothic" pitchFamily="34" charset="-128"/>
              </a:rPr>
              <a:t>For example, since the properties of the Student class are now marked as private, we can define functions that allow us to “set the first name of a Student object”</a:t>
            </a:r>
          </a:p>
        </p:txBody>
      </p:sp>
    </p:spTree>
    <p:extLst>
      <p:ext uri="{BB962C8B-B14F-4D97-AF65-F5344CB8AC3E}">
        <p14:creationId xmlns:p14="http://schemas.microsoft.com/office/powerpoint/2010/main" val="3100798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Class Methods</a:t>
            </a:r>
          </a:p>
        </p:txBody>
      </p:sp>
      <p:sp>
        <p:nvSpPr>
          <p:cNvPr id="110594" name="Rectangle 3"/>
          <p:cNvSpPr>
            <a:spLocks noGrp="1" noChangeArrowheads="1"/>
          </p:cNvSpPr>
          <p:nvPr>
            <p:ph type="body" idx="4294967295"/>
          </p:nvPr>
        </p:nvSpPr>
        <p:spPr>
          <a:xfrm>
            <a:off x="457200" y="1600200"/>
            <a:ext cx="8229600" cy="5029200"/>
          </a:xfrm>
        </p:spPr>
        <p:txBody>
          <a:bodyPr/>
          <a:lstStyle/>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class Student </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private String </a:t>
            </a:r>
            <a:r>
              <a:rPr lang="en-US" sz="1400" dirty="0" err="1">
                <a:latin typeface="Courier New" panose="02070309020205020404" pitchFamily="49" charset="0"/>
                <a:ea typeface="MS PGothic" pitchFamily="34" charset="-128"/>
                <a:cs typeface="Courier New" panose="02070309020205020404" pitchFamily="49" charset="0"/>
              </a:rPr>
              <a:t>firstName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public void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setFirstName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(String f)</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firstName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 f;</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In this example, the method signature is “</a:t>
            </a:r>
            <a:r>
              <a:rPr lang="en-US" sz="2400" dirty="0" err="1">
                <a:latin typeface="Verdana" pitchFamily="34" charset="0"/>
                <a:ea typeface="MS PGothic" pitchFamily="34" charset="-128"/>
              </a:rPr>
              <a:t>setFirstName</a:t>
            </a:r>
            <a:r>
              <a:rPr lang="en-US" sz="2400" dirty="0">
                <a:latin typeface="Verdana" pitchFamily="34" charset="0"/>
                <a:ea typeface="MS PGothic" pitchFamily="34" charset="-128"/>
              </a:rPr>
              <a:t>”. It takes a String as an input parameter and returns nothing (return type is void)</a:t>
            </a:r>
          </a:p>
          <a:p>
            <a:pPr eaLnBrk="1" hangingPunct="1">
              <a:lnSpc>
                <a:spcPct val="80000"/>
              </a:lnSpc>
            </a:pPr>
            <a:r>
              <a:rPr lang="en-US" sz="2400" dirty="0">
                <a:latin typeface="Verdana" pitchFamily="34" charset="0"/>
                <a:ea typeface="MS PGothic" pitchFamily="34" charset="-128"/>
              </a:rPr>
              <a:t>Within the function, “f” is a local String variable initialized by the input value where the function was called</a:t>
            </a:r>
          </a:p>
          <a:p>
            <a:pPr eaLnBrk="1" hangingPunct="1">
              <a:lnSpc>
                <a:spcPct val="80000"/>
              </a:lnSpc>
            </a:pPr>
            <a:r>
              <a:rPr lang="en-US" sz="2400" dirty="0">
                <a:latin typeface="Verdana" pitchFamily="34" charset="0"/>
                <a:ea typeface="MS PGothic" pitchFamily="34" charset="-128"/>
              </a:rPr>
              <a:t>The goal of this method is to set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property to a given value (stored in f)</a:t>
            </a:r>
          </a:p>
        </p:txBody>
      </p:sp>
    </p:spTree>
    <p:extLst>
      <p:ext uri="{BB962C8B-B14F-4D97-AF65-F5344CB8AC3E}">
        <p14:creationId xmlns:p14="http://schemas.microsoft.com/office/powerpoint/2010/main" val="2218240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Class Methods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Typical questions arise from this approach</a:t>
            </a:r>
          </a:p>
          <a:p>
            <a:pPr eaLnBrk="1" hangingPunct="1">
              <a:lnSpc>
                <a:spcPct val="80000"/>
              </a:lnSpc>
            </a:pPr>
            <a:r>
              <a:rPr lang="en-US" sz="2400" dirty="0">
                <a:latin typeface="Verdana" pitchFamily="34" charset="0"/>
                <a:ea typeface="MS PGothic" pitchFamily="34" charset="-128"/>
              </a:rPr>
              <a:t>How is this function called?</a:t>
            </a:r>
          </a:p>
          <a:p>
            <a:pPr eaLnBrk="1" hangingPunct="1">
              <a:lnSpc>
                <a:spcPct val="80000"/>
              </a:lnSpc>
            </a:pPr>
            <a:r>
              <a:rPr lang="en-US" sz="2400" dirty="0">
                <a:latin typeface="Verdana" pitchFamily="34" charset="0"/>
                <a:ea typeface="MS PGothic" pitchFamily="34" charset="-128"/>
              </a:rPr>
              <a:t>Where and how is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used?</a:t>
            </a:r>
          </a:p>
          <a:p>
            <a:pPr eaLnBrk="1" hangingPunct="1">
              <a:lnSpc>
                <a:spcPct val="80000"/>
              </a:lnSpc>
            </a:pPr>
            <a:r>
              <a:rPr lang="en-US" sz="2400" dirty="0">
                <a:latin typeface="Verdana" pitchFamily="34" charset="0"/>
                <a:ea typeface="MS PGothic" pitchFamily="34" charset="-128"/>
              </a:rPr>
              <a:t>Remember that these functions live within the context of a class</a:t>
            </a:r>
          </a:p>
          <a:p>
            <a:pPr eaLnBrk="1" hangingPunct="1">
              <a:lnSpc>
                <a:spcPct val="80000"/>
              </a:lnSpc>
            </a:pPr>
            <a:r>
              <a:rPr lang="en-US" sz="2400" dirty="0">
                <a:latin typeface="Verdana" pitchFamily="34" charset="0"/>
                <a:ea typeface="MS PGothic" pitchFamily="34" charset="-128"/>
              </a:rPr>
              <a:t>A class is used when an object is created of its type (such as “Student me = new Student();”</a:t>
            </a:r>
          </a:p>
          <a:p>
            <a:pPr eaLnBrk="1" hangingPunct="1">
              <a:lnSpc>
                <a:spcPct val="80000"/>
              </a:lnSpc>
            </a:pPr>
            <a:r>
              <a:rPr lang="en-US" sz="2400" dirty="0">
                <a:latin typeface="Verdana" pitchFamily="34" charset="0"/>
                <a:ea typeface="MS PGothic" pitchFamily="34" charset="-128"/>
              </a:rPr>
              <a:t>Once an object is created, anything defined as public within the class design is usable and </a:t>
            </a:r>
            <a:r>
              <a:rPr lang="en-US" sz="2400" u="sng" dirty="0">
                <a:latin typeface="Verdana" pitchFamily="34" charset="0"/>
                <a:ea typeface="MS PGothic" pitchFamily="34" charset="-128"/>
              </a:rPr>
              <a:t>will apply to that specific object</a:t>
            </a:r>
          </a:p>
          <a:p>
            <a:pPr marL="0" indent="0" eaLnBrk="1" hangingPunct="1">
              <a:lnSpc>
                <a:spcPct val="80000"/>
              </a:lnSpc>
              <a:buNone/>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2715479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Class Methods</a:t>
            </a:r>
          </a:p>
        </p:txBody>
      </p:sp>
      <p:sp>
        <p:nvSpPr>
          <p:cNvPr id="110594" name="Rectangle 3"/>
          <p:cNvSpPr>
            <a:spLocks noGrp="1" noChangeArrowheads="1"/>
          </p:cNvSpPr>
          <p:nvPr>
            <p:ph type="body" idx="4294967295"/>
          </p:nvPr>
        </p:nvSpPr>
        <p:spPr>
          <a:xfrm>
            <a:off x="457200" y="1600200"/>
            <a:ext cx="8229600" cy="5029200"/>
          </a:xfrm>
        </p:spPr>
        <p:txBody>
          <a:bodyPr/>
          <a:lstStyle/>
          <a:p>
            <a:pPr marL="285750" eaLnBrk="1" hangingPunct="1">
              <a:lnSpc>
                <a:spcPct val="80000"/>
              </a:lnSpc>
            </a:pPr>
            <a:r>
              <a:rPr lang="en-US" sz="2400" dirty="0">
                <a:latin typeface="Verdana" pitchFamily="34" charset="0"/>
                <a:ea typeface="MS PGothic" pitchFamily="34" charset="-128"/>
              </a:rPr>
              <a:t>Go back to main and change your code:</a:t>
            </a:r>
          </a:p>
          <a:p>
            <a:pPr marL="400050" lvl="1"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Student me = new Student();</a:t>
            </a:r>
          </a:p>
          <a:p>
            <a:pPr marL="400050" lvl="1"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me.setFirstName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(“John”);</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This line of code is calling the </a:t>
            </a:r>
            <a:r>
              <a:rPr lang="en-US" sz="2400" dirty="0" err="1">
                <a:latin typeface="Verdana" pitchFamily="34" charset="0"/>
                <a:ea typeface="MS PGothic" pitchFamily="34" charset="-128"/>
              </a:rPr>
              <a:t>setFirstName</a:t>
            </a:r>
            <a:r>
              <a:rPr lang="en-US" sz="2400" dirty="0">
                <a:latin typeface="Verdana" pitchFamily="34" charset="0"/>
                <a:ea typeface="MS PGothic" pitchFamily="34" charset="-128"/>
              </a:rPr>
              <a:t> function defined in the Student class</a:t>
            </a:r>
          </a:p>
          <a:p>
            <a:pPr eaLnBrk="1" hangingPunct="1">
              <a:lnSpc>
                <a:spcPct val="80000"/>
              </a:lnSpc>
            </a:pPr>
            <a:r>
              <a:rPr lang="en-US" sz="2400" dirty="0">
                <a:latin typeface="Verdana" pitchFamily="34" charset="0"/>
                <a:ea typeface="MS PGothic" pitchFamily="34" charset="-128"/>
              </a:rPr>
              <a:t>It was invoked from the “me” object so we interpret this as calling </a:t>
            </a:r>
            <a:r>
              <a:rPr lang="en-US" sz="2400" dirty="0" err="1">
                <a:latin typeface="Verdana" pitchFamily="34" charset="0"/>
                <a:ea typeface="MS PGothic" pitchFamily="34" charset="-128"/>
              </a:rPr>
              <a:t>setFirstName</a:t>
            </a:r>
            <a:r>
              <a:rPr lang="en-US" sz="2400" dirty="0">
                <a:latin typeface="Verdana" pitchFamily="34" charset="0"/>
                <a:ea typeface="MS PGothic" pitchFamily="34" charset="-128"/>
              </a:rPr>
              <a:t> for “me”</a:t>
            </a:r>
          </a:p>
          <a:p>
            <a:pPr eaLnBrk="1" hangingPunct="1">
              <a:lnSpc>
                <a:spcPct val="80000"/>
              </a:lnSpc>
            </a:pPr>
            <a:r>
              <a:rPr lang="en-US" sz="2400" dirty="0">
                <a:latin typeface="Verdana" pitchFamily="34" charset="0"/>
                <a:ea typeface="MS PGothic" pitchFamily="34" charset="-128"/>
              </a:rPr>
              <a:t>Notice that the function is the only thing public so far defined in Student</a:t>
            </a:r>
          </a:p>
          <a:p>
            <a:pPr eaLnBrk="1" hangingPunct="1">
              <a:lnSpc>
                <a:spcPct val="80000"/>
              </a:lnSpc>
            </a:pPr>
            <a:r>
              <a:rPr lang="en-US" sz="2400" dirty="0">
                <a:latin typeface="Verdana" pitchFamily="34" charset="0"/>
                <a:ea typeface="MS PGothic" pitchFamily="34" charset="-128"/>
              </a:rPr>
              <a:t>Since the Student properties are private, this function gives us a method to use those properties for any object (in this case, set it)</a:t>
            </a:r>
          </a:p>
        </p:txBody>
      </p:sp>
    </p:spTree>
    <p:extLst>
      <p:ext uri="{BB962C8B-B14F-4D97-AF65-F5344CB8AC3E}">
        <p14:creationId xmlns:p14="http://schemas.microsoft.com/office/powerpoint/2010/main" val="361325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Class Methods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To go into further detail, when the method is called, “John” comes in as an input value that will be assigned to the “f” variable in the </a:t>
            </a:r>
            <a:r>
              <a:rPr lang="en-US" sz="2400" dirty="0" err="1">
                <a:latin typeface="Verdana" pitchFamily="34" charset="0"/>
                <a:ea typeface="MS PGothic" pitchFamily="34" charset="-128"/>
              </a:rPr>
              <a:t>setFirstName</a:t>
            </a:r>
            <a:r>
              <a:rPr lang="en-US" sz="2400" dirty="0">
                <a:latin typeface="Verdana" pitchFamily="34" charset="0"/>
                <a:ea typeface="MS PGothic" pitchFamily="34" charset="-128"/>
              </a:rPr>
              <a:t> function</a:t>
            </a:r>
          </a:p>
          <a:p>
            <a:pPr marL="0"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void </a:t>
            </a:r>
            <a:r>
              <a:rPr lang="en-US" sz="1400" dirty="0" err="1">
                <a:latin typeface="Courier New" panose="02070309020205020404" pitchFamily="49" charset="0"/>
                <a:ea typeface="MS PGothic" pitchFamily="34" charset="-128"/>
                <a:cs typeface="Courier New" panose="02070309020205020404" pitchFamily="49" charset="0"/>
              </a:rPr>
              <a:t>setFirstName</a:t>
            </a:r>
            <a:r>
              <a:rPr lang="en-US" sz="1400" dirty="0">
                <a:latin typeface="Courier New" panose="02070309020205020404" pitchFamily="49" charset="0"/>
                <a:ea typeface="MS PGothic" pitchFamily="34" charset="-128"/>
                <a:cs typeface="Courier New" panose="02070309020205020404" pitchFamily="49" charset="0"/>
              </a:rPr>
              <a:t>(String </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f</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	</a:t>
            </a:r>
            <a:r>
              <a:rPr lang="en-US" sz="1400" dirty="0" err="1">
                <a:latin typeface="Courier New" panose="02070309020205020404" pitchFamily="49" charset="0"/>
                <a:ea typeface="MS PGothic" pitchFamily="34" charset="-128"/>
                <a:cs typeface="Courier New" panose="02070309020205020404" pitchFamily="49" charset="0"/>
              </a:rPr>
              <a:t>firstName</a:t>
            </a:r>
            <a:r>
              <a:rPr lang="en-US" sz="1400" dirty="0">
                <a:latin typeface="Courier New" panose="02070309020205020404" pitchFamily="49" charset="0"/>
                <a:ea typeface="MS PGothic" pitchFamily="34" charset="-128"/>
                <a:cs typeface="Courier New" panose="02070309020205020404" pitchFamily="49" charset="0"/>
              </a:rPr>
              <a:t> = f;</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The only line of code in the method is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 f;”. Where is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defined?</a:t>
            </a:r>
          </a:p>
          <a:p>
            <a:pPr eaLnBrk="1" hangingPunct="1">
              <a:lnSpc>
                <a:spcPct val="80000"/>
              </a:lnSpc>
            </a:pPr>
            <a:r>
              <a:rPr lang="en-US" sz="2400" dirty="0">
                <a:latin typeface="Verdana" pitchFamily="34" charset="0"/>
                <a:ea typeface="MS PGothic" pitchFamily="34" charset="-128"/>
              </a:rPr>
              <a:t>Remember that this function and the properties are all defined within the class</a:t>
            </a:r>
          </a:p>
          <a:p>
            <a:pPr eaLnBrk="1" hangingPunct="1">
              <a:lnSpc>
                <a:spcPct val="80000"/>
              </a:lnSpc>
            </a:pPr>
            <a:r>
              <a:rPr lang="en-US" sz="2400" dirty="0">
                <a:latin typeface="Verdana" pitchFamily="34" charset="0"/>
                <a:ea typeface="MS PGothic" pitchFamily="34" charset="-128"/>
              </a:rPr>
              <a:t>This means the </a:t>
            </a:r>
            <a:r>
              <a:rPr lang="en-US" sz="2400" dirty="0" err="1">
                <a:latin typeface="Verdana" pitchFamily="34" charset="0"/>
                <a:ea typeface="MS PGothic" pitchFamily="34" charset="-128"/>
              </a:rPr>
              <a:t>setFirstName</a:t>
            </a:r>
            <a:r>
              <a:rPr lang="en-US" sz="2400" dirty="0">
                <a:latin typeface="Verdana" pitchFamily="34" charset="0"/>
                <a:ea typeface="MS PGothic" pitchFamily="34" charset="-128"/>
              </a:rPr>
              <a:t> function knows how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property is defined</a:t>
            </a:r>
          </a:p>
        </p:txBody>
      </p:sp>
    </p:spTree>
    <p:extLst>
      <p:ext uri="{BB962C8B-B14F-4D97-AF65-F5344CB8AC3E}">
        <p14:creationId xmlns:p14="http://schemas.microsoft.com/office/powerpoint/2010/main" val="976826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Class Methods</a:t>
            </a:r>
          </a:p>
        </p:txBody>
      </p:sp>
      <p:sp>
        <p:nvSpPr>
          <p:cNvPr id="110594" name="Rectangle 3"/>
          <p:cNvSpPr>
            <a:spLocks noGrp="1" noChangeArrowheads="1"/>
          </p:cNvSpPr>
          <p:nvPr>
            <p:ph type="body" idx="4294967295"/>
          </p:nvPr>
        </p:nvSpPr>
        <p:spPr>
          <a:xfrm>
            <a:off x="457200" y="1600200"/>
            <a:ext cx="8229600" cy="5029200"/>
          </a:xfrm>
        </p:spPr>
        <p:txBody>
          <a:bodyPr/>
          <a:lstStyle/>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class Student </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private String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firstName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void </a:t>
            </a:r>
            <a:r>
              <a:rPr lang="en-US" sz="1400" dirty="0" err="1">
                <a:latin typeface="Courier New" panose="02070309020205020404" pitchFamily="49" charset="0"/>
                <a:ea typeface="MS PGothic" pitchFamily="34" charset="-128"/>
                <a:cs typeface="Courier New" panose="02070309020205020404" pitchFamily="49" charset="0"/>
              </a:rPr>
              <a:t>setFirstName</a:t>
            </a:r>
            <a:r>
              <a:rPr lang="en-US" sz="1400" dirty="0">
                <a:latin typeface="Courier New" panose="02070309020205020404" pitchFamily="49" charset="0"/>
                <a:ea typeface="MS PGothic" pitchFamily="34" charset="-128"/>
                <a:cs typeface="Courier New" panose="02070309020205020404" pitchFamily="49" charset="0"/>
              </a:rPr>
              <a:t>(String f)</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firstName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400" dirty="0">
                <a:latin typeface="Courier New" panose="02070309020205020404" pitchFamily="49" charset="0"/>
                <a:ea typeface="MS PGothic" pitchFamily="34" charset="-128"/>
                <a:cs typeface="Courier New" panose="02070309020205020404" pitchFamily="49" charset="0"/>
              </a:rPr>
              <a:t>= f;</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Now notice that we treat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like a variable (we are assigning it a value)</a:t>
            </a:r>
          </a:p>
          <a:p>
            <a:pPr eaLnBrk="1" hangingPunct="1">
              <a:lnSpc>
                <a:spcPct val="80000"/>
              </a:lnSpc>
            </a:pPr>
            <a:r>
              <a:rPr lang="en-US" sz="2400" dirty="0">
                <a:latin typeface="Verdana" pitchFamily="34" charset="0"/>
                <a:ea typeface="MS PGothic" pitchFamily="34" charset="-128"/>
              </a:rPr>
              <a:t>Multiple objects, though, can be created from the Student class</a:t>
            </a:r>
          </a:p>
          <a:p>
            <a:pPr eaLnBrk="1" hangingPunct="1">
              <a:lnSpc>
                <a:spcPct val="80000"/>
              </a:lnSpc>
            </a:pPr>
            <a:r>
              <a:rPr lang="en-US" sz="2400" dirty="0">
                <a:latin typeface="Verdana" pitchFamily="34" charset="0"/>
                <a:ea typeface="MS PGothic" pitchFamily="34" charset="-128"/>
              </a:rPr>
              <a:t>If that’s the case, what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is getting this value of “John” in this instance?</a:t>
            </a:r>
          </a:p>
        </p:txBody>
      </p:sp>
    </p:spTree>
    <p:extLst>
      <p:ext uri="{BB962C8B-B14F-4D97-AF65-F5344CB8AC3E}">
        <p14:creationId xmlns:p14="http://schemas.microsoft.com/office/powerpoint/2010/main" val="28494961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Class Methods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Remember that this function was called from “</a:t>
            </a:r>
            <a:r>
              <a:rPr lang="en-US" sz="2400" dirty="0" err="1">
                <a:latin typeface="Verdana" pitchFamily="34" charset="0"/>
                <a:ea typeface="MS PGothic" pitchFamily="34" charset="-128"/>
              </a:rPr>
              <a:t>me.setFirstName</a:t>
            </a:r>
            <a:r>
              <a:rPr lang="en-US" sz="2400" dirty="0">
                <a:latin typeface="Verdana" pitchFamily="34" charset="0"/>
                <a:ea typeface="MS PGothic" pitchFamily="34" charset="-128"/>
              </a:rPr>
              <a:t>(“John”);”</a:t>
            </a:r>
          </a:p>
          <a:p>
            <a:pPr eaLnBrk="1" hangingPunct="1">
              <a:lnSpc>
                <a:spcPct val="80000"/>
              </a:lnSpc>
            </a:pPr>
            <a:r>
              <a:rPr lang="en-US" sz="2400" dirty="0">
                <a:latin typeface="Verdana" pitchFamily="34" charset="0"/>
                <a:ea typeface="MS PGothic" pitchFamily="34" charset="-128"/>
              </a:rPr>
              <a:t>Because </a:t>
            </a:r>
            <a:r>
              <a:rPr lang="en-US" sz="2400" dirty="0" err="1">
                <a:latin typeface="Verdana" pitchFamily="34" charset="0"/>
                <a:ea typeface="MS PGothic" pitchFamily="34" charset="-128"/>
              </a:rPr>
              <a:t>setFirstName</a:t>
            </a:r>
            <a:r>
              <a:rPr lang="en-US" sz="2400" dirty="0">
                <a:latin typeface="Verdana" pitchFamily="34" charset="0"/>
                <a:ea typeface="MS PGothic" pitchFamily="34" charset="-128"/>
              </a:rPr>
              <a:t> was invoked from the “me” object,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property that is getting the value of “John” is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property for the Student instance of “me”</a:t>
            </a:r>
          </a:p>
          <a:p>
            <a:pPr eaLnBrk="1" hangingPunct="1">
              <a:lnSpc>
                <a:spcPct val="80000"/>
              </a:lnSpc>
            </a:pPr>
            <a:r>
              <a:rPr lang="en-US" sz="2400" dirty="0">
                <a:latin typeface="Verdana" pitchFamily="34" charset="0"/>
                <a:ea typeface="MS PGothic" pitchFamily="34" charset="-128"/>
              </a:rPr>
              <a:t>By calling the function </a:t>
            </a:r>
            <a:r>
              <a:rPr lang="en-US" sz="2400" dirty="0" err="1">
                <a:latin typeface="Verdana" pitchFamily="34" charset="0"/>
                <a:ea typeface="MS PGothic" pitchFamily="34" charset="-128"/>
              </a:rPr>
              <a:t>setFirstName</a:t>
            </a:r>
            <a:r>
              <a:rPr lang="en-US" sz="2400" dirty="0">
                <a:latin typeface="Verdana" pitchFamily="34" charset="0"/>
                <a:ea typeface="MS PGothic" pitchFamily="34" charset="-128"/>
              </a:rPr>
              <a:t>(“John”): </a:t>
            </a:r>
          </a:p>
          <a:p>
            <a:pPr lvl="1" eaLnBrk="1" hangingPunct="1">
              <a:lnSpc>
                <a:spcPct val="80000"/>
              </a:lnSpc>
            </a:pPr>
            <a:r>
              <a:rPr lang="en-US" sz="2000" dirty="0">
                <a:latin typeface="Verdana" pitchFamily="34" charset="0"/>
                <a:ea typeface="MS PGothic" pitchFamily="34" charset="-128"/>
              </a:rPr>
              <a:t>“John” is used in the function (through f)</a:t>
            </a:r>
          </a:p>
          <a:p>
            <a:pPr lvl="1" eaLnBrk="1" hangingPunct="1">
              <a:lnSpc>
                <a:spcPct val="80000"/>
              </a:lnSpc>
            </a:pPr>
            <a:r>
              <a:rPr lang="en-US" sz="2000" dirty="0">
                <a:latin typeface="Verdana" pitchFamily="34" charset="0"/>
                <a:ea typeface="MS PGothic" pitchFamily="34" charset="-128"/>
              </a:rPr>
              <a:t>f is assigned to the variable </a:t>
            </a:r>
            <a:r>
              <a:rPr lang="en-US" sz="2000" dirty="0" err="1">
                <a:latin typeface="Verdana" pitchFamily="34" charset="0"/>
                <a:ea typeface="MS PGothic" pitchFamily="34" charset="-128"/>
              </a:rPr>
              <a:t>firstName</a:t>
            </a:r>
            <a:endParaRPr lang="en-US" sz="2000" dirty="0">
              <a:latin typeface="Verdana" pitchFamily="34" charset="0"/>
              <a:ea typeface="MS PGothic" pitchFamily="34" charset="-128"/>
            </a:endParaRPr>
          </a:p>
          <a:p>
            <a:pPr lvl="1" eaLnBrk="1" hangingPunct="1">
              <a:lnSpc>
                <a:spcPct val="80000"/>
              </a:lnSpc>
            </a:pPr>
            <a:r>
              <a:rPr lang="en-US" sz="2000" dirty="0" err="1">
                <a:latin typeface="Verdana" pitchFamily="34" charset="0"/>
                <a:ea typeface="MS PGothic" pitchFamily="34" charset="-128"/>
              </a:rPr>
              <a:t>firstName</a:t>
            </a:r>
            <a:r>
              <a:rPr lang="en-US" sz="2000" dirty="0">
                <a:latin typeface="Verdana" pitchFamily="34" charset="0"/>
                <a:ea typeface="MS PGothic" pitchFamily="34" charset="-128"/>
              </a:rPr>
              <a:t> represents the property of the me object (because we called it with “</a:t>
            </a:r>
            <a:r>
              <a:rPr lang="en-US" sz="2000" dirty="0" err="1">
                <a:latin typeface="Verdana" pitchFamily="34" charset="0"/>
                <a:ea typeface="MS PGothic" pitchFamily="34" charset="-128"/>
              </a:rPr>
              <a:t>me.setFirstName</a:t>
            </a:r>
            <a:r>
              <a:rPr lang="en-US" sz="2000" dirty="0">
                <a:latin typeface="Verdana" pitchFamily="34" charset="0"/>
                <a:ea typeface="MS PGothic" pitchFamily="34" charset="-128"/>
              </a:rPr>
              <a:t>(…”)</a:t>
            </a:r>
          </a:p>
          <a:p>
            <a:pPr lvl="1" eaLnBrk="1" hangingPunct="1">
              <a:lnSpc>
                <a:spcPct val="80000"/>
              </a:lnSpc>
            </a:pPr>
            <a:r>
              <a:rPr lang="en-US" sz="2000" dirty="0">
                <a:latin typeface="Verdana" pitchFamily="34" charset="0"/>
                <a:ea typeface="MS PGothic" pitchFamily="34" charset="-128"/>
              </a:rPr>
              <a:t>“</a:t>
            </a:r>
            <a:r>
              <a:rPr lang="en-US" sz="2000" dirty="0" err="1">
                <a:latin typeface="Verdana" pitchFamily="34" charset="0"/>
                <a:ea typeface="MS PGothic" pitchFamily="34" charset="-128"/>
              </a:rPr>
              <a:t>me”’s</a:t>
            </a:r>
            <a:r>
              <a:rPr lang="en-US" sz="2000" dirty="0">
                <a:latin typeface="Verdana" pitchFamily="34" charset="0"/>
                <a:ea typeface="MS PGothic" pitchFamily="34" charset="-128"/>
              </a:rPr>
              <a:t> </a:t>
            </a:r>
            <a:r>
              <a:rPr lang="en-US" sz="2000" dirty="0" err="1">
                <a:latin typeface="Verdana" pitchFamily="34" charset="0"/>
                <a:ea typeface="MS PGothic" pitchFamily="34" charset="-128"/>
              </a:rPr>
              <a:t>firstName</a:t>
            </a:r>
            <a:r>
              <a:rPr lang="en-US" sz="2000" dirty="0">
                <a:latin typeface="Verdana" pitchFamily="34" charset="0"/>
                <a:ea typeface="MS PGothic" pitchFamily="34" charset="-128"/>
              </a:rPr>
              <a:t> property now has the value “John”</a:t>
            </a:r>
          </a:p>
          <a:p>
            <a:pPr eaLnBrk="1" hangingPunct="1">
              <a:lnSpc>
                <a:spcPct val="80000"/>
              </a:lnSpc>
            </a:pPr>
            <a:r>
              <a:rPr lang="en-US" sz="2400" dirty="0">
                <a:latin typeface="Verdana" pitchFamily="34" charset="0"/>
                <a:ea typeface="MS PGothic" pitchFamily="34" charset="-128"/>
              </a:rPr>
              <a:t>The same process will apply when you have multiple Student objects using the same methods</a:t>
            </a:r>
          </a:p>
          <a:p>
            <a:pPr marL="0" indent="0" eaLnBrk="1" hangingPunct="1">
              <a:lnSpc>
                <a:spcPct val="80000"/>
              </a:lnSpc>
              <a:buNone/>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1216610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Class Methods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This approach can be used with all class properties. “</a:t>
            </a:r>
            <a:r>
              <a:rPr lang="en-US" sz="2400" dirty="0" err="1">
                <a:latin typeface="Verdana" pitchFamily="34" charset="0"/>
                <a:ea typeface="MS PGothic" pitchFamily="34" charset="-128"/>
              </a:rPr>
              <a:t>setGpa</a:t>
            </a:r>
            <a:r>
              <a:rPr lang="en-US" sz="2400" dirty="0">
                <a:latin typeface="Verdana" pitchFamily="34" charset="0"/>
                <a:ea typeface="MS PGothic" pitchFamily="34" charset="-128"/>
              </a:rPr>
              <a:t>” is defined as follows:</a:t>
            </a:r>
          </a:p>
          <a:p>
            <a:pPr marL="0"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public void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setGpa</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(double g)</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gpa</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 g;</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Some things to note:</a:t>
            </a:r>
          </a:p>
          <a:p>
            <a:pPr lvl="1" eaLnBrk="1" hangingPunct="1">
              <a:lnSpc>
                <a:spcPct val="80000"/>
              </a:lnSpc>
            </a:pPr>
            <a:r>
              <a:rPr lang="en-US" sz="2000" dirty="0">
                <a:latin typeface="Verdana" pitchFamily="34" charset="0"/>
                <a:ea typeface="MS PGothic" pitchFamily="34" charset="-128"/>
              </a:rPr>
              <a:t>“</a:t>
            </a:r>
            <a:r>
              <a:rPr lang="en-US" sz="2000" dirty="0" err="1">
                <a:latin typeface="Verdana" pitchFamily="34" charset="0"/>
                <a:ea typeface="MS PGothic" pitchFamily="34" charset="-128"/>
              </a:rPr>
              <a:t>gpa</a:t>
            </a:r>
            <a:r>
              <a:rPr lang="en-US" sz="2000" dirty="0">
                <a:latin typeface="Verdana" pitchFamily="34" charset="0"/>
                <a:ea typeface="MS PGothic" pitchFamily="34" charset="-128"/>
              </a:rPr>
              <a:t>” property name is part of the function name “</a:t>
            </a:r>
            <a:r>
              <a:rPr lang="en-US" sz="2000" dirty="0" err="1">
                <a:latin typeface="Verdana" pitchFamily="34" charset="0"/>
                <a:ea typeface="MS PGothic" pitchFamily="34" charset="-128"/>
              </a:rPr>
              <a:t>setGpa</a:t>
            </a:r>
            <a:r>
              <a:rPr lang="en-US" sz="2000" dirty="0">
                <a:latin typeface="Verdana" pitchFamily="34" charset="0"/>
                <a:ea typeface="MS PGothic" pitchFamily="34" charset="-128"/>
              </a:rPr>
              <a:t>” – what do you think the function name should be for updating the id or </a:t>
            </a:r>
            <a:r>
              <a:rPr lang="en-US" sz="2000" dirty="0" err="1">
                <a:latin typeface="Verdana" pitchFamily="34" charset="0"/>
                <a:ea typeface="MS PGothic" pitchFamily="34" charset="-128"/>
              </a:rPr>
              <a:t>lastName</a:t>
            </a:r>
            <a:r>
              <a:rPr lang="en-US" sz="2000" dirty="0">
                <a:latin typeface="Verdana" pitchFamily="34" charset="0"/>
                <a:ea typeface="MS PGothic" pitchFamily="34" charset="-128"/>
              </a:rPr>
              <a:t> properties?</a:t>
            </a:r>
          </a:p>
          <a:p>
            <a:pPr lvl="1" eaLnBrk="1" hangingPunct="1">
              <a:lnSpc>
                <a:spcPct val="80000"/>
              </a:lnSpc>
            </a:pPr>
            <a:r>
              <a:rPr lang="en-US" sz="2000" dirty="0">
                <a:latin typeface="Verdana" pitchFamily="34" charset="0"/>
                <a:ea typeface="MS PGothic" pitchFamily="34" charset="-128"/>
              </a:rPr>
              <a:t>The input parameter type is “double” which matches the </a:t>
            </a:r>
            <a:r>
              <a:rPr lang="en-US" sz="2000" dirty="0" err="1">
                <a:latin typeface="Verdana" pitchFamily="34" charset="0"/>
                <a:ea typeface="MS PGothic" pitchFamily="34" charset="-128"/>
              </a:rPr>
              <a:t>gpa</a:t>
            </a:r>
            <a:r>
              <a:rPr lang="en-US" sz="2000" dirty="0">
                <a:latin typeface="Verdana" pitchFamily="34" charset="0"/>
                <a:ea typeface="MS PGothic" pitchFamily="34" charset="-128"/>
              </a:rPr>
              <a:t> property data type definition. What would the input parameter types be for id and </a:t>
            </a:r>
            <a:r>
              <a:rPr lang="en-US" sz="2000" dirty="0" err="1">
                <a:latin typeface="Verdana" pitchFamily="34" charset="0"/>
                <a:ea typeface="MS PGothic" pitchFamily="34" charset="-128"/>
              </a:rPr>
              <a:t>lastName</a:t>
            </a:r>
            <a:r>
              <a:rPr lang="en-US" sz="2000" dirty="0">
                <a:latin typeface="Verdana" pitchFamily="34" charset="0"/>
                <a:ea typeface="MS PGothic" pitchFamily="34" charset="-128"/>
              </a:rPr>
              <a:t>?</a:t>
            </a:r>
          </a:p>
          <a:p>
            <a:pPr eaLnBrk="1" hangingPunct="1">
              <a:lnSpc>
                <a:spcPct val="80000"/>
              </a:lnSpc>
            </a:pPr>
            <a:r>
              <a:rPr lang="en-US" sz="2400" dirty="0">
                <a:latin typeface="Verdana" pitchFamily="34" charset="0"/>
                <a:ea typeface="MS PGothic" pitchFamily="34" charset="-128"/>
              </a:rPr>
              <a:t>Notice the return type for all of these are “void”</a:t>
            </a:r>
          </a:p>
        </p:txBody>
      </p:sp>
    </p:spTree>
    <p:extLst>
      <p:ext uri="{BB962C8B-B14F-4D97-AF65-F5344CB8AC3E}">
        <p14:creationId xmlns:p14="http://schemas.microsoft.com/office/powerpoint/2010/main" val="1219020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Class Methods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Remember that “void” represents that no value will be returned from this function</a:t>
            </a:r>
          </a:p>
          <a:p>
            <a:pPr eaLnBrk="1" hangingPunct="1">
              <a:lnSpc>
                <a:spcPct val="80000"/>
              </a:lnSpc>
            </a:pPr>
            <a:r>
              <a:rPr lang="en-US" sz="2400" dirty="0">
                <a:latin typeface="Verdana" pitchFamily="34" charset="0"/>
                <a:ea typeface="MS PGothic" pitchFamily="34" charset="-128"/>
              </a:rPr>
              <a:t>This makes sense for the purpose of these “set” functions as they simply take the given value and assign it to a specific property</a:t>
            </a:r>
          </a:p>
          <a:p>
            <a:pPr eaLnBrk="1" hangingPunct="1">
              <a:lnSpc>
                <a:spcPct val="80000"/>
              </a:lnSpc>
            </a:pPr>
            <a:r>
              <a:rPr lang="en-US" sz="2400" dirty="0">
                <a:latin typeface="Verdana" pitchFamily="34" charset="0"/>
                <a:ea typeface="MS PGothic" pitchFamily="34" charset="-128"/>
              </a:rPr>
              <a:t>The return value is designed to be used by the calling function, but in these cases, there’s likely nothing needed from the “set” functions when they are called</a:t>
            </a:r>
          </a:p>
          <a:p>
            <a:pPr eaLnBrk="1" hangingPunct="1">
              <a:lnSpc>
                <a:spcPct val="80000"/>
              </a:lnSpc>
            </a:pPr>
            <a:r>
              <a:rPr lang="en-US" sz="2400" dirty="0">
                <a:latin typeface="Verdana" pitchFamily="34" charset="0"/>
                <a:ea typeface="MS PGothic" pitchFamily="34" charset="-128"/>
              </a:rPr>
              <a:t>This doesn’t mean all “set” functions have to return void, they can return int or </a:t>
            </a:r>
            <a:r>
              <a:rPr lang="en-US" sz="2400" dirty="0" err="1">
                <a:latin typeface="Verdana" pitchFamily="34" charset="0"/>
                <a:ea typeface="MS PGothic" pitchFamily="34" charset="-128"/>
              </a:rPr>
              <a:t>boolean</a:t>
            </a:r>
            <a:r>
              <a:rPr lang="en-US" sz="2400" dirty="0">
                <a:latin typeface="Verdana" pitchFamily="34" charset="0"/>
                <a:ea typeface="MS PGothic" pitchFamily="34" charset="-128"/>
              </a:rPr>
              <a:t> if we desire and may be more applicable later</a:t>
            </a: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3220157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Class Methods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If we create multiple objects, these methods can now be used within the context of each object:</a:t>
            </a:r>
          </a:p>
          <a:p>
            <a:pPr marL="0"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Student one = new Student();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Student two = new Student();</a:t>
            </a:r>
          </a:p>
          <a:p>
            <a:pPr marL="400050" lvl="1" indent="0" eaLnBrk="1" hangingPunct="1">
              <a:lnSpc>
                <a:spcPct val="80000"/>
              </a:lnSpc>
              <a:buNone/>
            </a:pPr>
            <a:endParaRPr lang="en-US" sz="1400" dirty="0">
              <a:solidFill>
                <a:srgbClr val="FF0000"/>
              </a:solidFill>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one.setFirstName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(“Susan”);</a:t>
            </a:r>
          </a:p>
          <a:p>
            <a:pPr marL="400050" lvl="1" indent="0" eaLnBrk="1" hangingPunct="1">
              <a:lnSpc>
                <a:spcPct val="80000"/>
              </a:lnSpc>
              <a:buNone/>
            </a:pP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two.setFirstName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(“Alex”);</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One and two are physically two separate objects with their own property values</a:t>
            </a:r>
          </a:p>
          <a:p>
            <a:pPr eaLnBrk="1" hangingPunct="1">
              <a:lnSpc>
                <a:spcPct val="80000"/>
              </a:lnSpc>
            </a:pPr>
            <a:r>
              <a:rPr lang="en-US" sz="2400" dirty="0">
                <a:latin typeface="Verdana" pitchFamily="34" charset="0"/>
                <a:ea typeface="MS PGothic" pitchFamily="34" charset="-128"/>
              </a:rPr>
              <a:t>Both are using the same code instructions to set their individual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properties respectively</a:t>
            </a:r>
          </a:p>
          <a:p>
            <a:pPr eaLnBrk="1" hangingPunct="1">
              <a:lnSpc>
                <a:spcPct val="80000"/>
              </a:lnSpc>
            </a:pPr>
            <a:r>
              <a:rPr lang="en-US" sz="2400" dirty="0">
                <a:latin typeface="Verdana" pitchFamily="34" charset="0"/>
                <a:ea typeface="MS PGothic" pitchFamily="34" charset="-128"/>
              </a:rPr>
              <a:t>These particular methods are frequently used and commonly referred to as “</a:t>
            </a:r>
            <a:r>
              <a:rPr lang="en-US" sz="2400" u="sng" dirty="0">
                <a:latin typeface="Verdana" pitchFamily="34" charset="0"/>
                <a:ea typeface="MS PGothic" pitchFamily="34" charset="-128"/>
              </a:rPr>
              <a:t>setters</a:t>
            </a:r>
            <a:r>
              <a:rPr lang="en-US" sz="2400" dirty="0">
                <a:latin typeface="Verdana" pitchFamily="34" charset="0"/>
                <a:ea typeface="MS PGothic" pitchFamily="34" charset="-128"/>
              </a:rPr>
              <a:t>” or “</a:t>
            </a:r>
            <a:r>
              <a:rPr lang="en-US" sz="2400" u="sng" dirty="0" err="1">
                <a:latin typeface="Verdana" pitchFamily="34" charset="0"/>
                <a:ea typeface="MS PGothic" pitchFamily="34" charset="-128"/>
              </a:rPr>
              <a:t>mutators</a:t>
            </a:r>
            <a:r>
              <a:rPr lang="en-US" sz="2400" dirty="0">
                <a:latin typeface="Verdana" pitchFamily="34" charset="0"/>
                <a:ea typeface="MS PGothic" pitchFamily="34" charset="-128"/>
              </a:rPr>
              <a:t>” – they are functions designed to change object property values</a:t>
            </a:r>
          </a:p>
        </p:txBody>
      </p:sp>
    </p:spTree>
    <p:extLst>
      <p:ext uri="{BB962C8B-B14F-4D97-AF65-F5344CB8AC3E}">
        <p14:creationId xmlns:p14="http://schemas.microsoft.com/office/powerpoint/2010/main" val="3633256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Class Methods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Could you create set methods that change more than one property at a time? Yes!</a:t>
            </a:r>
          </a:p>
          <a:p>
            <a:pPr marL="0" indent="0" eaLnBrk="1" hangingPunct="1">
              <a:lnSpc>
                <a:spcPct val="80000"/>
              </a:lnSpc>
              <a:buNone/>
            </a:pPr>
            <a:endParaRPr lang="en-US" sz="2400" dirty="0">
              <a:latin typeface="Verdana" pitchFamily="34" charset="0"/>
              <a:ea typeface="MS PGothic" pitchFamily="34" charset="-128"/>
            </a:endParaRP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public void </a:t>
            </a:r>
            <a:r>
              <a:rPr lang="en-US" sz="1600" dirty="0" err="1">
                <a:latin typeface="Courier New" panose="02070309020205020404" pitchFamily="49" charset="0"/>
                <a:ea typeface="MS PGothic" pitchFamily="34" charset="-128"/>
                <a:cs typeface="Courier New" panose="02070309020205020404" pitchFamily="49" charset="0"/>
              </a:rPr>
              <a:t>setName</a:t>
            </a:r>
            <a:r>
              <a:rPr lang="en-US" sz="1600" dirty="0">
                <a:latin typeface="Courier New" panose="02070309020205020404" pitchFamily="49" charset="0"/>
                <a:ea typeface="MS PGothic" pitchFamily="34" charset="-128"/>
                <a:cs typeface="Courier New" panose="02070309020205020404" pitchFamily="49" charset="0"/>
              </a:rPr>
              <a:t>(String f, String l)</a:t>
            </a: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	</a:t>
            </a:r>
            <a:r>
              <a:rPr lang="en-US" sz="1600" dirty="0" err="1">
                <a:latin typeface="Courier New" panose="02070309020205020404" pitchFamily="49" charset="0"/>
                <a:ea typeface="MS PGothic" pitchFamily="34" charset="-128"/>
                <a:cs typeface="Courier New" panose="02070309020205020404" pitchFamily="49" charset="0"/>
              </a:rPr>
              <a:t>firstName</a:t>
            </a:r>
            <a:r>
              <a:rPr lang="en-US" sz="1600" dirty="0">
                <a:latin typeface="Courier New" panose="02070309020205020404" pitchFamily="49" charset="0"/>
                <a:ea typeface="MS PGothic" pitchFamily="34" charset="-128"/>
                <a:cs typeface="Courier New" panose="02070309020205020404" pitchFamily="49" charset="0"/>
              </a:rPr>
              <a:t> = f;</a:t>
            </a: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	</a:t>
            </a:r>
            <a:r>
              <a:rPr lang="en-US" sz="1600" dirty="0" err="1">
                <a:latin typeface="Courier New" panose="02070309020205020404" pitchFamily="49" charset="0"/>
                <a:ea typeface="MS PGothic" pitchFamily="34" charset="-128"/>
                <a:cs typeface="Courier New" panose="02070309020205020404" pitchFamily="49" charset="0"/>
              </a:rPr>
              <a:t>lastName</a:t>
            </a:r>
            <a:r>
              <a:rPr lang="en-US" sz="1600" dirty="0">
                <a:latin typeface="Courier New" panose="02070309020205020404" pitchFamily="49" charset="0"/>
                <a:ea typeface="MS PGothic" pitchFamily="34" charset="-128"/>
                <a:cs typeface="Courier New" panose="02070309020205020404" pitchFamily="49" charset="0"/>
              </a:rPr>
              <a:t> = l;</a:t>
            </a: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a:t>
            </a:r>
            <a:endParaRPr lang="en-US" sz="1600" dirty="0">
              <a:latin typeface="Verdana" pitchFamily="34" charset="0"/>
              <a:ea typeface="MS PGothic" pitchFamily="34" charset="-128"/>
            </a:endParaRP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This implies more flexibility and functional capability you can design when creating setters for your class</a:t>
            </a:r>
          </a:p>
          <a:p>
            <a:pPr lvl="1" eaLnBrk="1" hangingPunct="1">
              <a:lnSpc>
                <a:spcPct val="80000"/>
              </a:lnSpc>
            </a:pPr>
            <a:r>
              <a:rPr lang="en-US" sz="2000" dirty="0" err="1">
                <a:latin typeface="Verdana" pitchFamily="34" charset="0"/>
                <a:ea typeface="MS PGothic" pitchFamily="34" charset="-128"/>
              </a:rPr>
              <a:t>setFirstName</a:t>
            </a:r>
            <a:r>
              <a:rPr lang="en-US" sz="2000" dirty="0">
                <a:latin typeface="Verdana" pitchFamily="34" charset="0"/>
                <a:ea typeface="MS PGothic" pitchFamily="34" charset="-128"/>
              </a:rPr>
              <a:t>, </a:t>
            </a:r>
            <a:r>
              <a:rPr lang="en-US" sz="2000" dirty="0" err="1">
                <a:latin typeface="Verdana" pitchFamily="34" charset="0"/>
                <a:ea typeface="MS PGothic" pitchFamily="34" charset="-128"/>
              </a:rPr>
              <a:t>setLastName</a:t>
            </a:r>
            <a:r>
              <a:rPr lang="en-US" sz="2000" dirty="0">
                <a:latin typeface="Verdana" pitchFamily="34" charset="0"/>
                <a:ea typeface="MS PGothic" pitchFamily="34" charset="-128"/>
              </a:rPr>
              <a:t>, and </a:t>
            </a:r>
            <a:r>
              <a:rPr lang="en-US" sz="2000" dirty="0" err="1">
                <a:latin typeface="Verdana" pitchFamily="34" charset="0"/>
                <a:ea typeface="MS PGothic" pitchFamily="34" charset="-128"/>
              </a:rPr>
              <a:t>setName</a:t>
            </a:r>
            <a:r>
              <a:rPr lang="en-US" sz="2000" dirty="0">
                <a:latin typeface="Verdana" pitchFamily="34" charset="0"/>
                <a:ea typeface="MS PGothic" pitchFamily="34" charset="-128"/>
              </a:rPr>
              <a:t> can all exist</a:t>
            </a:r>
          </a:p>
          <a:p>
            <a:pPr lvl="1" eaLnBrk="1" hangingPunct="1">
              <a:lnSpc>
                <a:spcPct val="80000"/>
              </a:lnSpc>
            </a:pPr>
            <a:r>
              <a:rPr lang="en-US" sz="2000" dirty="0">
                <a:latin typeface="Verdana" pitchFamily="34" charset="0"/>
                <a:ea typeface="MS PGothic" pitchFamily="34" charset="-128"/>
              </a:rPr>
              <a:t>The users of the class can decide which methods they want to use</a:t>
            </a:r>
          </a:p>
          <a:p>
            <a:pPr eaLnBrk="1" hangingPunct="1">
              <a:lnSpc>
                <a:spcPct val="80000"/>
              </a:lnSpc>
            </a:pPr>
            <a:r>
              <a:rPr lang="en-US" sz="2400" dirty="0">
                <a:latin typeface="Verdana" pitchFamily="34" charset="0"/>
                <a:ea typeface="MS PGothic" pitchFamily="34" charset="-128"/>
              </a:rPr>
              <a:t>Setters are needed for changing object property values. What about when we need to view the data?</a:t>
            </a:r>
          </a:p>
        </p:txBody>
      </p:sp>
    </p:spTree>
    <p:extLst>
      <p:ext uri="{BB962C8B-B14F-4D97-AF65-F5344CB8AC3E}">
        <p14:creationId xmlns:p14="http://schemas.microsoft.com/office/powerpoint/2010/main" val="5255399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Accessing Data</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Previously, we could look at an object’s property value at any time directly from main:</a:t>
            </a:r>
          </a:p>
          <a:p>
            <a:pPr marL="0"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600" dirty="0" err="1">
                <a:latin typeface="Courier New" panose="02070309020205020404" pitchFamily="49" charset="0"/>
                <a:ea typeface="MS PGothic" pitchFamily="34" charset="-128"/>
                <a:cs typeface="Courier New" panose="02070309020205020404" pitchFamily="49" charset="0"/>
              </a:rPr>
              <a:t>System.out.println</a:t>
            </a:r>
            <a:r>
              <a:rPr lang="en-US" sz="1600" dirty="0">
                <a:latin typeface="Courier New" panose="02070309020205020404" pitchFamily="49" charset="0"/>
                <a:ea typeface="MS PGothic" pitchFamily="34" charset="-128"/>
                <a:cs typeface="Courier New" panose="02070309020205020404" pitchFamily="49" charset="0"/>
              </a:rPr>
              <a:t>(</a:t>
            </a:r>
            <a:r>
              <a:rPr lang="en-US" sz="1600" dirty="0" err="1">
                <a:latin typeface="Courier New" panose="02070309020205020404" pitchFamily="49" charset="0"/>
                <a:ea typeface="MS PGothic" pitchFamily="34" charset="-128"/>
                <a:cs typeface="Courier New" panose="02070309020205020404" pitchFamily="49" charset="0"/>
              </a:rPr>
              <a:t>me.firstName</a:t>
            </a:r>
            <a:r>
              <a:rPr lang="en-US" sz="16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However,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property is now private</a:t>
            </a:r>
          </a:p>
          <a:p>
            <a:pPr eaLnBrk="1" hangingPunct="1">
              <a:lnSpc>
                <a:spcPct val="80000"/>
              </a:lnSpc>
            </a:pPr>
            <a:r>
              <a:rPr lang="en-US" sz="2400" dirty="0">
                <a:latin typeface="Verdana" pitchFamily="34" charset="0"/>
                <a:ea typeface="MS PGothic" pitchFamily="34" charset="-128"/>
              </a:rPr>
              <a:t>We need another way to retrieve that value</a:t>
            </a:r>
          </a:p>
          <a:p>
            <a:pPr eaLnBrk="1" hangingPunct="1">
              <a:lnSpc>
                <a:spcPct val="80000"/>
              </a:lnSpc>
            </a:pPr>
            <a:r>
              <a:rPr lang="en-US" sz="2400" dirty="0">
                <a:latin typeface="Verdana" pitchFamily="34" charset="0"/>
                <a:ea typeface="MS PGothic" pitchFamily="34" charset="-128"/>
              </a:rPr>
              <a:t>Put another way, we need another “method” that is designed to “return”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value to us</a:t>
            </a:r>
          </a:p>
          <a:p>
            <a:pPr eaLnBrk="1" hangingPunct="1">
              <a:lnSpc>
                <a:spcPct val="80000"/>
              </a:lnSpc>
            </a:pPr>
            <a:r>
              <a:rPr lang="en-US" sz="2400" dirty="0">
                <a:latin typeface="Verdana" pitchFamily="34" charset="0"/>
                <a:ea typeface="MS PGothic" pitchFamily="34" charset="-128"/>
              </a:rPr>
              <a:t>This leads to designing another function. Based on the information here, what would the method signature for seeing the object’s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value?</a:t>
            </a:r>
          </a:p>
        </p:txBody>
      </p:sp>
    </p:spTree>
    <p:extLst>
      <p:ext uri="{BB962C8B-B14F-4D97-AF65-F5344CB8AC3E}">
        <p14:creationId xmlns:p14="http://schemas.microsoft.com/office/powerpoint/2010/main" val="3779835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Accessing Data</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Add the following method to your Student class:</a:t>
            </a:r>
          </a:p>
          <a:p>
            <a:pPr marL="0" indent="0" eaLnBrk="1" hangingPunct="1">
              <a:lnSpc>
                <a:spcPct val="80000"/>
              </a:lnSpc>
              <a:buNone/>
            </a:pPr>
            <a:endParaRPr lang="en-US" sz="2400" dirty="0">
              <a:latin typeface="Verdana" pitchFamily="34" charset="0"/>
              <a:ea typeface="MS PGothic" pitchFamily="34" charset="-128"/>
            </a:endParaRPr>
          </a:p>
          <a:p>
            <a:pPr marL="0" indent="0" eaLnBrk="1" hangingPunct="1">
              <a:lnSpc>
                <a:spcPct val="80000"/>
              </a:lnSpc>
              <a:buNone/>
            </a:pPr>
            <a:r>
              <a:rPr lang="en-US" sz="1600" dirty="0">
                <a:solidFill>
                  <a:srgbClr val="FF0000"/>
                </a:solidFill>
                <a:latin typeface="Courier New" panose="02070309020205020404" pitchFamily="49" charset="0"/>
                <a:ea typeface="MS PGothic" pitchFamily="34" charset="-128"/>
                <a:cs typeface="Courier New" panose="02070309020205020404" pitchFamily="49" charset="0"/>
              </a:rPr>
              <a:t>public String </a:t>
            </a:r>
            <a:r>
              <a:rPr lang="en-US" sz="1600" dirty="0" err="1">
                <a:solidFill>
                  <a:srgbClr val="FF0000"/>
                </a:solidFill>
                <a:latin typeface="Courier New" panose="02070309020205020404" pitchFamily="49" charset="0"/>
                <a:ea typeface="MS PGothic" pitchFamily="34" charset="-128"/>
                <a:cs typeface="Courier New" panose="02070309020205020404" pitchFamily="49" charset="0"/>
              </a:rPr>
              <a:t>getFirstName</a:t>
            </a:r>
            <a:r>
              <a:rPr lang="en-US" sz="1600" dirty="0">
                <a:solidFill>
                  <a:srgbClr val="FF000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600" dirty="0">
                <a:solidFill>
                  <a:srgbClr val="FF000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600" dirty="0">
                <a:solidFill>
                  <a:srgbClr val="FF0000"/>
                </a:solidFill>
                <a:latin typeface="Courier New" panose="02070309020205020404" pitchFamily="49" charset="0"/>
                <a:ea typeface="MS PGothic" pitchFamily="34" charset="-128"/>
                <a:cs typeface="Courier New" panose="02070309020205020404" pitchFamily="49" charset="0"/>
              </a:rPr>
              <a:t>	return </a:t>
            </a:r>
            <a:r>
              <a:rPr lang="en-US" sz="1600" dirty="0" err="1">
                <a:solidFill>
                  <a:srgbClr val="FF0000"/>
                </a:solidFill>
                <a:latin typeface="Courier New" panose="02070309020205020404" pitchFamily="49" charset="0"/>
                <a:ea typeface="MS PGothic" pitchFamily="34" charset="-128"/>
                <a:cs typeface="Courier New" panose="02070309020205020404" pitchFamily="49" charset="0"/>
              </a:rPr>
              <a:t>firstName</a:t>
            </a:r>
            <a:r>
              <a:rPr lang="en-US" sz="1600" dirty="0">
                <a:solidFill>
                  <a:srgbClr val="FF000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600" dirty="0">
                <a:solidFill>
                  <a:srgbClr val="FF0000"/>
                </a:solidFill>
                <a:latin typeface="Courier New" panose="02070309020205020404" pitchFamily="49" charset="0"/>
                <a:ea typeface="MS PGothic" pitchFamily="34" charset="-128"/>
                <a:cs typeface="Courier New" panose="02070309020205020404" pitchFamily="49" charset="0"/>
              </a:rPr>
              <a:t>}</a:t>
            </a:r>
            <a:endParaRPr lang="en-US" sz="1600" dirty="0">
              <a:solidFill>
                <a:srgbClr val="FF0000"/>
              </a:solidFill>
              <a:latin typeface="Verdana" pitchFamily="34" charset="0"/>
              <a:ea typeface="MS PGothic" pitchFamily="34" charset="-128"/>
            </a:endParaRP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The name of this function (which also states its purpose) is appropriately entitled “</a:t>
            </a:r>
            <a:r>
              <a:rPr lang="en-US" sz="2400" dirty="0" err="1">
                <a:latin typeface="Verdana" pitchFamily="34" charset="0"/>
                <a:ea typeface="MS PGothic" pitchFamily="34" charset="-128"/>
              </a:rPr>
              <a:t>getFirstName</a:t>
            </a:r>
            <a:r>
              <a:rPr lang="en-US" sz="2400" dirty="0">
                <a:latin typeface="Verdana" pitchFamily="34" charset="0"/>
                <a:ea typeface="MS PGothic" pitchFamily="34" charset="-128"/>
              </a:rPr>
              <a:t>”</a:t>
            </a:r>
          </a:p>
          <a:p>
            <a:pPr eaLnBrk="1" hangingPunct="1">
              <a:lnSpc>
                <a:spcPct val="80000"/>
              </a:lnSpc>
            </a:pPr>
            <a:r>
              <a:rPr lang="en-US" sz="2400" dirty="0">
                <a:latin typeface="Verdana" pitchFamily="34" charset="0"/>
                <a:ea typeface="MS PGothic" pitchFamily="34" charset="-128"/>
              </a:rPr>
              <a:t>The return type is a String meaning that when the function is called, we will get what represents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of the Student object as a String</a:t>
            </a:r>
          </a:p>
          <a:p>
            <a:pPr eaLnBrk="1" hangingPunct="1">
              <a:lnSpc>
                <a:spcPct val="80000"/>
              </a:lnSpc>
            </a:pPr>
            <a:r>
              <a:rPr lang="en-US" sz="2400" dirty="0">
                <a:latin typeface="Verdana" pitchFamily="34" charset="0"/>
                <a:ea typeface="MS PGothic" pitchFamily="34" charset="-128"/>
              </a:rPr>
              <a:t>Like “setters”, these functions are called “getters” whose purpose is to retrieve a specific property value for a given object</a:t>
            </a:r>
          </a:p>
          <a:p>
            <a:pPr eaLnBrk="1" hangingPunct="1">
              <a:lnSpc>
                <a:spcPct val="80000"/>
              </a:lnSpc>
            </a:pPr>
            <a:r>
              <a:rPr lang="en-US" sz="2400" dirty="0">
                <a:latin typeface="Verdana" pitchFamily="34" charset="0"/>
                <a:ea typeface="MS PGothic" pitchFamily="34" charset="-128"/>
              </a:rPr>
              <a:t>Now you can obtain property values in main</a:t>
            </a:r>
          </a:p>
        </p:txBody>
      </p:sp>
    </p:spTree>
    <p:extLst>
      <p:ext uri="{BB962C8B-B14F-4D97-AF65-F5344CB8AC3E}">
        <p14:creationId xmlns:p14="http://schemas.microsoft.com/office/powerpoint/2010/main" val="3893959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Accessing Data</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In main:</a:t>
            </a:r>
          </a:p>
          <a:p>
            <a:pPr marL="0" indent="0" eaLnBrk="1" hangingPunct="1">
              <a:lnSpc>
                <a:spcPct val="80000"/>
              </a:lnSpc>
              <a:buNone/>
            </a:pPr>
            <a:endParaRPr lang="en-US" sz="2400" dirty="0">
              <a:latin typeface="Verdana" pitchFamily="34" charset="0"/>
              <a:ea typeface="MS PGothic" pitchFamily="34" charset="-128"/>
            </a:endParaRPr>
          </a:p>
          <a:p>
            <a:pPr marL="0" indent="0" eaLnBrk="1" hangingPunct="1">
              <a:lnSpc>
                <a:spcPct val="80000"/>
              </a:lnSpc>
              <a:buNone/>
            </a:pPr>
            <a:r>
              <a:rPr lang="en-US" sz="1600" dirty="0" err="1">
                <a:solidFill>
                  <a:srgbClr val="FF0000"/>
                </a:solidFill>
                <a:latin typeface="Courier New" panose="02070309020205020404" pitchFamily="49" charset="0"/>
                <a:ea typeface="MS PGothic" pitchFamily="34" charset="-128"/>
                <a:cs typeface="Courier New" panose="02070309020205020404" pitchFamily="49" charset="0"/>
              </a:rPr>
              <a:t>System.out.println</a:t>
            </a:r>
            <a:r>
              <a:rPr lang="en-US" sz="1600" dirty="0">
                <a:solidFill>
                  <a:srgbClr val="FF0000"/>
                </a:solidFill>
                <a:latin typeface="Courier New" panose="02070309020205020404" pitchFamily="49" charset="0"/>
                <a:ea typeface="MS PGothic" pitchFamily="34" charset="-128"/>
                <a:cs typeface="Courier New" panose="02070309020205020404" pitchFamily="49" charset="0"/>
              </a:rPr>
              <a:t>(</a:t>
            </a:r>
            <a:r>
              <a:rPr lang="en-US" sz="1600" dirty="0" err="1">
                <a:solidFill>
                  <a:srgbClr val="FF0000"/>
                </a:solidFill>
                <a:latin typeface="Courier New" panose="02070309020205020404" pitchFamily="49" charset="0"/>
                <a:ea typeface="MS PGothic" pitchFamily="34" charset="-128"/>
                <a:cs typeface="Courier New" panose="02070309020205020404" pitchFamily="49" charset="0"/>
              </a:rPr>
              <a:t>me.getFirstName</a:t>
            </a:r>
            <a:r>
              <a:rPr lang="en-US" sz="1600" dirty="0">
                <a:solidFill>
                  <a:srgbClr val="FF0000"/>
                </a:solidFill>
                <a:latin typeface="Courier New" panose="02070309020205020404" pitchFamily="49" charset="0"/>
                <a:ea typeface="MS PGothic" pitchFamily="34" charset="-128"/>
                <a:cs typeface="Courier New" panose="02070309020205020404" pitchFamily="49" charset="0"/>
              </a:rPr>
              <a:t>());</a:t>
            </a:r>
            <a:endParaRPr lang="en-US" sz="1600" dirty="0">
              <a:solidFill>
                <a:srgbClr val="FF0000"/>
              </a:solidFill>
              <a:latin typeface="Verdana" pitchFamily="34" charset="0"/>
              <a:ea typeface="MS PGothic" pitchFamily="34" charset="-128"/>
            </a:endParaRP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Inside </a:t>
            </a:r>
            <a:r>
              <a:rPr lang="en-US" sz="2400" dirty="0" err="1">
                <a:latin typeface="Verdana" pitchFamily="34" charset="0"/>
                <a:ea typeface="MS PGothic" pitchFamily="34" charset="-128"/>
              </a:rPr>
              <a:t>println</a:t>
            </a:r>
            <a:r>
              <a:rPr lang="en-US" sz="2400" dirty="0">
                <a:latin typeface="Verdana" pitchFamily="34" charset="0"/>
                <a:ea typeface="MS PGothic" pitchFamily="34" charset="-128"/>
              </a:rPr>
              <a:t>, we need to provide a String value</a:t>
            </a:r>
          </a:p>
          <a:p>
            <a:pPr eaLnBrk="1" hangingPunct="1">
              <a:lnSpc>
                <a:spcPct val="80000"/>
              </a:lnSpc>
            </a:pPr>
            <a:r>
              <a:rPr lang="en-US" sz="2400" dirty="0">
                <a:latin typeface="Verdana" pitchFamily="34" charset="0"/>
                <a:ea typeface="MS PGothic" pitchFamily="34" charset="-128"/>
              </a:rPr>
              <a:t>“</a:t>
            </a:r>
            <a:r>
              <a:rPr lang="en-US" sz="2400" dirty="0" err="1">
                <a:latin typeface="Verdana" pitchFamily="34" charset="0"/>
                <a:ea typeface="MS PGothic" pitchFamily="34" charset="-128"/>
              </a:rPr>
              <a:t>me.getFirstName</a:t>
            </a:r>
            <a:r>
              <a:rPr lang="en-US" sz="2400" dirty="0">
                <a:latin typeface="Verdana" pitchFamily="34" charset="0"/>
                <a:ea typeface="MS PGothic" pitchFamily="34" charset="-128"/>
              </a:rPr>
              <a:t>()” is calling the </a:t>
            </a:r>
            <a:r>
              <a:rPr lang="en-US" sz="2400" dirty="0" err="1">
                <a:latin typeface="Verdana" pitchFamily="34" charset="0"/>
                <a:ea typeface="MS PGothic" pitchFamily="34" charset="-128"/>
              </a:rPr>
              <a:t>getFirstName</a:t>
            </a:r>
            <a:r>
              <a:rPr lang="en-US" sz="2400" dirty="0">
                <a:latin typeface="Verdana" pitchFamily="34" charset="0"/>
                <a:ea typeface="MS PGothic" pitchFamily="34" charset="-128"/>
              </a:rPr>
              <a:t> getter function</a:t>
            </a:r>
          </a:p>
          <a:p>
            <a:pPr eaLnBrk="1" hangingPunct="1">
              <a:lnSpc>
                <a:spcPct val="80000"/>
              </a:lnSpc>
            </a:pPr>
            <a:r>
              <a:rPr lang="en-US" sz="2400" dirty="0">
                <a:latin typeface="Verdana" pitchFamily="34" charset="0"/>
                <a:ea typeface="MS PGothic" pitchFamily="34" charset="-128"/>
              </a:rPr>
              <a:t>This will return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property value of me as a String</a:t>
            </a:r>
          </a:p>
          <a:p>
            <a:pPr eaLnBrk="1" hangingPunct="1">
              <a:lnSpc>
                <a:spcPct val="80000"/>
              </a:lnSpc>
            </a:pPr>
            <a:r>
              <a:rPr lang="en-US" sz="2400" dirty="0">
                <a:latin typeface="Verdana" pitchFamily="34" charset="0"/>
                <a:ea typeface="MS PGothic" pitchFamily="34" charset="-128"/>
              </a:rPr>
              <a:t>That value will be provided to </a:t>
            </a:r>
            <a:r>
              <a:rPr lang="en-US" sz="2400" dirty="0" err="1">
                <a:latin typeface="Verdana" pitchFamily="34" charset="0"/>
                <a:ea typeface="MS PGothic" pitchFamily="34" charset="-128"/>
              </a:rPr>
              <a:t>println</a:t>
            </a:r>
            <a:r>
              <a:rPr lang="en-US" sz="2400" dirty="0">
                <a:latin typeface="Verdana" pitchFamily="34" charset="0"/>
                <a:ea typeface="MS PGothic" pitchFamily="34" charset="-128"/>
              </a:rPr>
              <a:t> to show on the screen</a:t>
            </a:r>
          </a:p>
          <a:p>
            <a:pPr eaLnBrk="1" hangingPunct="1">
              <a:lnSpc>
                <a:spcPct val="80000"/>
              </a:lnSpc>
            </a:pPr>
            <a:r>
              <a:rPr lang="en-US" sz="2400" dirty="0">
                <a:latin typeface="Verdana" pitchFamily="34" charset="0"/>
                <a:ea typeface="MS PGothic" pitchFamily="34" charset="-128"/>
              </a:rPr>
              <a:t>A similar approach can be done with other getters from main</a:t>
            </a:r>
          </a:p>
          <a:p>
            <a:pPr eaLnBrk="1" hangingPunct="1">
              <a:lnSpc>
                <a:spcPct val="80000"/>
              </a:lnSpc>
            </a:pPr>
            <a:r>
              <a:rPr lang="en-US" sz="2400" dirty="0">
                <a:latin typeface="Verdana" pitchFamily="34" charset="0"/>
                <a:ea typeface="MS PGothic" pitchFamily="34" charset="-128"/>
              </a:rPr>
              <a:t>Notice that there are no input parameters for the getter functions…</a:t>
            </a:r>
          </a:p>
        </p:txBody>
      </p:sp>
    </p:spTree>
    <p:extLst>
      <p:ext uri="{BB962C8B-B14F-4D97-AF65-F5344CB8AC3E}">
        <p14:creationId xmlns:p14="http://schemas.microsoft.com/office/powerpoint/2010/main" val="20038824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Accessing Data</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Just like with the set methods, these get methods are designed to be used for each class property</a:t>
            </a:r>
          </a:p>
          <a:p>
            <a:pPr eaLnBrk="1" hangingPunct="1">
              <a:lnSpc>
                <a:spcPct val="80000"/>
              </a:lnSpc>
            </a:pPr>
            <a:r>
              <a:rPr lang="en-US" sz="2400" dirty="0">
                <a:latin typeface="Verdana" pitchFamily="34" charset="0"/>
                <a:ea typeface="MS PGothic" pitchFamily="34" charset="-128"/>
              </a:rPr>
              <a:t>Because the value coming back is through a return value of a function, the get methods are only designed to return a property value</a:t>
            </a:r>
          </a:p>
          <a:p>
            <a:pPr eaLnBrk="1" hangingPunct="1">
              <a:lnSpc>
                <a:spcPct val="80000"/>
              </a:lnSpc>
            </a:pPr>
            <a:r>
              <a:rPr lang="en-US" sz="2400" dirty="0">
                <a:latin typeface="Verdana" pitchFamily="34" charset="0"/>
                <a:ea typeface="MS PGothic" pitchFamily="34" charset="-128"/>
              </a:rPr>
              <a:t>There are usually no input parameters with get methods because their job is to return existing (and known) information. No new information from the code calling the method is needed to perform this action</a:t>
            </a:r>
          </a:p>
          <a:p>
            <a:pPr eaLnBrk="1" hangingPunct="1">
              <a:lnSpc>
                <a:spcPct val="80000"/>
              </a:lnSpc>
            </a:pPr>
            <a:r>
              <a:rPr lang="en-US" sz="2400" dirty="0">
                <a:latin typeface="Verdana" pitchFamily="34" charset="0"/>
                <a:ea typeface="MS PGothic" pitchFamily="34" charset="-128"/>
              </a:rPr>
              <a:t>The return type in this example is a String which matches the definition of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in the class</a:t>
            </a:r>
          </a:p>
          <a:p>
            <a:pPr eaLnBrk="1" hangingPunct="1">
              <a:lnSpc>
                <a:spcPct val="80000"/>
              </a:lnSpc>
            </a:pPr>
            <a:r>
              <a:rPr lang="en-US" sz="2400" dirty="0">
                <a:latin typeface="Verdana" pitchFamily="34" charset="0"/>
                <a:ea typeface="MS PGothic" pitchFamily="34" charset="-128"/>
              </a:rPr>
              <a:t>This pattern is often the case with these methods</a:t>
            </a:r>
          </a:p>
          <a:p>
            <a:pPr lvl="1" eaLnBrk="1" hangingPunct="1">
              <a:lnSpc>
                <a:spcPct val="80000"/>
              </a:lnSpc>
            </a:pPr>
            <a:r>
              <a:rPr lang="en-US" sz="2000" dirty="0">
                <a:latin typeface="Verdana" pitchFamily="34" charset="0"/>
                <a:ea typeface="MS PGothic" pitchFamily="34" charset="-128"/>
              </a:rPr>
              <a:t>If you have a property “private &lt;data type&gt; &lt;name&gt;;”</a:t>
            </a:r>
          </a:p>
          <a:p>
            <a:pPr lvl="1" eaLnBrk="1" hangingPunct="1">
              <a:lnSpc>
                <a:spcPct val="80000"/>
              </a:lnSpc>
            </a:pPr>
            <a:r>
              <a:rPr lang="en-US" sz="2000" dirty="0">
                <a:latin typeface="Verdana" pitchFamily="34" charset="0"/>
                <a:ea typeface="MS PGothic" pitchFamily="34" charset="-128"/>
              </a:rPr>
              <a:t>Setter: public void set&lt;name&gt; (&lt;data type&gt; variable)</a:t>
            </a:r>
          </a:p>
          <a:p>
            <a:pPr lvl="1" eaLnBrk="1" hangingPunct="1">
              <a:lnSpc>
                <a:spcPct val="80000"/>
              </a:lnSpc>
            </a:pPr>
            <a:r>
              <a:rPr lang="en-US" sz="2000" dirty="0">
                <a:latin typeface="Verdana" pitchFamily="34" charset="0"/>
                <a:ea typeface="MS PGothic" pitchFamily="34" charset="-128"/>
              </a:rPr>
              <a:t>Getter: public &lt;data type&gt; get&lt;name&gt;()</a:t>
            </a:r>
          </a:p>
        </p:txBody>
      </p:sp>
    </p:spTree>
    <p:extLst>
      <p:ext uri="{BB962C8B-B14F-4D97-AF65-F5344CB8AC3E}">
        <p14:creationId xmlns:p14="http://schemas.microsoft.com/office/powerpoint/2010/main" val="25343215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Setters and Getters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You typically see a get and a set function for each property (a class with 4 properties will usually have 4 setters and 4 getters)</a:t>
            </a:r>
          </a:p>
          <a:p>
            <a:pPr eaLnBrk="1" hangingPunct="1">
              <a:lnSpc>
                <a:spcPct val="80000"/>
              </a:lnSpc>
            </a:pPr>
            <a:r>
              <a:rPr lang="en-US" sz="2400" dirty="0">
                <a:latin typeface="Verdana" pitchFamily="34" charset="0"/>
                <a:ea typeface="MS PGothic" pitchFamily="34" charset="-128"/>
              </a:rPr>
              <a:t>Their function signatures usually follow a pattern based on the property name and its data type</a:t>
            </a:r>
          </a:p>
          <a:p>
            <a:pPr eaLnBrk="1" hangingPunct="1">
              <a:lnSpc>
                <a:spcPct val="80000"/>
              </a:lnSpc>
            </a:pPr>
            <a:r>
              <a:rPr lang="en-US" sz="2400" dirty="0">
                <a:latin typeface="Verdana" pitchFamily="34" charset="0"/>
                <a:ea typeface="MS PGothic" pitchFamily="34" charset="-128"/>
              </a:rPr>
              <a:t>Some classes may not want to have certain setters/getters defined – this will depend on the class designer’s intent of use</a:t>
            </a:r>
          </a:p>
          <a:p>
            <a:pPr eaLnBrk="1" hangingPunct="1">
              <a:lnSpc>
                <a:spcPct val="80000"/>
              </a:lnSpc>
            </a:pPr>
            <a:r>
              <a:rPr lang="en-US" sz="2400" dirty="0">
                <a:latin typeface="Verdana" pitchFamily="34" charset="0"/>
                <a:ea typeface="MS PGothic" pitchFamily="34" charset="-128"/>
              </a:rPr>
              <a:t>Any number of additional setter functions can occur (like </a:t>
            </a:r>
            <a:r>
              <a:rPr lang="en-US" sz="2400" dirty="0" err="1">
                <a:latin typeface="Verdana" pitchFamily="34" charset="0"/>
                <a:ea typeface="MS PGothic" pitchFamily="34" charset="-128"/>
              </a:rPr>
              <a:t>setName</a:t>
            </a:r>
            <a:r>
              <a:rPr lang="en-US" sz="2400" dirty="0">
                <a:latin typeface="Verdana" pitchFamily="34" charset="0"/>
                <a:ea typeface="MS PGothic" pitchFamily="34" charset="-128"/>
              </a:rPr>
              <a:t>)</a:t>
            </a:r>
          </a:p>
          <a:p>
            <a:pPr eaLnBrk="1" hangingPunct="1">
              <a:lnSpc>
                <a:spcPct val="80000"/>
              </a:lnSpc>
            </a:pPr>
            <a:r>
              <a:rPr lang="en-US" sz="2400" dirty="0">
                <a:latin typeface="Verdana" pitchFamily="34" charset="0"/>
                <a:ea typeface="MS PGothic" pitchFamily="34" charset="-128"/>
              </a:rPr>
              <a:t>Getters, however, can only return one value at a time for a function</a:t>
            </a:r>
          </a:p>
          <a:p>
            <a:pPr lvl="1" eaLnBrk="1" hangingPunct="1">
              <a:lnSpc>
                <a:spcPct val="80000"/>
              </a:lnSpc>
            </a:pPr>
            <a:r>
              <a:rPr lang="en-US" sz="2000" dirty="0">
                <a:latin typeface="Verdana" pitchFamily="34" charset="0"/>
                <a:ea typeface="MS PGothic" pitchFamily="34" charset="-128"/>
              </a:rPr>
              <a:t>Note: you could still define a “public String </a:t>
            </a:r>
            <a:r>
              <a:rPr lang="en-US" sz="2000" dirty="0" err="1">
                <a:latin typeface="Verdana" pitchFamily="34" charset="0"/>
                <a:ea typeface="MS PGothic" pitchFamily="34" charset="-128"/>
              </a:rPr>
              <a:t>getName</a:t>
            </a:r>
            <a:r>
              <a:rPr lang="en-US" sz="2000" dirty="0">
                <a:latin typeface="Verdana" pitchFamily="34" charset="0"/>
                <a:ea typeface="MS PGothic" pitchFamily="34" charset="-128"/>
              </a:rPr>
              <a:t>()” getter which will return </a:t>
            </a:r>
            <a:r>
              <a:rPr lang="en-US" sz="2000" dirty="0" err="1">
                <a:latin typeface="Verdana" pitchFamily="34" charset="0"/>
                <a:ea typeface="MS PGothic" pitchFamily="34" charset="-128"/>
              </a:rPr>
              <a:t>firstName</a:t>
            </a:r>
            <a:r>
              <a:rPr lang="en-US" sz="2000" dirty="0">
                <a:latin typeface="Verdana" pitchFamily="34" charset="0"/>
                <a:ea typeface="MS PGothic" pitchFamily="34" charset="-128"/>
              </a:rPr>
              <a:t> and </a:t>
            </a:r>
            <a:r>
              <a:rPr lang="en-US" sz="2000" dirty="0" err="1">
                <a:latin typeface="Verdana" pitchFamily="34" charset="0"/>
                <a:ea typeface="MS PGothic" pitchFamily="34" charset="-128"/>
              </a:rPr>
              <a:t>lastName</a:t>
            </a:r>
            <a:r>
              <a:rPr lang="en-US" sz="2000" dirty="0">
                <a:latin typeface="Verdana" pitchFamily="34" charset="0"/>
                <a:ea typeface="MS PGothic" pitchFamily="34" charset="-128"/>
              </a:rPr>
              <a:t> as one String, but in general multiple property values are harder to return than setting multiple properties at once</a:t>
            </a:r>
          </a:p>
        </p:txBody>
      </p:sp>
    </p:spTree>
    <p:extLst>
      <p:ext uri="{BB962C8B-B14F-4D97-AF65-F5344CB8AC3E}">
        <p14:creationId xmlns:p14="http://schemas.microsoft.com/office/powerpoint/2010/main" val="39241624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Changing Design</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Why go through the of creating set and get methods when making the properties public seems so much easier?</a:t>
            </a:r>
          </a:p>
          <a:p>
            <a:pPr eaLnBrk="1" hangingPunct="1">
              <a:lnSpc>
                <a:spcPct val="80000"/>
              </a:lnSpc>
            </a:pPr>
            <a:r>
              <a:rPr lang="en-US" sz="2400" dirty="0">
                <a:latin typeface="Verdana" pitchFamily="34" charset="0"/>
                <a:ea typeface="MS PGothic" pitchFamily="34" charset="-128"/>
              </a:rPr>
              <a:t>Recall the dependency between the modules and when class code changes – the change impacted the code in main in our previous examples</a:t>
            </a:r>
          </a:p>
          <a:p>
            <a:pPr eaLnBrk="1" hangingPunct="1">
              <a:lnSpc>
                <a:spcPct val="80000"/>
              </a:lnSpc>
            </a:pPr>
            <a:r>
              <a:rPr lang="en-US" sz="2400" dirty="0">
                <a:latin typeface="Verdana" pitchFamily="34" charset="0"/>
                <a:ea typeface="MS PGothic" pitchFamily="34" charset="-128"/>
              </a:rPr>
              <a:t>Now, if we wanted to, we can change a property name or a property data type, without impacting main because that code is marked as private</a:t>
            </a:r>
          </a:p>
        </p:txBody>
      </p:sp>
    </p:spTree>
    <p:extLst>
      <p:ext uri="{BB962C8B-B14F-4D97-AF65-F5344CB8AC3E}">
        <p14:creationId xmlns:p14="http://schemas.microsoft.com/office/powerpoint/2010/main" val="356012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Changing Design</a:t>
            </a:r>
          </a:p>
        </p:txBody>
      </p:sp>
      <p:sp>
        <p:nvSpPr>
          <p:cNvPr id="110594" name="Rectangle 3"/>
          <p:cNvSpPr>
            <a:spLocks noGrp="1" noChangeArrowheads="1"/>
          </p:cNvSpPr>
          <p:nvPr>
            <p:ph type="body" idx="4294967295"/>
          </p:nvPr>
        </p:nvSpPr>
        <p:spPr>
          <a:xfrm>
            <a:off x="457200" y="1600200"/>
            <a:ext cx="8229600" cy="5029200"/>
          </a:xfrm>
        </p:spPr>
        <p:txBody>
          <a:bodyPr/>
          <a:lstStyle/>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class Student </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private String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first_name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void </a:t>
            </a:r>
            <a:r>
              <a:rPr lang="en-US" sz="1400" dirty="0" err="1">
                <a:latin typeface="Courier New" panose="02070309020205020404" pitchFamily="49" charset="0"/>
                <a:ea typeface="MS PGothic" pitchFamily="34" charset="-128"/>
                <a:cs typeface="Courier New" panose="02070309020205020404" pitchFamily="49" charset="0"/>
              </a:rPr>
              <a:t>setFirstName</a:t>
            </a:r>
            <a:r>
              <a:rPr lang="en-US" sz="1400" dirty="0">
                <a:latin typeface="Courier New" panose="02070309020205020404" pitchFamily="49" charset="0"/>
                <a:ea typeface="MS PGothic" pitchFamily="34" charset="-128"/>
                <a:cs typeface="Courier New" panose="02070309020205020404" pitchFamily="49" charset="0"/>
              </a:rPr>
              <a:t>(String f)</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first_name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400" dirty="0">
                <a:latin typeface="Courier New" panose="02070309020205020404" pitchFamily="49" charset="0"/>
                <a:ea typeface="MS PGothic" pitchFamily="34" charset="-128"/>
                <a:cs typeface="Courier New" panose="02070309020205020404" pitchFamily="49" charset="0"/>
              </a:rPr>
              <a:t>= f;</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We changed the property from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to </a:t>
            </a:r>
            <a:r>
              <a:rPr lang="en-US" sz="2400" dirty="0" err="1">
                <a:latin typeface="Verdana" pitchFamily="34" charset="0"/>
                <a:ea typeface="MS PGothic" pitchFamily="34" charset="-128"/>
              </a:rPr>
              <a:t>first_name</a:t>
            </a: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Because of that, we also had to change its use in the </a:t>
            </a:r>
            <a:r>
              <a:rPr lang="en-US" sz="2400" dirty="0" err="1">
                <a:latin typeface="Verdana" pitchFamily="34" charset="0"/>
                <a:ea typeface="MS PGothic" pitchFamily="34" charset="-128"/>
              </a:rPr>
              <a:t>setFirstName</a:t>
            </a:r>
            <a:r>
              <a:rPr lang="en-US" sz="2400" dirty="0">
                <a:latin typeface="Verdana" pitchFamily="34" charset="0"/>
                <a:ea typeface="MS PGothic" pitchFamily="34" charset="-128"/>
              </a:rPr>
              <a:t> method</a:t>
            </a:r>
          </a:p>
          <a:p>
            <a:pPr eaLnBrk="1" hangingPunct="1">
              <a:lnSpc>
                <a:spcPct val="80000"/>
              </a:lnSpc>
            </a:pPr>
            <a:r>
              <a:rPr lang="en-US" sz="2400" dirty="0">
                <a:latin typeface="Verdana" pitchFamily="34" charset="0"/>
                <a:ea typeface="MS PGothic" pitchFamily="34" charset="-128"/>
              </a:rPr>
              <a:t>Important: the main program still calls the method with </a:t>
            </a:r>
            <a:r>
              <a:rPr lang="en-US" sz="2400" dirty="0" err="1">
                <a:latin typeface="Verdana" pitchFamily="34" charset="0"/>
                <a:ea typeface="MS PGothic" pitchFamily="34" charset="-128"/>
              </a:rPr>
              <a:t>me.setFirstName</a:t>
            </a:r>
            <a:r>
              <a:rPr lang="en-US" sz="2400" dirty="0">
                <a:latin typeface="Verdana" pitchFamily="34" charset="0"/>
                <a:ea typeface="MS PGothic" pitchFamily="34" charset="-128"/>
              </a:rPr>
              <a:t>(“John”); - this code does not change and still runs!</a:t>
            </a:r>
          </a:p>
        </p:txBody>
      </p:sp>
    </p:spTree>
    <p:extLst>
      <p:ext uri="{BB962C8B-B14F-4D97-AF65-F5344CB8AC3E}">
        <p14:creationId xmlns:p14="http://schemas.microsoft.com/office/powerpoint/2010/main" val="32769759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Changing Design</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This puts in a foundation such that your class code can now change with less impact to other programs using it</a:t>
            </a:r>
          </a:p>
          <a:p>
            <a:pPr eaLnBrk="1" hangingPunct="1">
              <a:lnSpc>
                <a:spcPct val="80000"/>
              </a:lnSpc>
            </a:pPr>
            <a:r>
              <a:rPr lang="en-US" sz="2400" dirty="0">
                <a:latin typeface="Verdana" pitchFamily="34" charset="0"/>
                <a:ea typeface="MS PGothic" pitchFamily="34" charset="-128"/>
              </a:rPr>
              <a:t>This also emphasizes the importance of a function signature – because it is public (it is the </a:t>
            </a:r>
            <a:r>
              <a:rPr lang="en-US" sz="2400" u="sng" dirty="0">
                <a:latin typeface="Verdana" pitchFamily="34" charset="0"/>
                <a:ea typeface="MS PGothic" pitchFamily="34" charset="-128"/>
              </a:rPr>
              <a:t>i</a:t>
            </a:r>
            <a:r>
              <a:rPr lang="en-US" sz="2400" dirty="0">
                <a:latin typeface="Verdana" pitchFamily="34" charset="0"/>
                <a:ea typeface="MS PGothic" pitchFamily="34" charset="-128"/>
              </a:rPr>
              <a:t>nterface for the </a:t>
            </a:r>
            <a:r>
              <a:rPr lang="en-US" sz="2400" u="sng" dirty="0">
                <a:latin typeface="Verdana" pitchFamily="34" charset="0"/>
                <a:ea typeface="MS PGothic" pitchFamily="34" charset="-128"/>
              </a:rPr>
              <a:t>a</a:t>
            </a:r>
            <a:r>
              <a:rPr lang="en-US" sz="2400" dirty="0">
                <a:latin typeface="Verdana" pitchFamily="34" charset="0"/>
                <a:ea typeface="MS PGothic" pitchFamily="34" charset="-128"/>
              </a:rPr>
              <a:t>pplication </a:t>
            </a:r>
            <a:r>
              <a:rPr lang="en-US" sz="2400" u="sng" dirty="0">
                <a:latin typeface="Verdana" pitchFamily="34" charset="0"/>
                <a:ea typeface="MS PGothic" pitchFamily="34" charset="-128"/>
              </a:rPr>
              <a:t>p</a:t>
            </a:r>
            <a:r>
              <a:rPr lang="en-US" sz="2400" dirty="0">
                <a:latin typeface="Verdana" pitchFamily="34" charset="0"/>
                <a:ea typeface="MS PGothic" pitchFamily="34" charset="-128"/>
              </a:rPr>
              <a:t>rogrammer), once it is in use, great care must be taken if you decide to change it</a:t>
            </a:r>
          </a:p>
          <a:p>
            <a:pPr eaLnBrk="1" hangingPunct="1">
              <a:lnSpc>
                <a:spcPct val="80000"/>
              </a:lnSpc>
            </a:pPr>
            <a:r>
              <a:rPr lang="en-US" sz="2400" dirty="0">
                <a:latin typeface="Verdana" pitchFamily="34" charset="0"/>
                <a:ea typeface="MS PGothic" pitchFamily="34" charset="-128"/>
              </a:rPr>
              <a:t>This also implies the importance of trying to define the signature well before releasing for use</a:t>
            </a:r>
          </a:p>
          <a:p>
            <a:pPr eaLnBrk="1" hangingPunct="1">
              <a:lnSpc>
                <a:spcPct val="80000"/>
              </a:lnSpc>
            </a:pPr>
            <a:r>
              <a:rPr lang="en-US" sz="2400" dirty="0">
                <a:latin typeface="Verdana" pitchFamily="34" charset="0"/>
                <a:ea typeface="MS PGothic" pitchFamily="34" charset="-128"/>
              </a:rPr>
              <a:t>Once established, code changes within the methods and anything marked private can be done within the class code file itself</a:t>
            </a:r>
          </a:p>
        </p:txBody>
      </p:sp>
    </p:spTree>
    <p:extLst>
      <p:ext uri="{BB962C8B-B14F-4D97-AF65-F5344CB8AC3E}">
        <p14:creationId xmlns:p14="http://schemas.microsoft.com/office/powerpoint/2010/main" val="22021586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Practice Exercise 2</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Update your Car class so that all the properties are now private</a:t>
            </a:r>
          </a:p>
          <a:p>
            <a:pPr eaLnBrk="1" hangingPunct="1">
              <a:lnSpc>
                <a:spcPct val="80000"/>
              </a:lnSpc>
            </a:pPr>
            <a:r>
              <a:rPr lang="en-US" sz="2400" dirty="0">
                <a:latin typeface="Verdana" pitchFamily="34" charset="0"/>
                <a:ea typeface="MS PGothic" pitchFamily="34" charset="-128"/>
              </a:rPr>
              <a:t>Add the appropriate set/get methods to your class</a:t>
            </a:r>
          </a:p>
          <a:p>
            <a:pPr eaLnBrk="1" hangingPunct="1">
              <a:lnSpc>
                <a:spcPct val="80000"/>
              </a:lnSpc>
            </a:pPr>
            <a:r>
              <a:rPr lang="en-US" sz="2400" dirty="0">
                <a:latin typeface="Verdana" pitchFamily="34" charset="0"/>
                <a:ea typeface="MS PGothic" pitchFamily="34" charset="-128"/>
              </a:rPr>
              <a:t>Update the main program to have each Car object call </a:t>
            </a:r>
            <a:r>
              <a:rPr lang="en-US" sz="2400" u="sng" dirty="0">
                <a:latin typeface="Verdana" pitchFamily="34" charset="0"/>
                <a:ea typeface="MS PGothic" pitchFamily="34" charset="-128"/>
              </a:rPr>
              <a:t>all</a:t>
            </a:r>
            <a:r>
              <a:rPr lang="en-US" sz="2400" dirty="0">
                <a:latin typeface="Verdana" pitchFamily="34" charset="0"/>
                <a:ea typeface="MS PGothic" pitchFamily="34" charset="-128"/>
              </a:rPr>
              <a:t> set/get functions you created to test </a:t>
            </a:r>
            <a:r>
              <a:rPr lang="en-US" sz="2400">
                <a:latin typeface="Verdana" pitchFamily="34" charset="0"/>
                <a:ea typeface="MS PGothic" pitchFamily="34" charset="-128"/>
              </a:rPr>
              <a:t>your code</a:t>
            </a: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1383320777"/>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15788</TotalTime>
  <Words>3639</Words>
  <Application>Microsoft Office PowerPoint</Application>
  <PresentationFormat>On-screen Show (4:3)</PresentationFormat>
  <Paragraphs>414</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Courier New</vt:lpstr>
      <vt:lpstr>Verdana</vt:lpstr>
      <vt:lpstr>Default Design</vt:lpstr>
      <vt:lpstr>Classes and Objects</vt:lpstr>
      <vt:lpstr>Primitive Data Types</vt:lpstr>
      <vt:lpstr>Complex Data Types</vt:lpstr>
      <vt:lpstr>Complex Data Types</vt:lpstr>
      <vt:lpstr>Complex Data Types</vt:lpstr>
      <vt:lpstr>Complex Data Types</vt:lpstr>
      <vt:lpstr>Complex Data Types</vt:lpstr>
      <vt:lpstr>Complex Data Types</vt:lpstr>
      <vt:lpstr>Complex Data Types</vt:lpstr>
      <vt:lpstr>Complex Data Types</vt:lpstr>
      <vt:lpstr>Complex Data Types</vt:lpstr>
      <vt:lpstr>Complex Data Types</vt:lpstr>
      <vt:lpstr>Practice Exercise 1</vt:lpstr>
      <vt:lpstr>Accessing Properties</vt:lpstr>
      <vt:lpstr>Accessing Properties</vt:lpstr>
      <vt:lpstr>Accessing Properties</vt:lpstr>
      <vt:lpstr>Accessing Properties</vt:lpstr>
      <vt:lpstr>Strong Encapsulation</vt:lpstr>
      <vt:lpstr>Strong Encapsulation</vt:lpstr>
      <vt:lpstr>Class Methods</vt:lpstr>
      <vt:lpstr>Class Methods</vt:lpstr>
      <vt:lpstr>Class Methods</vt:lpstr>
      <vt:lpstr>Class Methods</vt:lpstr>
      <vt:lpstr>Class Methods</vt:lpstr>
      <vt:lpstr>Class Methods</vt:lpstr>
      <vt:lpstr>Class Methods</vt:lpstr>
      <vt:lpstr>Class Methods</vt:lpstr>
      <vt:lpstr>Class Methods</vt:lpstr>
      <vt:lpstr>Class Methods</vt:lpstr>
      <vt:lpstr>Class Methods</vt:lpstr>
      <vt:lpstr>Class Methods</vt:lpstr>
      <vt:lpstr>Accessing Data</vt:lpstr>
      <vt:lpstr>Accessing Data</vt:lpstr>
      <vt:lpstr>Accessing Data</vt:lpstr>
      <vt:lpstr>Accessing Data</vt:lpstr>
      <vt:lpstr>Setters and Getters</vt:lpstr>
      <vt:lpstr>Changing Design</vt:lpstr>
      <vt:lpstr>Changing Design</vt:lpstr>
      <vt:lpstr>Changing Design</vt:lpstr>
      <vt:lpstr>Practice Exercise 2</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Structures</dc:title>
  <dc:creator>Tayco</dc:creator>
  <cp:lastModifiedBy>Tayco, Phil</cp:lastModifiedBy>
  <cp:revision>168</cp:revision>
  <dcterms:created xsi:type="dcterms:W3CDTF">2014-12-17T17:39:07Z</dcterms:created>
  <dcterms:modified xsi:type="dcterms:W3CDTF">2020-09-03T00:43:07Z</dcterms:modified>
</cp:coreProperties>
</file>