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475" r:id="rId3"/>
    <p:sldId id="496" r:id="rId4"/>
    <p:sldId id="497" r:id="rId5"/>
    <p:sldId id="498" r:id="rId6"/>
    <p:sldId id="542" r:id="rId7"/>
    <p:sldId id="499" r:id="rId8"/>
    <p:sldId id="500" r:id="rId9"/>
    <p:sldId id="501" r:id="rId10"/>
    <p:sldId id="544" r:id="rId11"/>
    <p:sldId id="543" r:id="rId12"/>
    <p:sldId id="502" r:id="rId13"/>
    <p:sldId id="545" r:id="rId14"/>
    <p:sldId id="546" r:id="rId15"/>
    <p:sldId id="503" r:id="rId16"/>
    <p:sldId id="547" r:id="rId17"/>
    <p:sldId id="548" r:id="rId18"/>
    <p:sldId id="504" r:id="rId19"/>
    <p:sldId id="551" r:id="rId20"/>
    <p:sldId id="552" r:id="rId21"/>
    <p:sldId id="553" r:id="rId22"/>
    <p:sldId id="554" r:id="rId23"/>
    <p:sldId id="555" r:id="rId24"/>
    <p:sldId id="556" r:id="rId25"/>
    <p:sldId id="566" r:id="rId26"/>
    <p:sldId id="567" r:id="rId27"/>
    <p:sldId id="565" r:id="rId28"/>
    <p:sldId id="574" r:id="rId29"/>
    <p:sldId id="487" r:id="rId30"/>
    <p:sldId id="568" r:id="rId31"/>
    <p:sldId id="569" r:id="rId32"/>
    <p:sldId id="570" r:id="rId33"/>
    <p:sldId id="571" r:id="rId34"/>
    <p:sldId id="572" r:id="rId35"/>
    <p:sldId id="573" r:id="rId36"/>
    <p:sldId id="575" r:id="rId37"/>
    <p:sldId id="576" r:id="rId38"/>
    <p:sldId id="577" r:id="rId39"/>
    <p:sldId id="578" r:id="rId40"/>
    <p:sldId id="579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27" autoAdjust="0"/>
    <p:restoredTop sz="94660"/>
  </p:normalViewPr>
  <p:slideViewPr>
    <p:cSldViewPr>
      <p:cViewPr varScale="1">
        <p:scale>
          <a:sx n="62" d="100"/>
          <a:sy n="62" d="100"/>
        </p:scale>
        <p:origin x="74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84D7-446C-433D-A58A-F70516A0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E22F-7895-44B4-9EE1-9C54198A9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CC60-F3FF-4BE5-87FF-33FEA5BA6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5C2A-23B9-4ADE-B45F-255DF469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C08F-7227-4587-8316-3D6B27E0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87923-02DD-4327-A33A-7A2C2543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2BB4-E7C8-4A8A-8BAD-0F3173F6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1057-A0AA-4500-9D0D-34A51A1B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59FC-CA7A-4D64-9E75-D7399C912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325A6-C5A5-4608-B273-B7B65EC10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25D0D-5B5E-4CD0-8F79-4884A4872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223B-6623-4FAE-8BDB-68E8AFCF6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C73E289-0A82-4A34-9CA5-5426D2D68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Objects and Arrays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MS PGothic" pitchFamily="34" charset="-128"/>
              </a:rPr>
              <a:t>Phil Tayco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San Jose City College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Slide version 1.1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Updated Oct. 7,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Array Recap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Recall how Java arrays are created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[] numbers;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a variable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declaration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of an integer array called numbers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we look under the hood, numbers is waiting for us to define how much memory for the array to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allocate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(i.e. how many elements to reserve)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have to define how many integers we want to reserve for the array to allocate memory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38600" y="4648200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?</a:t>
            </a:r>
            <a:endParaRPr lang="en-US" dirty="0">
              <a:cs typeface="Arial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802373" y="4648200"/>
            <a:ext cx="1200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numbers</a:t>
            </a:r>
          </a:p>
        </p:txBody>
      </p:sp>
      <p:cxnSp>
        <p:nvCxnSpPr>
          <p:cNvPr id="6" name="Curved Connector 5"/>
          <p:cNvCxnSpPr>
            <a:stCxn id="4" idx="3"/>
          </p:cNvCxnSpPr>
          <p:nvPr/>
        </p:nvCxnSpPr>
        <p:spPr>
          <a:xfrm>
            <a:off x="4343400" y="4838700"/>
            <a:ext cx="2147888" cy="5334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772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Array Recap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numbers = </a:t>
            </a:r>
            <a:r>
              <a:rPr lang="en-US" sz="20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new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[10];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reserves 10 integers in memory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Java, since the type of the array elements is simple, they are initialized with a given value of 0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At this point, we can use any of these elements to store integers the way we like such as for storing grades, scores, ages, etc.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Each of these elements share one thing in common – they are all the same data type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74426" y="3139837"/>
            <a:ext cx="150697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0x3320aad2</a:t>
            </a:r>
            <a:endParaRPr lang="en-US" dirty="0">
              <a:cs typeface="Arial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38200" y="3139837"/>
            <a:ext cx="1200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numbers</a:t>
            </a:r>
          </a:p>
        </p:txBody>
      </p:sp>
      <p:cxnSp>
        <p:nvCxnSpPr>
          <p:cNvPr id="6" name="Curved Connector 5"/>
          <p:cNvCxnSpPr>
            <a:stCxn id="4" idx="3"/>
            <a:endCxn id="7" idx="1"/>
          </p:cNvCxnSpPr>
          <p:nvPr/>
        </p:nvCxnSpPr>
        <p:spPr>
          <a:xfrm>
            <a:off x="3581399" y="3330337"/>
            <a:ext cx="838201" cy="4572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419600" y="3597037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</a:t>
            </a:r>
            <a:endParaRPr lang="en-US" dirty="0"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724400" y="3597037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</a:t>
            </a:r>
            <a:endParaRPr lang="en-US" dirty="0">
              <a:cs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029200" y="3597037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</a:t>
            </a:r>
            <a:endParaRPr lang="en-US" dirty="0">
              <a:cs typeface="Arial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0" y="3597037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699112" y="3597037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</a:t>
            </a:r>
            <a:endParaRPr lang="en-US" dirty="0">
              <a:cs typeface="Arial" charset="0"/>
            </a:endParaRP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4405929" y="4007322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0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4710729" y="400745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1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5015529" y="4007322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2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5685441" y="4023085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9</a:t>
            </a:r>
          </a:p>
        </p:txBody>
      </p:sp>
      <p:sp>
        <p:nvSpPr>
          <p:cNvPr id="19" name="TextBox 1"/>
          <p:cNvSpPr txBox="1">
            <a:spLocks noChangeArrowheads="1"/>
          </p:cNvSpPr>
          <p:nvPr/>
        </p:nvSpPr>
        <p:spPr bwMode="auto">
          <a:xfrm>
            <a:off x="5334000" y="3966369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45569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 Recap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An object is a variable whose data type is complex (i.e. a class data type)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Student you = new Student();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creates an object called “you” whose data type is a Student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Student itself is a class that would need to be defined and will contain properties such as name, age, or grade, and methods such as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setName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(),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getGrade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(),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isPassing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(), etc.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class allows us to model real world concepts and organize data so your code is more easily managed and readable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5369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and Arrays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Arrays are defined as follows: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An ordered set of elements referred to by the same variable name with each element accessed by an index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Each element is the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same data type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second point is of most significance with classes because remember what a class is: it’s a complex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data type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It then follows that since you can create an array of integers, now you can also create an array of classes…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Book[] library = new Book[10];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reserves memory for 10 Book objects that can now be created in an array variable called “library”</a:t>
            </a: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3591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Objects and Arrays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Arrays of objects need to be treated with care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arrays of simple data types like integers, the process is to declare the array variable, reserve how many elements you want, and then use the elements as you like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arrays of complex data types like Books, the pattern of use is the same, but there’s an additional step when using the elements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Using a restaurant reservation analogy, think of the elements in an object array as seats at a restaurant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“Book[] library = new Book[10]” is reserving 10 seats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seats are currently empty, so to use a spot, you must instantiate a Book object to take the seat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You would normally create one Book object as “Book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myBook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= new Book()” – we want to follow a similar pattern when we have arrays with objects</a:t>
            </a:r>
          </a:p>
          <a:p>
            <a:pPr lvl="1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3723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Arrays Step By Step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Book[] library;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As with an Array with simple data types, the declaration of alarms here is only creating the reference with no memory allocated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we are ready to allocate memory for the library Array, we state the number of Book elements to reserve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74427" y="3139837"/>
            <a:ext cx="211574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?</a:t>
            </a:r>
            <a:endParaRPr lang="en-US" dirty="0">
              <a:cs typeface="Arial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38200" y="3139837"/>
            <a:ext cx="9228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library</a:t>
            </a:r>
          </a:p>
        </p:txBody>
      </p:sp>
      <p:cxnSp>
        <p:nvCxnSpPr>
          <p:cNvPr id="6" name="Curved Connector 5"/>
          <p:cNvCxnSpPr>
            <a:stCxn id="4" idx="3"/>
          </p:cNvCxnSpPr>
          <p:nvPr/>
        </p:nvCxnSpPr>
        <p:spPr>
          <a:xfrm>
            <a:off x="2286001" y="3330337"/>
            <a:ext cx="2133599" cy="4572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582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Arrays Step By Step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0331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 = new Book[10];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only reserves 10 Book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references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(they are not objects yet) in memory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Key point: each element has no Book object created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All we’ve done at this point is create memory for references to each object of the array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Each element currently points to null and does not have an actual Book object there yet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74426" y="3505200"/>
            <a:ext cx="150697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0x2d2a1100</a:t>
            </a:r>
            <a:endParaRPr lang="en-US" dirty="0">
              <a:cs typeface="Arial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38200" y="3505200"/>
            <a:ext cx="9228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library</a:t>
            </a:r>
          </a:p>
        </p:txBody>
      </p:sp>
      <p:cxnSp>
        <p:nvCxnSpPr>
          <p:cNvPr id="6" name="Curved Connector 5"/>
          <p:cNvCxnSpPr>
            <a:stCxn id="4" idx="3"/>
            <a:endCxn id="7" idx="1"/>
          </p:cNvCxnSpPr>
          <p:nvPr/>
        </p:nvCxnSpPr>
        <p:spPr>
          <a:xfrm>
            <a:off x="3581399" y="3695700"/>
            <a:ext cx="838201" cy="4572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419600" y="3962400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?</a:t>
            </a:r>
            <a:endParaRPr lang="en-US" dirty="0"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724400" y="3962400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?</a:t>
            </a:r>
            <a:endParaRPr lang="en-US" dirty="0">
              <a:cs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029200" y="3962400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?</a:t>
            </a:r>
            <a:endParaRPr lang="en-US" dirty="0">
              <a:cs typeface="Arial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34000" y="3962400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699112" y="3962400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?</a:t>
            </a:r>
            <a:endParaRPr lang="en-US" dirty="0">
              <a:cs typeface="Arial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4405929" y="4372685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0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4710729" y="4372821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1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5015529" y="4372685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2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5685441" y="438844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9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5334000" y="4331732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02095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Arrays Step By Step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library[0] = new Book();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library[1] = new Book(123, “Java”, 49.99);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creates 2 Book objects in the first 2 elements of the library array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Lots of observations to make with this configuration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74426" y="3139837"/>
            <a:ext cx="150697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0x2d2a1100</a:t>
            </a:r>
            <a:endParaRPr lang="en-US" dirty="0">
              <a:cs typeface="Arial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38200" y="3139837"/>
            <a:ext cx="9228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library</a:t>
            </a:r>
          </a:p>
        </p:txBody>
      </p:sp>
      <p:cxnSp>
        <p:nvCxnSpPr>
          <p:cNvPr id="6" name="Curved Connector 5"/>
          <p:cNvCxnSpPr>
            <a:stCxn id="4" idx="3"/>
            <a:endCxn id="19" idx="1"/>
          </p:cNvCxnSpPr>
          <p:nvPr/>
        </p:nvCxnSpPr>
        <p:spPr>
          <a:xfrm flipH="1">
            <a:off x="3535897" y="3330337"/>
            <a:ext cx="45502" cy="457200"/>
          </a:xfrm>
          <a:prstGeom prst="curvedConnector5">
            <a:avLst>
              <a:gd name="adj1" fmla="val -502395"/>
              <a:gd name="adj2" fmla="val 50000"/>
              <a:gd name="adj3" fmla="val 60239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69087" y="3597037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?</a:t>
            </a:r>
            <a:endParaRPr lang="en-US" dirty="0">
              <a:cs typeface="Arial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6873887" y="3597037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238999" y="3597037"/>
            <a:ext cx="304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?</a:t>
            </a:r>
            <a:endParaRPr lang="en-US" dirty="0">
              <a:cs typeface="Arial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4123312" y="4007322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0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5652418" y="4007322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1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6555416" y="4007322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2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7225328" y="4023085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9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6873887" y="3966369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535897" y="3597037"/>
            <a:ext cx="150697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0x17f32a20</a:t>
            </a:r>
            <a:endParaRPr lang="en-US" dirty="0">
              <a:cs typeface="Arial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052492" y="3597037"/>
            <a:ext cx="150697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0x44a059f2</a:t>
            </a:r>
            <a:endParaRPr lang="en-US" dirty="0">
              <a:cs typeface="Arial" charset="0"/>
            </a:endParaRP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1143000" y="4336974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0</a:t>
            </a: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1143000" y="4723363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“”</a:t>
            </a:r>
            <a:endParaRPr lang="en-US" dirty="0">
              <a:cs typeface="Arial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4191000" y="4617799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123</a:t>
            </a:r>
            <a:endParaRPr lang="en-US" dirty="0">
              <a:cs typeface="Arial" charset="0"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4191000" y="5004188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“Java”</a:t>
            </a:r>
          </a:p>
        </p:txBody>
      </p:sp>
      <p:cxnSp>
        <p:nvCxnSpPr>
          <p:cNvPr id="26" name="Curved Connector 25"/>
          <p:cNvCxnSpPr>
            <a:cxnSpLocks/>
            <a:stCxn id="19" idx="2"/>
            <a:endCxn id="22" idx="0"/>
          </p:cNvCxnSpPr>
          <p:nvPr/>
        </p:nvCxnSpPr>
        <p:spPr>
          <a:xfrm rot="5400000">
            <a:off x="2898674" y="2946263"/>
            <a:ext cx="358937" cy="242248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0" idx="2"/>
            <a:endCxn id="24" idx="0"/>
          </p:cNvCxnSpPr>
          <p:nvPr/>
        </p:nvCxnSpPr>
        <p:spPr>
          <a:xfrm rot="5400000">
            <a:off x="5040559" y="3852379"/>
            <a:ext cx="639762" cy="89107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7">
            <a:extLst>
              <a:ext uri="{FF2B5EF4-FFF2-40B4-BE49-F238E27FC236}">
                <a16:creationId xmlns:a16="http://schemas.microsoft.com/office/drawing/2014/main" id="{7BF0D3EB-C17B-4BB8-989C-2448C3734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105400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0.00</a:t>
            </a:r>
            <a:endParaRPr lang="en-US" dirty="0">
              <a:cs typeface="Arial" charset="0"/>
            </a:endParaRPr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id="{E732D530-75CF-4F05-A530-B886B2128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390576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49.99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10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Arrays of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Note that coding pattern that is consistent with creating objects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had done a standalone Book object like “b”, we would have done it as: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Book b = new Book();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creating a Book object in the library array, we follow the same pattern, but we must also specify the location in the array where the new Book must go: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library[0] = new Book();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library[1] = new Book(123, “Java”, 49.99);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7945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Arrays of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Some observations to make at this point with the library array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library was first created with and has 10 available elements for Book objects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2 Book objects have been created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other 8 library elements are null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 short: 10 Book elements are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available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, 2 are </a:t>
            </a:r>
            <a:r>
              <a:rPr lang="en-US" sz="2000" u="sng" dirty="0">
                <a:latin typeface="Verdana" pitchFamily="34" charset="0"/>
                <a:ea typeface="MS PGothic" pitchFamily="34" charset="-128"/>
              </a:rPr>
              <a:t>in use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Once you have a Book object created in the array, you can now use it as you would any other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a standalone object, “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b.setPrice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(10);” would set the price of the b Book to 10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can follow the same coding pattern for an array once you specify which element to use: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library[0].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setPrice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(25.99);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2756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Arrays of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may start to see advantages with this type of coding and organization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Say we needed arrays to track book prices and titles - you could create an array of doubles to keep track prices and an array of Strings to keep track of titles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However, both must be maintained simultaneously as prices and titles are updated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Using arrays of objects, now we can track a collection of data at a class level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further helps us model real world concepts as we can use an array like this to write code that better handles different questions: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How many books are in my library?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What’s the most expensive book?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What’s the average cost of all my books in the library?</a:t>
            </a: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9851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Arrays of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example, let’s add 2 more Book objects to the library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library[2] = new Book(456, “C++”, 14.99);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library[3] = new Book(789, “Math”, 74.99);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We can now use code to determine the average cost of all the Book objects in the library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logic is the same as we saw in the Arrays slide presentation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Initialize a sum variable to 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Use a loop to add each price in the array to sum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After the loop, calculate the average from the total in sum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difference now is that when we add a price to sum, we have to “get the price of the Book object” in the library array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1070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Arrays of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double sum = 0.0;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 (int c = 0; c &lt; 4;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sum += </a:t>
            </a:r>
            <a:r>
              <a:rPr lang="en-US" sz="20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library[c].</a:t>
            </a:r>
            <a:r>
              <a:rPr lang="en-US" sz="20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getPrice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 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("Average = " + sum / 4);</a:t>
            </a: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code in red is the key difference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“library[c]” is referring to the Book object in library at index location c (with c being the loop counter variable)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Once you have the object from library[c], you can call any method like “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getPrice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()” for that specific Book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opens up many ways to organize data and manage it with code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With increased complexity though, there are some commonly made errors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1148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Arrays of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most common error to make with Arrays of objects is to attempt to use methods for elements that have not yet been instantiated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0; c &lt;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library.length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(library[c].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getTitle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());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you add this code and run it, the first problem is that, guess what – it compiles!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means the error is not a compiler one, but a logical one as you see when you run it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error you should have when this runs is “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java.lang.NullPointerException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a very popular run time error – when you receive it, it means you are trying to execute a method (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getTitle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) on an object that has not yet been created</a:t>
            </a:r>
          </a:p>
        </p:txBody>
      </p:sp>
    </p:spTree>
    <p:extLst>
      <p:ext uri="{BB962C8B-B14F-4D97-AF65-F5344CB8AC3E}">
        <p14:creationId xmlns:p14="http://schemas.microsoft.com/office/powerpoint/2010/main" val="1594124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Arrays of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You may also notice in the run output that the titles of the first few Book objects are printing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means the error is occurring somewhere later in the array – this furthers the idea that the error is based on an object that has not yet been created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Looking at the code, the problem is with the loop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0; c &lt; </a:t>
            </a:r>
            <a:r>
              <a:rPr lang="en-US" sz="20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library.length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(library[c].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getTitle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());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err="1">
                <a:latin typeface="Verdana" pitchFamily="34" charset="0"/>
                <a:ea typeface="MS PGothic" pitchFamily="34" charset="-128"/>
              </a:rPr>
              <a:t>library.length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returns the </a:t>
            </a:r>
            <a:r>
              <a:rPr lang="en-US" sz="2400" u="sng" dirty="0">
                <a:latin typeface="Verdana" pitchFamily="34" charset="0"/>
                <a:ea typeface="MS PGothic" pitchFamily="34" charset="-128"/>
              </a:rPr>
              <a:t>capacity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of the array and not the actual number of Book objects that are in use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err="1">
                <a:latin typeface="Verdana" pitchFamily="34" charset="0"/>
                <a:ea typeface="MS PGothic" pitchFamily="34" charset="-128"/>
              </a:rPr>
              <a:t>library.length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will return 10, so the loop is going from 0 to 1 to 2 to…all the way to 9</a:t>
            </a: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5110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Arrays of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okay for when c is 0, 1, 2, or 3 because we have Book objects in the library at locations 0 to 3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c is 4 though, there is no Book object there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code inside the loop still executes because c is still less than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library.length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(i.e. 4 &lt; 10)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0; </a:t>
            </a:r>
            <a:r>
              <a:rPr lang="en-US" sz="20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 &lt; </a:t>
            </a:r>
            <a:r>
              <a:rPr lang="en-US" sz="20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library.length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library[c].</a:t>
            </a:r>
            <a:r>
              <a:rPr lang="en-US" sz="20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getTitle</a:t>
            </a:r>
            <a:r>
              <a:rPr lang="en-US" sz="20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At that point, “library[4].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getTitle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()” is trying to call a method on a location in memory (library[4]) that is null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the cause for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NullPointerException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run time error and is very common to make and challenging to debug</a:t>
            </a:r>
          </a:p>
          <a:p>
            <a:pPr lvl="2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0984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Arrays of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A good way to prevent this is to maintain a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numberOfBooks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variable for how many Book objects in the library have actually been created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4;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0; c &lt;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(library[c].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getTitle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());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Now c will stop at 4 and the loop will only print the titles of Book objects from elements 0 to 3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also means you must maintain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numberOfBooks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appropriately: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If you had create a new Book object, you must add 1 to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numberOfBooks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If you delete a Book object, you must subtract 1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Let’s take a closer look at the work involved in deleting objects in an array</a:t>
            </a:r>
          </a:p>
        </p:txBody>
      </p:sp>
    </p:spTree>
    <p:extLst>
      <p:ext uri="{BB962C8B-B14F-4D97-AF65-F5344CB8AC3E}">
        <p14:creationId xmlns:p14="http://schemas.microsoft.com/office/powerpoint/2010/main" val="4245696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Deleting Objects in Arrays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Let’s say we delete the 2</a:t>
            </a:r>
            <a:r>
              <a:rPr lang="en-US" sz="2400" baseline="30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nd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book in the library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Now we might think, “oh, I also need to subtract 1 from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” so we end up doing this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library[1]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--;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problem is that the array has a “hole” in it meaning we have a Book object at index locations 0, 2, and 3 while location 1 is null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Now if we try to run the same loop as before, we will get another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NullPointerException</a:t>
            </a: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0; 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 &lt;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library[c].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getTitle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When c is 1, library[1] is null</a:t>
            </a:r>
          </a:p>
        </p:txBody>
      </p:sp>
    </p:spTree>
    <p:extLst>
      <p:ext uri="{BB962C8B-B14F-4D97-AF65-F5344CB8AC3E}">
        <p14:creationId xmlns:p14="http://schemas.microsoft.com/office/powerpoint/2010/main" val="3341301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Deleting Objects in Arrays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To fix this, we need a process to not only delete the Book object in the array, but also fix the hole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allows loops like calculating price sums or printing book titles to still work because their logic assumes there are no holes in the array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Here’s the code to delete an object in an array (location variable represents an index of an existing Book object) – see if you can figure out how it works before reading the analysis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 location = 1;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library[location]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location; c &lt;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library[c] = library[c+1];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--;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53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Deleting Objects in Arrays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 location = 1;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library[location]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location; c &lt;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library[c] = library[c+1];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--;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first 2 lines are doing the actual deletion of the Book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location is set to 1 but could be any index value like 0, 2, or 3 so long as the value represents an existing Book object in the library array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library[location] = null deletes the object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If you’re more advanced, you’ll notice the loop will actually take care of deleting the object so this line is redundant – we’ll leave it here for now to emphasize the point of a deletion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928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Deleting Objects in Arrays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 location = 1;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library[location]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location; c &lt;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library[c] = library[c+1];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--;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loop goes starts from the location of the deleted Book – currently, there’s a hole there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loop ends at the location of the last Book so c is going from index locations 1 to 3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is currently 4, but the loop only goes up to 3 because when c becomes 4, the loop will stop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code in the loop is doing a shift by saying make the Book at the next location to be the Book at the current location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When c is 1, library[1] equals library[2]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When c is 2, library[2] equals library[3]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378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Deleting Objects in Arrays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 location = 1;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library[location]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location; c &lt;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library[c] = library[c+1];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--;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last part is a bit tricky – when the loop ends the Book objects have been shifted to fix the hole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However, the last book at library[3] is still there</a:t>
            </a: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417AD3-7E1C-4EFA-BF92-8CB495E45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4426" y="4419600"/>
            <a:ext cx="150697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0x2d2a1100</a:t>
            </a:r>
            <a:endParaRPr lang="en-US" dirty="0">
              <a:cs typeface="Arial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3976F51B-CE7A-4FFC-9280-4F3C4C75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19600"/>
            <a:ext cx="9228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library</a:t>
            </a: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93F51347-C8B0-4138-AFDC-66CFFDFE9762}"/>
              </a:ext>
            </a:extLst>
          </p:cNvPr>
          <p:cNvCxnSpPr>
            <a:cxnSpLocks/>
            <a:endCxn id="15" idx="1"/>
          </p:cNvCxnSpPr>
          <p:nvPr/>
        </p:nvCxnSpPr>
        <p:spPr>
          <a:xfrm rot="16200000" flipH="1">
            <a:off x="2736998" y="4914532"/>
            <a:ext cx="249516" cy="67688"/>
          </a:xfrm>
          <a:prstGeom prst="curved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F8FF276-5BDC-489C-85BF-8FA316410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8853" y="4888468"/>
            <a:ext cx="1283735" cy="380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  <a:cs typeface="Arial" charset="0"/>
              </a:rPr>
              <a:t>0x456123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8E68BEAC-902C-4281-9068-AFAB3D07E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6074" y="4876800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29602-14D6-4927-B654-5E154563F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1185" y="4888468"/>
            <a:ext cx="524215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null</a:t>
            </a:r>
            <a:endParaRPr lang="en-US" dirty="0">
              <a:cs typeface="Arial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3825F676-7E3F-4B56-B0C5-8716601F2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3015" y="5287085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0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0361CDA1-AC07-4970-BEE9-EBA07EAD8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2121" y="5287085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1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26F49171-289F-4401-B593-70436F5B9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649" y="5265894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2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B6F3B0B3-94FF-4C5C-A0A2-B12179651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7515" y="530284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9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E87BDAE1-FB95-448E-98DA-ADFC7533C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6074" y="5246132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F8E7CD-DE27-4E42-AD59-FF57AD265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888468"/>
            <a:ext cx="1206831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0x17f32a</a:t>
            </a:r>
            <a:endParaRPr lang="en-US" dirty="0">
              <a:cs typeface="Arial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4914C4-9479-4EE7-9DD2-3DD6CC389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393" y="4888468"/>
            <a:ext cx="150697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0x44a059</a:t>
            </a:r>
            <a:endParaRPr lang="en-US" dirty="0">
              <a:cs typeface="Arial" charset="0"/>
            </a:endParaRP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FC910585-F8FD-42A1-A21F-974C1365E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162" y="5616737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Book</a:t>
            </a:r>
          </a:p>
        </p:txBody>
      </p:sp>
      <p:cxnSp>
        <p:nvCxnSpPr>
          <p:cNvPr id="18" name="Curved Connector 25">
            <a:extLst>
              <a:ext uri="{FF2B5EF4-FFF2-40B4-BE49-F238E27FC236}">
                <a16:creationId xmlns:a16="http://schemas.microsoft.com/office/drawing/2014/main" id="{19A39070-F5B9-46D6-8597-5CCC0F26A03B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 rot="5400000">
            <a:off x="2483571" y="4601291"/>
            <a:ext cx="358937" cy="167195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28">
            <a:extLst>
              <a:ext uri="{FF2B5EF4-FFF2-40B4-BE49-F238E27FC236}">
                <a16:creationId xmlns:a16="http://schemas.microsoft.com/office/drawing/2014/main" id="{73A5A7D2-E00B-4AF7-91C6-440E987C889A}"/>
              </a:ext>
            </a:extLst>
          </p:cNvPr>
          <p:cNvCxnSpPr>
            <a:stCxn id="16" idx="2"/>
          </p:cNvCxnSpPr>
          <p:nvPr/>
        </p:nvCxnSpPr>
        <p:spPr>
          <a:xfrm rot="5400000">
            <a:off x="4069616" y="5109966"/>
            <a:ext cx="639762" cy="95876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7">
            <a:extLst>
              <a:ext uri="{FF2B5EF4-FFF2-40B4-BE49-F238E27FC236}">
                <a16:creationId xmlns:a16="http://schemas.microsoft.com/office/drawing/2014/main" id="{FD4E90F4-27DB-40F4-9AC6-DF773E858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499" y="5920899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Book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840630-0F49-43AE-86CC-0FB9A3390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1474" y="4888468"/>
            <a:ext cx="1283735" cy="380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  <a:cs typeface="Arial" charset="0"/>
              </a:rPr>
              <a:t>0x456123</a:t>
            </a: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2B870808-322A-4DC3-8341-D909381BC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4206" y="5416352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3</a:t>
            </a:r>
          </a:p>
        </p:txBody>
      </p:sp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66F364E3-28ED-4483-B2D0-838E9E4D167C}"/>
              </a:ext>
            </a:extLst>
          </p:cNvPr>
          <p:cNvCxnSpPr/>
          <p:nvPr/>
        </p:nvCxnSpPr>
        <p:spPr>
          <a:xfrm rot="5400000">
            <a:off x="5816243" y="5121635"/>
            <a:ext cx="639762" cy="95876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7">
            <a:extLst>
              <a:ext uri="{FF2B5EF4-FFF2-40B4-BE49-F238E27FC236}">
                <a16:creationId xmlns:a16="http://schemas.microsoft.com/office/drawing/2014/main" id="{B969E48B-64BB-44D4-9EE3-B116E549D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5126" y="5932568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Book</a:t>
            </a:r>
          </a:p>
        </p:txBody>
      </p:sp>
      <p:cxnSp>
        <p:nvCxnSpPr>
          <p:cNvPr id="31" name="Curved Connector 28">
            <a:extLst>
              <a:ext uri="{FF2B5EF4-FFF2-40B4-BE49-F238E27FC236}">
                <a16:creationId xmlns:a16="http://schemas.microsoft.com/office/drawing/2014/main" id="{099CC369-188F-4847-9EBA-88D2ED8F8759}"/>
              </a:ext>
            </a:extLst>
          </p:cNvPr>
          <p:cNvCxnSpPr>
            <a:cxnSpLocks/>
            <a:endCxn id="30" idx="3"/>
          </p:cNvCxnSpPr>
          <p:nvPr/>
        </p:nvCxnSpPr>
        <p:spPr>
          <a:xfrm rot="10800000" flipV="1">
            <a:off x="6432926" y="5278436"/>
            <a:ext cx="1573830" cy="84463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02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Deleting Objects in Arrays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 location = 1;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library[location]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for(int c = location; c &lt;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c++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library[c] = library[c+1];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</a:t>
            </a: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--;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These last 2 lines then actually removes the last Book object in the library – the array is correct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is also correctly decreased to 3</a:t>
            </a: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417AD3-7E1C-4EFA-BF92-8CB495E45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4426" y="4419600"/>
            <a:ext cx="150697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0x2d2a1100</a:t>
            </a:r>
            <a:endParaRPr lang="en-US" dirty="0">
              <a:cs typeface="Arial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3976F51B-CE7A-4FFC-9280-4F3C4C75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19600"/>
            <a:ext cx="9228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library</a:t>
            </a: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93F51347-C8B0-4138-AFDC-66CFFDFE9762}"/>
              </a:ext>
            </a:extLst>
          </p:cNvPr>
          <p:cNvCxnSpPr>
            <a:cxnSpLocks/>
            <a:endCxn id="15" idx="1"/>
          </p:cNvCxnSpPr>
          <p:nvPr/>
        </p:nvCxnSpPr>
        <p:spPr>
          <a:xfrm rot="16200000" flipH="1">
            <a:off x="2736998" y="4914532"/>
            <a:ext cx="249516" cy="67688"/>
          </a:xfrm>
          <a:prstGeom prst="curved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F8FF276-5BDC-489C-85BF-8FA316410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8853" y="4888468"/>
            <a:ext cx="1283735" cy="380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0x456123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8E68BEAC-902C-4281-9068-AFAB3D07E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4876800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629602-14D6-4927-B654-5E154563F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2711" y="4888468"/>
            <a:ext cx="524215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null</a:t>
            </a:r>
            <a:endParaRPr lang="en-US" dirty="0">
              <a:cs typeface="Arial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3825F676-7E3F-4B56-B0C5-8716601F2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3015" y="5287085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0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0361CDA1-AC07-4970-BEE9-EBA07EAD8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2121" y="5287085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1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26F49171-289F-4401-B593-70436F5B9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649" y="5265894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2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B6F3B0B3-94FF-4C5C-A0A2-B12179651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9041" y="5302848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9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E87BDAE1-FB95-448E-98DA-ADFC7533C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5246132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…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F8E7CD-DE27-4E42-AD59-FF57AD265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888468"/>
            <a:ext cx="1206831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0x17f32a</a:t>
            </a:r>
            <a:endParaRPr lang="en-US" dirty="0">
              <a:cs typeface="Arial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4914C4-9479-4EE7-9DD2-3DD6CC389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393" y="4888468"/>
            <a:ext cx="1506973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0x44a059</a:t>
            </a:r>
            <a:endParaRPr lang="en-US" dirty="0">
              <a:cs typeface="Arial" charset="0"/>
            </a:endParaRP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FC910585-F8FD-42A1-A21F-974C1365E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162" y="5616737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Book</a:t>
            </a:r>
          </a:p>
        </p:txBody>
      </p:sp>
      <p:cxnSp>
        <p:nvCxnSpPr>
          <p:cNvPr id="18" name="Curved Connector 25">
            <a:extLst>
              <a:ext uri="{FF2B5EF4-FFF2-40B4-BE49-F238E27FC236}">
                <a16:creationId xmlns:a16="http://schemas.microsoft.com/office/drawing/2014/main" id="{19A39070-F5B9-46D6-8597-5CCC0F26A03B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 rot="5400000">
            <a:off x="2483571" y="4601291"/>
            <a:ext cx="358937" cy="167195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28">
            <a:extLst>
              <a:ext uri="{FF2B5EF4-FFF2-40B4-BE49-F238E27FC236}">
                <a16:creationId xmlns:a16="http://schemas.microsoft.com/office/drawing/2014/main" id="{73A5A7D2-E00B-4AF7-91C6-440E987C889A}"/>
              </a:ext>
            </a:extLst>
          </p:cNvPr>
          <p:cNvCxnSpPr>
            <a:stCxn id="16" idx="2"/>
          </p:cNvCxnSpPr>
          <p:nvPr/>
        </p:nvCxnSpPr>
        <p:spPr>
          <a:xfrm rot="5400000">
            <a:off x="4069616" y="5109966"/>
            <a:ext cx="639762" cy="95876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7">
            <a:extLst>
              <a:ext uri="{FF2B5EF4-FFF2-40B4-BE49-F238E27FC236}">
                <a16:creationId xmlns:a16="http://schemas.microsoft.com/office/drawing/2014/main" id="{FD4E90F4-27DB-40F4-9AC6-DF773E858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499" y="5920899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Book</a:t>
            </a: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2B870808-322A-4DC3-8341-D909381BC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8298" y="5282805"/>
            <a:ext cx="3321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3</a:t>
            </a:r>
          </a:p>
        </p:txBody>
      </p:sp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66F364E3-28ED-4483-B2D0-838E9E4D167C}"/>
              </a:ext>
            </a:extLst>
          </p:cNvPr>
          <p:cNvCxnSpPr/>
          <p:nvPr/>
        </p:nvCxnSpPr>
        <p:spPr>
          <a:xfrm rot="5400000">
            <a:off x="5816243" y="5121635"/>
            <a:ext cx="639762" cy="95876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7">
            <a:extLst>
              <a:ext uri="{FF2B5EF4-FFF2-40B4-BE49-F238E27FC236}">
                <a16:creationId xmlns:a16="http://schemas.microsoft.com/office/drawing/2014/main" id="{B969E48B-64BB-44D4-9EE3-B116E549D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5126" y="5932568"/>
            <a:ext cx="1447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Book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9E29EB-117E-402A-AA8C-E75F844C5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2588" y="4888468"/>
            <a:ext cx="524215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null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073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Deleting Objects in Arrays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shift approach is useful if you want to maintain the order of the objects in the array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Another approach is to move the last object in the array to where the object to delete is located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int location = 1;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library[location] = library[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];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library[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] = null;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numberOfBooks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--;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seems like a better approach, and compared to the shift approach, it is significantly faster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If order is important though (such as the Books are sorted by ISBN), the shift is necessary because the move approach will put Books out of order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More on this Data Structures concept in CIS55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990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Practice Exercise 9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Your existing Triangle class from a previous exercise should be ready for use and already contain a “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calculatePerimeter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” method – if it is not done, create one now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Then, create an array of Triangle objects in main that can hold up to 20 Triangles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Create Triangle objects using various values for triangle sides and add the Triangles into the array using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Deleting Triangle objects making sure there are no holes in the array – you should also mix up adding and deleting objects to make sure you are properly maintaining the Triangle array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Write code to determine the Triangle object with the largest perimeter</a:t>
            </a:r>
            <a:endParaRPr lang="en-US" sz="20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20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From the previous exercise, we saw a nice combination of using object data through a method like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calculatePerimeter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with elements of an array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implies other ways to compare parts of an object with another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Comparing Triangle areas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Comparing Student </a:t>
            </a: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gpas</a:t>
            </a:r>
            <a:endParaRPr lang="en-US" sz="20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Comparing Book publishing dates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Comparisons can also be brought up to a level of comparing objects themselves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 common need with comparing objects is to test for object equality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An error often seen with this is attempting to compare object equality using the object references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2940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Triangle t10 = new Triangle(4.0, 5.0, 6.0);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Triangle t11 = new Triangle(4.0, 5.0, 6.0);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(t10 == t11)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(“Equal triangles!”);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comparison is allowed because technically t10 and t11 are the same data types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However, the values in t10 and t11 are different because here we are comparing the object reference values (and not the object contents themselves)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t10 and t11 are both pointing to their own individual physical objects in memory in two different locations</a:t>
            </a:r>
          </a:p>
        </p:txBody>
      </p:sp>
    </p:spTree>
    <p:extLst>
      <p:ext uri="{BB962C8B-B14F-4D97-AF65-F5344CB8AC3E}">
        <p14:creationId xmlns:p14="http://schemas.microsoft.com/office/powerpoint/2010/main" val="3132252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Comparing Objects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memory location values in red are being compared in “if (t10 == t11)” – these values are not the same so the comparison returns false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What we want to do is compare the object contents to each other in the proper way that defines object equality</a:t>
            </a: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219200" y="262144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0x5102abd2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72255" y="2621440"/>
            <a:ext cx="570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t11</a:t>
            </a:r>
          </a:p>
        </p:txBody>
      </p:sp>
      <p:cxnSp>
        <p:nvCxnSpPr>
          <p:cNvPr id="6" name="Curved Connector 5"/>
          <p:cNvCxnSpPr>
            <a:stCxn id="4" idx="3"/>
            <a:endCxn id="7" idx="0"/>
          </p:cNvCxnSpPr>
          <p:nvPr/>
        </p:nvCxnSpPr>
        <p:spPr>
          <a:xfrm>
            <a:off x="2895600" y="2811940"/>
            <a:ext cx="1066800" cy="533400"/>
          </a:xfrm>
          <a:prstGeom prst="curved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581400" y="334534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4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684301" y="1842174"/>
            <a:ext cx="570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/>
              <a:t>t10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581400" y="372634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5</a:t>
            </a:r>
            <a:endParaRPr lang="en-US" dirty="0">
              <a:cs typeface="Arial" charset="0"/>
            </a:endParaRP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581400" y="410734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6</a:t>
            </a:r>
            <a:endParaRPr lang="en-US" dirty="0">
              <a:cs typeface="Arial" charset="0"/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9BD0BF76-A436-4675-84A1-FB8CD8EFC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0713" y="1828800"/>
            <a:ext cx="1676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0xcc129108</a:t>
            </a:r>
          </a:p>
        </p:txBody>
      </p:sp>
      <p:cxnSp>
        <p:nvCxnSpPr>
          <p:cNvPr id="18" name="Curved Connector 5">
            <a:extLst>
              <a:ext uri="{FF2B5EF4-FFF2-40B4-BE49-F238E27FC236}">
                <a16:creationId xmlns:a16="http://schemas.microsoft.com/office/drawing/2014/main" id="{6DAF8173-67D9-4FC4-AE8B-E613E4FE0C47}"/>
              </a:ext>
            </a:extLst>
          </p:cNvPr>
          <p:cNvCxnSpPr>
            <a:cxnSpLocks/>
            <a:stCxn id="14" idx="2"/>
            <a:endCxn id="19" idx="0"/>
          </p:cNvCxnSpPr>
          <p:nvPr/>
        </p:nvCxnSpPr>
        <p:spPr>
          <a:xfrm rot="16200000" flipH="1">
            <a:off x="6774870" y="2433842"/>
            <a:ext cx="611973" cy="16388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7">
            <a:extLst>
              <a:ext uri="{FF2B5EF4-FFF2-40B4-BE49-F238E27FC236}">
                <a16:creationId xmlns:a16="http://schemas.microsoft.com/office/drawing/2014/main" id="{8703DF15-9C39-40BC-89E8-83364506C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821773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cs typeface="Arial" charset="0"/>
              </a:rPr>
              <a:t>4</a:t>
            </a:r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5C83A821-1F96-43AD-A2A0-19D456354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202773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5</a:t>
            </a:r>
            <a:endParaRPr lang="en-US" dirty="0">
              <a:cs typeface="Arial" charset="0"/>
            </a:endParaRPr>
          </a:p>
        </p:txBody>
      </p:sp>
      <p:sp>
        <p:nvSpPr>
          <p:cNvPr id="24" name="Rectangle 7">
            <a:extLst>
              <a:ext uri="{FF2B5EF4-FFF2-40B4-BE49-F238E27FC236}">
                <a16:creationId xmlns:a16="http://schemas.microsoft.com/office/drawing/2014/main" id="{C09A4827-AC60-4481-AAB9-F38CA947C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583773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dirty="0"/>
              <a:t>6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364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Depending on the class context, defining “equal” objects may have different meanings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Are 2 Students equal because they have the same ID or they have all the same attributes?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Are 2 Triangles equal because each side is exactly the same or they have the same perimeter or area?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Are 2 Books the same because they have just the same price?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user of the class can, and sometimes has to, make that call for themselves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One program may define equal Students as same IDs while another may define equal Students as having the same names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It is possible also to have the class provide the capability to compare objects with their own definition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leads us to the “equals” method</a:t>
            </a: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980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class Triangle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 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public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equals(Triangle t)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signature is a predicate function in the Triangle class that will take a given Triangle and compare it to the current Triangle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We’ll use the get methods of the Triangle class on the given t object to compare against this object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Triangle class designer makes a call on how to define what will result in a true or false value when the Triangle objects are compared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One way would be to say a Triangle is equal to another if sides 1, 2, and 3 match respectively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433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equals(Triangle t)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return (t.getSide1() == side1 &amp;&amp;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 t.getSide2() == side2 &amp;&amp;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 t.getSide3() == side3)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approach leads to simpler and intuitively readable code on the user side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Triangle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tA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Triangle(3.0, 4.0, 5.0);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Triangle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tB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= new Triangle(3.0, 4.0, 5.0);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if 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tA.equals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tB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(“The triangles are equal!”);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662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In the code example,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tA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is compared to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tB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using the equals method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We could have also said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tB.equals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(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tA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) as it is effectively the same operation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relies on the equals definition coded in the Triangle class – if the main program needed to do a different comparison for equality, we could either: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Leave the Triangle class the way it is and have main use get methods on the Triangle objects to do its own kind of equality comparison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Add another method like “</a:t>
            </a: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equalsPerimeterOf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(Triangle)” in the Triangle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Notice that to overload the equals method would require additional input parameters which is not preferred (keep differences in methods separated by method names, not input parameter values)</a:t>
            </a: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2499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benefit adding other types of equals methods is that they could also be reused by other programs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You can also have different types of comparisons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isLargerThan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(Triangle)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isSmallerThan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(Triangle)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Typically, object comparisons are predicate methods that have the class type as its input parameter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As mentioned with the other baseline functions, when creating a class, it is often considered a good idea to at least have an equals method defined and in place along with set/get, constructors, and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Doing so leads to helpful programming efficiencies down the road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Let’s add an equals method to the Date class</a:t>
            </a: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70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boolean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equals(Date d)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return 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d.getMonth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 == month &amp;&amp;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d.getDay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 == day &amp;&amp;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d.getYear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 == year)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is similar to the equals method we first wrote in the Triangle class and suggests a pattern with developing “equals” methods in classes to essentially compare all object properties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With this in place, now let’s look at how this has benefits when designing using Composition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How would we write comparing two Book objects’ publish dates?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Let’s look at doing this with the first 2 objects in the Book array we did earlier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808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Date pd1 = library[0].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Date pd2 = library[1].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is a nice combination of code demonstrating drilling down to a specific method: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library is the array of Book objects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library[0] is a specific Book object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library[0].</a:t>
            </a: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() is using the </a:t>
            </a:r>
            <a:r>
              <a:rPr lang="en-US" sz="20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 method of the specific Book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Once the dates are obtained, we can use the Date equals method to compare them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741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Comparing Objects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static void main(String[]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args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Date pd1 = library[0].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Date pd2 = library[1].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(pd1.equals(pd2))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(“Dates are equal”);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can even be further “simplified” into 1 if statement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if (library[0].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().equals(library[1].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getPublishDate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()))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System.out.println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(“Dates are equal”);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2945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Summary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Creating arrays with objects is a powerful way to write code that further models real world concepts and behaviors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There are additional steps to remember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Allocate the size array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Instantiate individual elements within 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Distinguish between size of array and elements in use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Usage is a combination of managing array elements and calling object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equals method is another baseline method that is useful to have in place when creating a class like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All together this creates powerful ways for coding real world elements</a:t>
            </a: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811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Practice exercise 10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The classic example of OO Design with Composition and Arrays is to model a deck of cards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Design a Card class with the following properties/behaviors: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All cards have a rank (A, 2, 3, … 10, J, Q, and K) and a suit (Hearts, Diamonds, Clubs, and Spades)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Decide how you want to compare two cards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Maybe 2 cards are equal if they have the same rank?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Maybe all cards are unique and certain suits have  higher value than others?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Design the Card class as appropriate with supporting baseline methods (constructors, set/get, </a:t>
            </a:r>
            <a:r>
              <a:rPr lang="en-US" sz="2400" dirty="0" err="1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toString</a:t>
            </a: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, equals, other…)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sz="8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079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  <a:cs typeface="Arial" charset="0"/>
              </a:rPr>
              <a:t>Practice exercise 10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Next, write code in main to create an array of Card objects to represent a Deck of cards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Create all the possible 52 Card objects and add them into the array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Write code to go through the array (i.e. “deal” the Cards and to print each on the screen)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Write code to “shuffle” the Cards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Write code to test the comparison methods you developed in the Card class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latin typeface="Verdana" pitchFamily="34" charset="0"/>
                <a:ea typeface="MS PGothic" pitchFamily="34" charset="-128"/>
                <a:cs typeface="Courier New" panose="02070309020205020404" pitchFamily="49" charset="0"/>
              </a:rPr>
              <a:t>This is usually a large exercise and there are plenty of examples in the text and online. Try it on your own at first to get a feel for the development process. We will walk through a solution as well going into the next concept</a:t>
            </a:r>
          </a:p>
          <a:p>
            <a:pPr lvl="1" eaLnBrk="1" hangingPunct="1">
              <a:lnSpc>
                <a:spcPct val="80000"/>
              </a:lnSpc>
            </a:pPr>
            <a:endParaRPr lang="en-US" sz="16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sz="8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endParaRPr lang="en-US" sz="12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>
              <a:latin typeface="Verdana" pitchFamily="34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2150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22697</TotalTime>
  <Words>4413</Words>
  <Application>Microsoft Office PowerPoint</Application>
  <PresentationFormat>On-screen Show (4:3)</PresentationFormat>
  <Paragraphs>537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Courier New</vt:lpstr>
      <vt:lpstr>Verdana</vt:lpstr>
      <vt:lpstr>Default Design</vt:lpstr>
      <vt:lpstr>Objects and Arrays</vt:lpstr>
      <vt:lpstr>Array Recap</vt:lpstr>
      <vt:lpstr>Array Recap</vt:lpstr>
      <vt:lpstr>Object Recap</vt:lpstr>
      <vt:lpstr>Objects and Arrays</vt:lpstr>
      <vt:lpstr>Objects and Arrays</vt:lpstr>
      <vt:lpstr>Arrays Step By Step</vt:lpstr>
      <vt:lpstr>Arrays Step By Step</vt:lpstr>
      <vt:lpstr>Arrays Step By Step</vt:lpstr>
      <vt:lpstr>Arrays of Objects</vt:lpstr>
      <vt:lpstr>Arrays of Objects</vt:lpstr>
      <vt:lpstr>Arrays of Objects</vt:lpstr>
      <vt:lpstr>Arrays of Objects</vt:lpstr>
      <vt:lpstr>Arrays of Objects</vt:lpstr>
      <vt:lpstr>Arrays of Objects</vt:lpstr>
      <vt:lpstr>Arrays of Objects</vt:lpstr>
      <vt:lpstr>Arrays of Objects</vt:lpstr>
      <vt:lpstr>Arrays of Objects</vt:lpstr>
      <vt:lpstr>Deleting Objects in Arrays</vt:lpstr>
      <vt:lpstr>Deleting Objects in Arrays</vt:lpstr>
      <vt:lpstr>Deleting Objects in Arrays</vt:lpstr>
      <vt:lpstr>Deleting Objects in Arrays</vt:lpstr>
      <vt:lpstr>Deleting Objects in Arrays</vt:lpstr>
      <vt:lpstr>Deleting Objects in Arrays</vt:lpstr>
      <vt:lpstr>Deleting Objects in Arrays</vt:lpstr>
      <vt:lpstr>Practice Exercise 9</vt:lpstr>
      <vt:lpstr>Comparing Objects</vt:lpstr>
      <vt:lpstr>Comparing Objects</vt:lpstr>
      <vt:lpstr>Comparing Objects</vt:lpstr>
      <vt:lpstr>Comparing Objects</vt:lpstr>
      <vt:lpstr>Comparing Objects</vt:lpstr>
      <vt:lpstr>Comparing Objects</vt:lpstr>
      <vt:lpstr>Comparing Objects</vt:lpstr>
      <vt:lpstr>Comparing Objects</vt:lpstr>
      <vt:lpstr>Comparing Objects</vt:lpstr>
      <vt:lpstr>Comparing Objects</vt:lpstr>
      <vt:lpstr>Comparing Objects</vt:lpstr>
      <vt:lpstr>Summary</vt:lpstr>
      <vt:lpstr>Practice exercise 10</vt:lpstr>
      <vt:lpstr>Practice exercise 10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Tayco</dc:creator>
  <cp:lastModifiedBy>Tayco, Phil</cp:lastModifiedBy>
  <cp:revision>354</cp:revision>
  <dcterms:created xsi:type="dcterms:W3CDTF">2014-12-17T17:39:07Z</dcterms:created>
  <dcterms:modified xsi:type="dcterms:W3CDTF">2020-10-08T00:17:33Z</dcterms:modified>
</cp:coreProperties>
</file>