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347" r:id="rId3"/>
    <p:sldId id="352" r:id="rId4"/>
    <p:sldId id="353" r:id="rId5"/>
    <p:sldId id="391" r:id="rId6"/>
    <p:sldId id="390" r:id="rId7"/>
    <p:sldId id="395" r:id="rId8"/>
    <p:sldId id="385" r:id="rId9"/>
    <p:sldId id="398" r:id="rId10"/>
    <p:sldId id="399" r:id="rId11"/>
    <p:sldId id="405" r:id="rId12"/>
    <p:sldId id="403" r:id="rId13"/>
    <p:sldId id="406" r:id="rId14"/>
    <p:sldId id="401" r:id="rId15"/>
    <p:sldId id="355" r:id="rId16"/>
    <p:sldId id="357" r:id="rId17"/>
    <p:sldId id="449" r:id="rId18"/>
    <p:sldId id="450" r:id="rId19"/>
    <p:sldId id="407" r:id="rId20"/>
    <p:sldId id="452" r:id="rId21"/>
    <p:sldId id="451" r:id="rId22"/>
    <p:sldId id="356" r:id="rId23"/>
    <p:sldId id="358" r:id="rId24"/>
    <p:sldId id="453" r:id="rId25"/>
    <p:sldId id="360" r:id="rId26"/>
    <p:sldId id="454" r:id="rId27"/>
    <p:sldId id="361" r:id="rId28"/>
    <p:sldId id="362" r:id="rId29"/>
    <p:sldId id="363" r:id="rId30"/>
    <p:sldId id="442" r:id="rId31"/>
    <p:sldId id="445" r:id="rId32"/>
    <p:sldId id="444" r:id="rId33"/>
    <p:sldId id="455" r:id="rId34"/>
    <p:sldId id="409" r:id="rId35"/>
    <p:sldId id="411" r:id="rId36"/>
    <p:sldId id="412" r:id="rId37"/>
    <p:sldId id="456" r:id="rId38"/>
    <p:sldId id="408" r:id="rId39"/>
    <p:sldId id="364" r:id="rId40"/>
    <p:sldId id="365" r:id="rId41"/>
    <p:sldId id="416" r:id="rId42"/>
    <p:sldId id="417" r:id="rId43"/>
    <p:sldId id="418" r:id="rId44"/>
    <p:sldId id="419" r:id="rId45"/>
    <p:sldId id="420" r:id="rId46"/>
    <p:sldId id="421" r:id="rId47"/>
    <p:sldId id="457" r:id="rId48"/>
    <p:sldId id="366" r:id="rId49"/>
    <p:sldId id="423" r:id="rId50"/>
    <p:sldId id="424" r:id="rId51"/>
    <p:sldId id="425" r:id="rId52"/>
    <p:sldId id="426" r:id="rId53"/>
    <p:sldId id="427" r:id="rId54"/>
    <p:sldId id="422" r:id="rId55"/>
    <p:sldId id="446" r:id="rId56"/>
    <p:sldId id="447" r:id="rId57"/>
    <p:sldId id="448" r:id="rId58"/>
    <p:sldId id="367" r:id="rId59"/>
    <p:sldId id="428" r:id="rId60"/>
    <p:sldId id="429" r:id="rId61"/>
    <p:sldId id="368" r:id="rId62"/>
    <p:sldId id="378" r:id="rId63"/>
    <p:sldId id="430" r:id="rId64"/>
    <p:sldId id="431" r:id="rId65"/>
    <p:sldId id="432" r:id="rId66"/>
    <p:sldId id="433" r:id="rId67"/>
    <p:sldId id="434" r:id="rId68"/>
    <p:sldId id="372" r:id="rId69"/>
    <p:sldId id="373" r:id="rId70"/>
    <p:sldId id="439" r:id="rId71"/>
    <p:sldId id="440" r:id="rId72"/>
    <p:sldId id="435" r:id="rId73"/>
    <p:sldId id="459" r:id="rId74"/>
    <p:sldId id="441" r:id="rId75"/>
    <p:sldId id="460" r:id="rId76"/>
    <p:sldId id="374" r:id="rId77"/>
    <p:sldId id="438" r:id="rId78"/>
    <p:sldId id="436" r:id="rId79"/>
    <p:sldId id="379" r:id="rId80"/>
    <p:sldId id="381" r:id="rId81"/>
    <p:sldId id="375" r:id="rId82"/>
    <p:sldId id="382" r:id="rId83"/>
    <p:sldId id="384" r:id="rId8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S PGothic" pitchFamily="34" charset="-128"/>
        <a:cs typeface="Arial" charset="0"/>
      </a:defRPr>
    </a:lvl1pPr>
    <a:lvl2pPr marL="457200" algn="l" rtl="0" fontAlgn="base">
      <a:spcBef>
        <a:spcPct val="0"/>
      </a:spcBef>
      <a:spcAft>
        <a:spcPct val="0"/>
      </a:spcAft>
      <a:defRPr kern="1200">
        <a:solidFill>
          <a:schemeClr val="tx1"/>
        </a:solidFill>
        <a:latin typeface="Verdana" pitchFamily="34" charset="0"/>
        <a:ea typeface="MS PGothic" pitchFamily="34" charset="-128"/>
        <a:cs typeface="Arial" charset="0"/>
      </a:defRPr>
    </a:lvl2pPr>
    <a:lvl3pPr marL="914400" algn="l" rtl="0" fontAlgn="base">
      <a:spcBef>
        <a:spcPct val="0"/>
      </a:spcBef>
      <a:spcAft>
        <a:spcPct val="0"/>
      </a:spcAft>
      <a:defRPr kern="1200">
        <a:solidFill>
          <a:schemeClr val="tx1"/>
        </a:solidFill>
        <a:latin typeface="Verdana" pitchFamily="34" charset="0"/>
        <a:ea typeface="MS PGothic" pitchFamily="34" charset="-128"/>
        <a:cs typeface="Arial" charset="0"/>
      </a:defRPr>
    </a:lvl3pPr>
    <a:lvl4pPr marL="1371600" algn="l" rtl="0" fontAlgn="base">
      <a:spcBef>
        <a:spcPct val="0"/>
      </a:spcBef>
      <a:spcAft>
        <a:spcPct val="0"/>
      </a:spcAft>
      <a:defRPr kern="1200">
        <a:solidFill>
          <a:schemeClr val="tx1"/>
        </a:solidFill>
        <a:latin typeface="Verdana" pitchFamily="34" charset="0"/>
        <a:ea typeface="MS PGothic" pitchFamily="34" charset="-128"/>
        <a:cs typeface="Arial" charset="0"/>
      </a:defRPr>
    </a:lvl4pPr>
    <a:lvl5pPr marL="1828800" algn="l" rtl="0" fontAlgn="base">
      <a:spcBef>
        <a:spcPct val="0"/>
      </a:spcBef>
      <a:spcAft>
        <a:spcPct val="0"/>
      </a:spcAft>
      <a:defRPr kern="1200">
        <a:solidFill>
          <a:schemeClr val="tx1"/>
        </a:solidFill>
        <a:latin typeface="Verdana" pitchFamily="34" charset="0"/>
        <a:ea typeface="MS PGothic" pitchFamily="34" charset="-128"/>
        <a:cs typeface="Arial" charset="0"/>
      </a:defRPr>
    </a:lvl5pPr>
    <a:lvl6pPr marL="2286000" algn="l" defTabSz="914400" rtl="0" eaLnBrk="1" latinLnBrk="0" hangingPunct="1">
      <a:defRPr kern="1200">
        <a:solidFill>
          <a:schemeClr val="tx1"/>
        </a:solidFill>
        <a:latin typeface="Verdana" pitchFamily="34" charset="0"/>
        <a:ea typeface="MS PGothic" pitchFamily="34" charset="-128"/>
        <a:cs typeface="Arial" charset="0"/>
      </a:defRPr>
    </a:lvl6pPr>
    <a:lvl7pPr marL="2743200" algn="l" defTabSz="914400" rtl="0" eaLnBrk="1" latinLnBrk="0" hangingPunct="1">
      <a:defRPr kern="1200">
        <a:solidFill>
          <a:schemeClr val="tx1"/>
        </a:solidFill>
        <a:latin typeface="Verdana" pitchFamily="34" charset="0"/>
        <a:ea typeface="MS PGothic" pitchFamily="34" charset="-128"/>
        <a:cs typeface="Arial" charset="0"/>
      </a:defRPr>
    </a:lvl7pPr>
    <a:lvl8pPr marL="3200400" algn="l" defTabSz="914400" rtl="0" eaLnBrk="1" latinLnBrk="0" hangingPunct="1">
      <a:defRPr kern="1200">
        <a:solidFill>
          <a:schemeClr val="tx1"/>
        </a:solidFill>
        <a:latin typeface="Verdana" pitchFamily="34" charset="0"/>
        <a:ea typeface="MS PGothic" pitchFamily="34" charset="-128"/>
        <a:cs typeface="Arial" charset="0"/>
      </a:defRPr>
    </a:lvl8pPr>
    <a:lvl9pPr marL="3657600" algn="l" defTabSz="914400" rtl="0" eaLnBrk="1" latinLnBrk="0" hangingPunct="1">
      <a:defRPr kern="1200">
        <a:solidFill>
          <a:schemeClr val="tx1"/>
        </a:solidFill>
        <a:latin typeface="Verdana" pitchFamily="34" charset="0"/>
        <a:ea typeface="MS PGothic" pitchFamily="3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27" autoAdjust="0"/>
    <p:restoredTop sz="94660"/>
  </p:normalViewPr>
  <p:slideViewPr>
    <p:cSldViewPr>
      <p:cViewPr varScale="1">
        <p:scale>
          <a:sx n="62" d="100"/>
          <a:sy n="62" d="100"/>
        </p:scale>
        <p:origin x="744"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0484D7-446C-433D-A58A-F70516A0043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73E22F-7895-44B4-9EE1-9C54198A90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C7CC60-F3FF-4BE5-87FF-33FEA5BA66D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075C2A-23B9-4ADE-B45F-255DF469515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491C08F-7227-4587-8316-3D6B27E0477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A587923-02DD-4327-A33A-7A2C25430A7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BB62BB4-E7C8-4A8A-8BAD-0F3173F6A07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AE01057-A0AA-4500-9D0D-34A51A1BA3D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759FC-CA7A-4D64-9E75-D7399C9129D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A325A6-C5A5-4608-B273-B7B65EC104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A25D0D-5B5E-4CD0-8F79-4884A487238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C2223B-6623-4FAE-8BDB-68E8AFCF66C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29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0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mn-lt"/>
                <a:ea typeface="ＭＳ Ｐゴシック" charset="0"/>
                <a:cs typeface="Arial" charset="0"/>
              </a:defRPr>
            </a:lvl1pPr>
          </a:lstStyle>
          <a:p>
            <a:pPr>
              <a:defRPr/>
            </a:pPr>
            <a:endParaRPr lang="en-US"/>
          </a:p>
        </p:txBody>
      </p:sp>
      <p:sp>
        <p:nvSpPr>
          <p:cNvPr id="2150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mn-lt"/>
                <a:ea typeface="ＭＳ Ｐゴシック" charset="0"/>
                <a:cs typeface="Arial" charset="0"/>
              </a:defRPr>
            </a:lvl1pPr>
          </a:lstStyle>
          <a:p>
            <a:pPr>
              <a:defRPr/>
            </a:pPr>
            <a:endParaRPr lang="en-US"/>
          </a:p>
        </p:txBody>
      </p:sp>
      <p:sp>
        <p:nvSpPr>
          <p:cNvPr id="2151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atin typeface="Arial" charset="0"/>
                <a:ea typeface="MS PGothic" charset="0"/>
                <a:cs typeface="MS PGothic" charset="0"/>
              </a:defRPr>
            </a:lvl1pPr>
          </a:lstStyle>
          <a:p>
            <a:pPr>
              <a:defRPr/>
            </a:pPr>
            <a:fld id="{CC73E289-0A82-4A34-9CA5-5426D2D68CA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S PGothic" charset="0"/>
          <a:cs typeface="MS PGothic" charset="0"/>
        </a:defRPr>
      </a:lvl1pPr>
      <a:lvl2pPr algn="ctr" rtl="0" eaLnBrk="0" fontAlgn="base" hangingPunct="0">
        <a:spcBef>
          <a:spcPct val="0"/>
        </a:spcBef>
        <a:spcAft>
          <a:spcPct val="0"/>
        </a:spcAft>
        <a:defRPr sz="4400">
          <a:solidFill>
            <a:schemeClr val="tx2"/>
          </a:solidFill>
          <a:latin typeface="Arial" charset="0"/>
          <a:ea typeface="MS PGothic" charset="0"/>
          <a:cs typeface="MS PGothic" charset="0"/>
        </a:defRPr>
      </a:lvl2pPr>
      <a:lvl3pPr algn="ctr" rtl="0" eaLnBrk="0" fontAlgn="base" hangingPunct="0">
        <a:spcBef>
          <a:spcPct val="0"/>
        </a:spcBef>
        <a:spcAft>
          <a:spcPct val="0"/>
        </a:spcAft>
        <a:defRPr sz="4400">
          <a:solidFill>
            <a:schemeClr val="tx2"/>
          </a:solidFill>
          <a:latin typeface="Arial" charset="0"/>
          <a:ea typeface="MS PGothic" charset="0"/>
          <a:cs typeface="MS PGothic" charset="0"/>
        </a:defRPr>
      </a:lvl3pPr>
      <a:lvl4pPr algn="ctr" rtl="0" eaLnBrk="0" fontAlgn="base" hangingPunct="0">
        <a:spcBef>
          <a:spcPct val="0"/>
        </a:spcBef>
        <a:spcAft>
          <a:spcPct val="0"/>
        </a:spcAft>
        <a:defRPr sz="4400">
          <a:solidFill>
            <a:schemeClr val="tx2"/>
          </a:solidFill>
          <a:latin typeface="Arial" charset="0"/>
          <a:ea typeface="MS PGothic" charset="0"/>
          <a:cs typeface="MS PGothic" charset="0"/>
        </a:defRPr>
      </a:lvl4pPr>
      <a:lvl5pPr algn="ctr" rtl="0" eaLnBrk="0" fontAlgn="base" hangingPunct="0">
        <a:spcBef>
          <a:spcPct val="0"/>
        </a:spcBef>
        <a:spcAft>
          <a:spcPct val="0"/>
        </a:spcAft>
        <a:defRPr sz="4400">
          <a:solidFill>
            <a:schemeClr val="tx2"/>
          </a:solidFill>
          <a:latin typeface="Arial" charset="0"/>
          <a:ea typeface="MS PGothic" charset="0"/>
          <a:cs typeface="MS PGothic" charset="0"/>
        </a:defRPr>
      </a:lvl5pPr>
      <a:lvl6pPr marL="457200" algn="ctr" rtl="0" fontAlgn="base">
        <a:spcBef>
          <a:spcPct val="0"/>
        </a:spcBef>
        <a:spcAft>
          <a:spcPct val="0"/>
        </a:spcAft>
        <a:defRPr sz="4400">
          <a:solidFill>
            <a:schemeClr val="tx2"/>
          </a:solidFill>
          <a:latin typeface="Arial" charset="0"/>
          <a:ea typeface="ＭＳ Ｐゴシック" charset="0"/>
          <a:cs typeface="Arial" charset="0"/>
        </a:defRPr>
      </a:lvl6pPr>
      <a:lvl7pPr marL="914400" algn="ctr" rtl="0" fontAlgn="base">
        <a:spcBef>
          <a:spcPct val="0"/>
        </a:spcBef>
        <a:spcAft>
          <a:spcPct val="0"/>
        </a:spcAft>
        <a:defRPr sz="4400">
          <a:solidFill>
            <a:schemeClr val="tx2"/>
          </a:solidFill>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charset="0"/>
          <a:cs typeface="MS PGothic"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charset="0"/>
          <a:cs typeface="MS PGothic" charset="0"/>
        </a:defRPr>
      </a:lvl2pPr>
      <a:lvl3pPr marL="1143000" indent="-228600" algn="l" rtl="0" eaLnBrk="0" fontAlgn="base" hangingPunct="0">
        <a:spcBef>
          <a:spcPct val="20000"/>
        </a:spcBef>
        <a:spcAft>
          <a:spcPct val="0"/>
        </a:spcAft>
        <a:buChar char="•"/>
        <a:defRPr sz="2400">
          <a:solidFill>
            <a:schemeClr val="tx1"/>
          </a:solidFill>
          <a:latin typeface="+mn-lt"/>
          <a:ea typeface="MS PGothic" charset="0"/>
          <a:cs typeface="MS PGothic" charset="0"/>
        </a:defRPr>
      </a:lvl3pPr>
      <a:lvl4pPr marL="16002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4pPr>
      <a:lvl5pPr marL="20574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b="1">
                <a:latin typeface="Verdana" pitchFamily="34" charset="0"/>
                <a:ea typeface="MS PGothic" pitchFamily="34" charset="-128"/>
                <a:cs typeface="Arial" charset="0"/>
              </a:rPr>
              <a:t>Linked Lists</a:t>
            </a:r>
          </a:p>
        </p:txBody>
      </p:sp>
      <p:sp>
        <p:nvSpPr>
          <p:cNvPr id="14338" name="Rectangle 3"/>
          <p:cNvSpPr>
            <a:spLocks noGrp="1" noChangeArrowheads="1"/>
          </p:cNvSpPr>
          <p:nvPr>
            <p:ph type="subTitle" idx="1"/>
          </p:nvPr>
        </p:nvSpPr>
        <p:spPr/>
        <p:txBody>
          <a:bodyPr/>
          <a:lstStyle/>
          <a:p>
            <a:pPr eaLnBrk="1" hangingPunct="1"/>
            <a:r>
              <a:rPr lang="en-US" dirty="0">
                <a:ea typeface="MS PGothic" pitchFamily="34" charset="-128"/>
              </a:rPr>
              <a:t>Phil Tayco</a:t>
            </a:r>
          </a:p>
          <a:p>
            <a:pPr eaLnBrk="1" hangingPunct="1"/>
            <a:r>
              <a:rPr lang="en-US" dirty="0">
                <a:ea typeface="MS PGothic" pitchFamily="34" charset="-128"/>
              </a:rPr>
              <a:t>Slide version 1.6</a:t>
            </a:r>
          </a:p>
          <a:p>
            <a:pPr eaLnBrk="1" hangingPunct="1"/>
            <a:r>
              <a:rPr lang="en-US" dirty="0">
                <a:ea typeface="MS PGothic" pitchFamily="34" charset="-128"/>
              </a:rPr>
              <a:t>Updated Sep 22,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04450" name="Rectangle 3"/>
          <p:cNvSpPr>
            <a:spLocks noGrp="1" noChangeArrowheads="1"/>
          </p:cNvSpPr>
          <p:nvPr>
            <p:ph type="body" idx="4294967295"/>
          </p:nvPr>
        </p:nvSpPr>
        <p:spPr/>
        <p:txBody>
          <a:bodyPr/>
          <a:lstStyle/>
          <a:p>
            <a:pPr eaLnBrk="1" hangingPunct="1">
              <a:lnSpc>
                <a:spcPct val="80000"/>
              </a:lnSpc>
              <a:buFontTx/>
              <a:buNone/>
            </a:pPr>
            <a:r>
              <a:rPr lang="en-US" sz="2400" dirty="0">
                <a:latin typeface="Verdana" pitchFamily="34" charset="0"/>
                <a:ea typeface="MS PGothic" pitchFamily="34" charset="-128"/>
              </a:rPr>
              <a:t>Array pros and cons</a:t>
            </a:r>
          </a:p>
          <a:p>
            <a:pPr eaLnBrk="1" hangingPunct="1">
              <a:lnSpc>
                <a:spcPct val="80000"/>
              </a:lnSpc>
              <a:buFontTx/>
              <a:buNone/>
            </a:pPr>
            <a:endParaRPr lang="en-US" sz="2400" dirty="0">
              <a:latin typeface="Verdana" pitchFamily="34" charset="0"/>
              <a:ea typeface="MS PGothic" pitchFamily="34" charset="-128"/>
            </a:endParaRPr>
          </a:p>
          <a:p>
            <a:pPr eaLnBrk="1" hangingPunct="1">
              <a:lnSpc>
                <a:spcPct val="80000"/>
              </a:lnSpc>
            </a:pPr>
            <a:r>
              <a:rPr lang="en-US" sz="1800" dirty="0">
                <a:latin typeface="Verdana" pitchFamily="34" charset="0"/>
                <a:ea typeface="MS PGothic" pitchFamily="34" charset="-128"/>
              </a:rPr>
              <a:t>Arrays have many benefits:</a:t>
            </a:r>
          </a:p>
          <a:p>
            <a:pPr lvl="1" eaLnBrk="1" hangingPunct="1">
              <a:lnSpc>
                <a:spcPct val="80000"/>
              </a:lnSpc>
            </a:pPr>
            <a:r>
              <a:rPr lang="en-US" sz="1600" dirty="0">
                <a:latin typeface="Verdana" pitchFamily="34" charset="0"/>
                <a:ea typeface="MS PGothic" pitchFamily="34" charset="-128"/>
              </a:rPr>
              <a:t>Direct access to any element at any time</a:t>
            </a:r>
          </a:p>
          <a:p>
            <a:pPr lvl="1" eaLnBrk="1" hangingPunct="1">
              <a:lnSpc>
                <a:spcPct val="80000"/>
              </a:lnSpc>
            </a:pPr>
            <a:r>
              <a:rPr lang="en-US" sz="1600" dirty="0">
                <a:latin typeface="Verdana" pitchFamily="34" charset="0"/>
                <a:ea typeface="MS PGothic" pitchFamily="34" charset="-128"/>
              </a:rPr>
              <a:t>“Easier” to code</a:t>
            </a:r>
          </a:p>
          <a:p>
            <a:pPr lvl="1" eaLnBrk="1" hangingPunct="1">
              <a:lnSpc>
                <a:spcPct val="80000"/>
              </a:lnSpc>
            </a:pPr>
            <a:r>
              <a:rPr lang="en-US" sz="1600" dirty="0">
                <a:latin typeface="Verdana" pitchFamily="34" charset="0"/>
                <a:ea typeface="MS PGothic" pitchFamily="34" charset="-128"/>
              </a:rPr>
              <a:t>Can be used to apply binary search</a:t>
            </a:r>
          </a:p>
          <a:p>
            <a:pPr eaLnBrk="1" hangingPunct="1">
              <a:lnSpc>
                <a:spcPct val="80000"/>
              </a:lnSpc>
            </a:pPr>
            <a:r>
              <a:rPr lang="en-US" sz="1800" dirty="0">
                <a:latin typeface="Verdana" pitchFamily="34" charset="0"/>
                <a:ea typeface="MS PGothic" pitchFamily="34" charset="-128"/>
              </a:rPr>
              <a:t>Like all structures, they have cons:</a:t>
            </a:r>
          </a:p>
          <a:p>
            <a:pPr lvl="1" eaLnBrk="1" hangingPunct="1">
              <a:lnSpc>
                <a:spcPct val="80000"/>
              </a:lnSpc>
            </a:pPr>
            <a:r>
              <a:rPr lang="en-US" sz="1600" dirty="0">
                <a:latin typeface="Verdana" pitchFamily="34" charset="0"/>
                <a:ea typeface="MS PGothic" pitchFamily="34" charset="-128"/>
              </a:rPr>
              <a:t>Memory is static. It must be reserved in advance and can lead to unused space</a:t>
            </a:r>
          </a:p>
          <a:p>
            <a:pPr lvl="1" eaLnBrk="1" hangingPunct="1">
              <a:lnSpc>
                <a:spcPct val="80000"/>
              </a:lnSpc>
            </a:pPr>
            <a:r>
              <a:rPr lang="en-US" sz="1600" dirty="0">
                <a:latin typeface="Verdana" pitchFamily="34" charset="0"/>
                <a:ea typeface="MS PGothic" pitchFamily="34" charset="-128"/>
              </a:rPr>
              <a:t>Does not conveniently allow for additional memory use. If the capacity is underestimated, getting more memory is an expensive procedure</a:t>
            </a:r>
          </a:p>
          <a:p>
            <a:pPr lvl="1" eaLnBrk="1" hangingPunct="1">
              <a:lnSpc>
                <a:spcPct val="80000"/>
              </a:lnSpc>
            </a:pPr>
            <a:r>
              <a:rPr lang="en-US" sz="1600" dirty="0">
                <a:latin typeface="Verdana" pitchFamily="34" charset="0"/>
                <a:ea typeface="MS PGothic" pitchFamily="34" charset="-128"/>
              </a:rPr>
              <a:t>Element shifts are O(n)</a:t>
            </a:r>
          </a:p>
          <a:p>
            <a:pPr eaLnBrk="1" hangingPunct="1">
              <a:lnSpc>
                <a:spcPct val="80000"/>
              </a:lnSpc>
            </a:pPr>
            <a:r>
              <a:rPr lang="en-US" sz="1800" dirty="0">
                <a:latin typeface="Verdana" pitchFamily="34" charset="0"/>
                <a:ea typeface="MS PGothic" pitchFamily="34" charset="-128"/>
              </a:rPr>
              <a:t>When looking at new data structures, we start with addressing the cons of the previous ones</a:t>
            </a:r>
          </a:p>
          <a:p>
            <a:pPr eaLnBrk="1" hangingPunct="1">
              <a:lnSpc>
                <a:spcPct val="80000"/>
              </a:lnSpc>
            </a:pPr>
            <a:r>
              <a:rPr lang="en-US" sz="1800" dirty="0">
                <a:latin typeface="Verdana" pitchFamily="34" charset="0"/>
                <a:ea typeface="MS PGothic" pitchFamily="34" charset="-128"/>
              </a:rPr>
              <a:t>Here, can we have a data structure that is not static, conveniently handles additional memory needs and avoids O(n) “shifting”?</a:t>
            </a:r>
          </a:p>
          <a:p>
            <a:pPr lvl="1" eaLnBrk="1" hangingPunct="1">
              <a:lnSpc>
                <a:spcPct val="80000"/>
              </a:lnSpc>
            </a:pPr>
            <a:endParaRPr lang="en-US" sz="1400" dirty="0">
              <a:latin typeface="Verdana" pitchFamily="34" charset="0"/>
              <a:ea typeface="MS PGothic"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09570" name="Rectangle 3"/>
          <p:cNvSpPr>
            <a:spLocks noGrp="1" noChangeArrowheads="1"/>
          </p:cNvSpPr>
          <p:nvPr>
            <p:ph type="body" idx="4294967295"/>
          </p:nvPr>
        </p:nvSpPr>
        <p:spPr/>
        <p:txBody>
          <a:bodyPr/>
          <a:lstStyle/>
          <a:p>
            <a:pPr eaLnBrk="1" hangingPunct="1">
              <a:lnSpc>
                <a:spcPct val="80000"/>
              </a:lnSpc>
              <a:buFontTx/>
              <a:buNone/>
            </a:pPr>
            <a:r>
              <a:rPr lang="en-US" sz="2400" dirty="0">
                <a:latin typeface="Verdana" pitchFamily="34" charset="0"/>
                <a:ea typeface="MS PGothic" pitchFamily="34" charset="-128"/>
              </a:rPr>
              <a:t>Memory References (a.k.a. Pointers)</a:t>
            </a:r>
          </a:p>
          <a:p>
            <a:pPr eaLnBrk="1" hangingPunct="1">
              <a:lnSpc>
                <a:spcPct val="80000"/>
              </a:lnSpc>
              <a:buFontTx/>
              <a:buNone/>
            </a:pPr>
            <a:endParaRPr lang="en-US" dirty="0">
              <a:latin typeface="Verdana" pitchFamily="34" charset="0"/>
              <a:ea typeface="MS PGothic" pitchFamily="34" charset="-128"/>
            </a:endParaRPr>
          </a:p>
          <a:p>
            <a:pPr eaLnBrk="1" hangingPunct="1">
              <a:lnSpc>
                <a:spcPct val="80000"/>
              </a:lnSpc>
            </a:pPr>
            <a:r>
              <a:rPr lang="en-US" sz="2000" dirty="0">
                <a:latin typeface="Verdana" pitchFamily="34" charset="0"/>
                <a:ea typeface="MS PGothic" pitchFamily="34" charset="-128"/>
              </a:rPr>
              <a:t>Before diving into Linked Lists, we need to make sure we understand some other concepts</a:t>
            </a:r>
          </a:p>
          <a:p>
            <a:pPr eaLnBrk="1" hangingPunct="1">
              <a:lnSpc>
                <a:spcPct val="80000"/>
              </a:lnSpc>
            </a:pPr>
            <a:r>
              <a:rPr lang="en-US" sz="2000" dirty="0">
                <a:latin typeface="Verdana" pitchFamily="34" charset="0"/>
                <a:ea typeface="MS PGothic" pitchFamily="34" charset="-128"/>
              </a:rPr>
              <a:t>By definition, a pointer is a variable that contains a memory address</a:t>
            </a:r>
          </a:p>
          <a:p>
            <a:pPr eaLnBrk="1" hangingPunct="1">
              <a:lnSpc>
                <a:spcPct val="80000"/>
              </a:lnSpc>
            </a:pPr>
            <a:r>
              <a:rPr lang="en-US" sz="2000" dirty="0">
                <a:latin typeface="Verdana" pitchFamily="34" charset="0"/>
                <a:ea typeface="MS PGothic" pitchFamily="34" charset="-128"/>
              </a:rPr>
              <a:t>The address is the location where the value of a variable is stored</a:t>
            </a:r>
          </a:p>
          <a:p>
            <a:pPr eaLnBrk="1" hangingPunct="1">
              <a:lnSpc>
                <a:spcPct val="80000"/>
              </a:lnSpc>
            </a:pPr>
            <a:r>
              <a:rPr lang="en-US" sz="2000" dirty="0">
                <a:latin typeface="Verdana" pitchFamily="34" charset="0"/>
                <a:ea typeface="MS PGothic" pitchFamily="34" charset="-128"/>
              </a:rPr>
              <a:t>When pointers are defined and memory is allocated, that space used by “dereferencing” the pointer (the pointer is a referred to as a “reference”)</a:t>
            </a:r>
          </a:p>
          <a:p>
            <a:pPr eaLnBrk="1" hangingPunct="1">
              <a:lnSpc>
                <a:spcPct val="80000"/>
              </a:lnSpc>
            </a:pPr>
            <a:r>
              <a:rPr lang="en-US" sz="2000" dirty="0">
                <a:latin typeface="Verdana" pitchFamily="34" charset="0"/>
                <a:ea typeface="MS PGothic" pitchFamily="34" charset="-128"/>
              </a:rPr>
              <a:t>Modern programming languages have “no pointers”, but in fact they are handling a lot of the pointer process automatically for you, especially when applied to abstract data types (a.k.a. classes and objects)</a:t>
            </a:r>
          </a:p>
          <a:p>
            <a:pPr eaLnBrk="1" hangingPunct="1">
              <a:lnSpc>
                <a:spcPct val="80000"/>
              </a:lnSpc>
            </a:pPr>
            <a:r>
              <a:rPr lang="en-US" sz="2000" dirty="0">
                <a:latin typeface="Verdana" pitchFamily="34" charset="0"/>
                <a:ea typeface="MS PGothic" pitchFamily="34" charset="-128"/>
              </a:rPr>
              <a:t>This makes it important to understand how variables that are references to other places in memory that store data work</a:t>
            </a:r>
          </a:p>
          <a:p>
            <a:pPr lvl="1" eaLnBrk="1" hangingPunct="1">
              <a:lnSpc>
                <a:spcPct val="80000"/>
              </a:lnSpc>
            </a:pPr>
            <a:endParaRPr lang="en-US" sz="1800" dirty="0">
              <a:latin typeface="Verdana" pitchFamily="34" charset="0"/>
              <a:ea typeface="MS PGothic"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800" dirty="0">
                <a:latin typeface="Verdana" pitchFamily="34" charset="0"/>
                <a:ea typeface="MS PGothic" pitchFamily="34" charset="-128"/>
              </a:rPr>
              <a:t>Reference example in Java:</a:t>
            </a:r>
          </a:p>
          <a:p>
            <a:pPr eaLnBrk="1" hangingPunct="1">
              <a:lnSpc>
                <a:spcPct val="80000"/>
              </a:lnSpc>
              <a:buFontTx/>
              <a:buNone/>
            </a:pPr>
            <a:endParaRPr lang="en-US" sz="2000" dirty="0">
              <a:latin typeface="Verdana" pitchFamily="34"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Reference declaration – Create a reference</a:t>
            </a:r>
          </a:p>
          <a:p>
            <a:pPr eaLnBrk="1" hangingPunct="1">
              <a:lnSpc>
                <a:spcPct val="80000"/>
              </a:lnSpc>
              <a:buFontTx/>
              <a:buNone/>
            </a:pPr>
            <a:r>
              <a:rPr lang="en-US" sz="2000" dirty="0">
                <a:latin typeface="Courier New" pitchFamily="49" charset="0"/>
                <a:ea typeface="MS PGothic" pitchFamily="34" charset="-128"/>
              </a:rPr>
              <a:t>// variable called x that will point to a location</a:t>
            </a:r>
          </a:p>
          <a:p>
            <a:pPr eaLnBrk="1" hangingPunct="1">
              <a:lnSpc>
                <a:spcPct val="80000"/>
              </a:lnSpc>
              <a:buFontTx/>
              <a:buNone/>
            </a:pPr>
            <a:r>
              <a:rPr lang="en-US" sz="2000" dirty="0">
                <a:latin typeface="Courier New" pitchFamily="49" charset="0"/>
                <a:ea typeface="MS PGothic" pitchFamily="34" charset="-128"/>
              </a:rPr>
              <a:t>// in memory that will store a Student object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None/>
            </a:pPr>
            <a:r>
              <a:rPr lang="en-US" sz="2000" dirty="0">
                <a:latin typeface="Courier New" pitchFamily="49" charset="0"/>
                <a:ea typeface="MS PGothic" pitchFamily="34" charset="-128"/>
              </a:rPr>
              <a:t>Student x;</a:t>
            </a:r>
          </a:p>
          <a:p>
            <a:pPr eaLnBrk="1" hangingPunct="1">
              <a:lnSpc>
                <a:spcPct val="80000"/>
              </a:lnSpc>
              <a:buNone/>
            </a:pPr>
            <a:endParaRPr lang="en-US" sz="2000" dirty="0">
              <a:latin typeface="Courier New" pitchFamily="49" charset="0"/>
              <a:ea typeface="MS PGothic" pitchFamily="34" charset="-128"/>
            </a:endParaRPr>
          </a:p>
          <a:p>
            <a:pPr eaLnBrk="1" hangingPunct="1">
              <a:lnSpc>
                <a:spcPct val="80000"/>
              </a:lnSpc>
              <a:buNone/>
            </a:pPr>
            <a:endParaRPr lang="en-US" sz="2000" dirty="0">
              <a:latin typeface="Courier New" pitchFamily="49" charset="0"/>
              <a:ea typeface="MS PGothic" pitchFamily="34" charset="-128"/>
            </a:endParaRPr>
          </a:p>
          <a:p>
            <a:pPr eaLnBrk="1" hangingPunct="1">
              <a:lnSpc>
                <a:spcPct val="80000"/>
              </a:lnSpc>
              <a:buNone/>
            </a:pPr>
            <a:endParaRPr lang="en-US" sz="2000" dirty="0">
              <a:latin typeface="Courier New" pitchFamily="49" charset="0"/>
              <a:ea typeface="MS PGothic" pitchFamily="34" charset="-128"/>
            </a:endParaRPr>
          </a:p>
          <a:p>
            <a:pPr eaLnBrk="1" hangingPunct="1">
              <a:lnSpc>
                <a:spcPct val="80000"/>
              </a:lnSpc>
              <a:buNone/>
            </a:pPr>
            <a:endParaRPr lang="en-US" sz="2000" dirty="0">
              <a:latin typeface="Courier New" pitchFamily="49" charset="0"/>
              <a:ea typeface="MS PGothic" pitchFamily="34" charset="-128"/>
            </a:endParaRPr>
          </a:p>
          <a:p>
            <a:pPr eaLnBrk="1" hangingPunct="1">
              <a:lnSpc>
                <a:spcPct val="80000"/>
              </a:lnSpc>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Memory has not yet been reserved. x is only</a:t>
            </a:r>
          </a:p>
          <a:p>
            <a:pPr eaLnBrk="1" hangingPunct="1">
              <a:lnSpc>
                <a:spcPct val="80000"/>
              </a:lnSpc>
              <a:buFontTx/>
              <a:buNone/>
            </a:pPr>
            <a:r>
              <a:rPr lang="en-US" sz="2000" dirty="0">
                <a:latin typeface="Courier New" pitchFamily="49" charset="0"/>
                <a:ea typeface="MS PGothic" pitchFamily="34" charset="-128"/>
              </a:rPr>
              <a:t>// set up at this point to reference something</a:t>
            </a:r>
          </a:p>
          <a:p>
            <a:pPr eaLnBrk="1" hangingPunct="1">
              <a:lnSpc>
                <a:spcPct val="80000"/>
              </a:lnSpc>
              <a:buFontTx/>
              <a:buNone/>
            </a:pPr>
            <a:r>
              <a:rPr lang="en-US" sz="2000" dirty="0">
                <a:latin typeface="Courier New" pitchFamily="49" charset="0"/>
                <a:ea typeface="MS PGothic" pitchFamily="34" charset="-128"/>
              </a:rPr>
              <a:t>// that will represent Student data</a:t>
            </a:r>
          </a:p>
          <a:p>
            <a:pPr eaLnBrk="1" hangingPunct="1">
              <a:lnSpc>
                <a:spcPct val="80000"/>
              </a:lnSpc>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p:txBody>
      </p:sp>
      <p:sp>
        <p:nvSpPr>
          <p:cNvPr id="4" name="Rectangle 7"/>
          <p:cNvSpPr>
            <a:spLocks noChangeArrowheads="1"/>
          </p:cNvSpPr>
          <p:nvPr/>
        </p:nvSpPr>
        <p:spPr bwMode="auto">
          <a:xfrm>
            <a:off x="990600" y="4267200"/>
            <a:ext cx="3810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a:t>
            </a:r>
          </a:p>
        </p:txBody>
      </p:sp>
      <p:sp>
        <p:nvSpPr>
          <p:cNvPr id="5" name="TextBox 1"/>
          <p:cNvSpPr txBox="1">
            <a:spLocks noChangeArrowheads="1"/>
          </p:cNvSpPr>
          <p:nvPr/>
        </p:nvSpPr>
        <p:spPr bwMode="auto">
          <a:xfrm>
            <a:off x="533400" y="4267200"/>
            <a:ext cx="33178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x</a:t>
            </a:r>
          </a:p>
        </p:txBody>
      </p:sp>
      <p:cxnSp>
        <p:nvCxnSpPr>
          <p:cNvPr id="3" name="Curved Connector 2"/>
          <p:cNvCxnSpPr>
            <a:stCxn id="4" idx="3"/>
          </p:cNvCxnSpPr>
          <p:nvPr/>
        </p:nvCxnSpPr>
        <p:spPr>
          <a:xfrm>
            <a:off x="1371600" y="4457700"/>
            <a:ext cx="914400" cy="647700"/>
          </a:xfrm>
          <a:prstGeom prst="curvedConnector3">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800" dirty="0">
                <a:latin typeface="Verdana" pitchFamily="34" charset="0"/>
                <a:ea typeface="MS PGothic" pitchFamily="34" charset="-128"/>
              </a:rPr>
              <a:t>Reference example in Java:</a:t>
            </a:r>
          </a:p>
          <a:p>
            <a:pPr eaLnBrk="1" hangingPunct="1">
              <a:lnSpc>
                <a:spcPct val="80000"/>
              </a:lnSpc>
              <a:buFontTx/>
              <a:buNone/>
            </a:pPr>
            <a:endParaRPr lang="en-US" sz="2000" dirty="0">
              <a:latin typeface="Verdana" pitchFamily="34" charset="0"/>
              <a:ea typeface="MS PGothic" pitchFamily="34" charset="-128"/>
            </a:endParaRPr>
          </a:p>
          <a:p>
            <a:pPr eaLnBrk="1" hangingPunct="1">
              <a:lnSpc>
                <a:spcPct val="80000"/>
              </a:lnSpc>
              <a:buFontTx/>
              <a:buNone/>
            </a:pPr>
            <a:r>
              <a:rPr lang="en-US" sz="1800" dirty="0">
                <a:latin typeface="Courier New" pitchFamily="49" charset="0"/>
                <a:ea typeface="MS PGothic" pitchFamily="34" charset="-128"/>
              </a:rPr>
              <a:t>// Memory allocation – this is creating the Student object</a:t>
            </a:r>
          </a:p>
          <a:p>
            <a:pPr eaLnBrk="1" hangingPunct="1">
              <a:lnSpc>
                <a:spcPct val="80000"/>
              </a:lnSpc>
              <a:buFontTx/>
              <a:buNone/>
            </a:pPr>
            <a:r>
              <a:rPr lang="en-US" sz="1800" dirty="0">
                <a:latin typeface="Courier New" pitchFamily="49" charset="0"/>
                <a:ea typeface="MS PGothic" pitchFamily="34" charset="-128"/>
              </a:rPr>
              <a:t>// in memory. x contains the location of the object</a:t>
            </a:r>
          </a:p>
          <a:p>
            <a:pPr eaLnBrk="1" hangingPunct="1">
              <a:lnSpc>
                <a:spcPct val="80000"/>
              </a:lnSpc>
              <a:buFontTx/>
              <a:buNone/>
            </a:pPr>
            <a:r>
              <a:rPr lang="en-US" sz="1800" dirty="0">
                <a:latin typeface="Courier New" pitchFamily="49" charset="0"/>
                <a:ea typeface="MS PGothic" pitchFamily="34" charset="-128"/>
              </a:rPr>
              <a:t>// (e.g. x is the reference or pointer)</a:t>
            </a:r>
          </a:p>
          <a:p>
            <a:pPr eaLnBrk="1" hangingPunct="1">
              <a:lnSpc>
                <a:spcPct val="80000"/>
              </a:lnSpc>
              <a:buFontTx/>
              <a:buNone/>
            </a:pPr>
            <a:endParaRPr lang="en-US" sz="1800" dirty="0">
              <a:latin typeface="Courier New" pitchFamily="49" charset="0"/>
              <a:ea typeface="MS PGothic" pitchFamily="34" charset="-128"/>
            </a:endParaRPr>
          </a:p>
          <a:p>
            <a:pPr eaLnBrk="1" hangingPunct="1">
              <a:lnSpc>
                <a:spcPct val="80000"/>
              </a:lnSpc>
              <a:buFontTx/>
              <a:buNone/>
            </a:pPr>
            <a:r>
              <a:rPr lang="en-US" sz="1800" dirty="0">
                <a:latin typeface="Courier New" pitchFamily="49" charset="0"/>
                <a:ea typeface="MS PGothic" pitchFamily="34" charset="-128"/>
              </a:rPr>
              <a:t>x = new Student();</a:t>
            </a:r>
          </a:p>
          <a:p>
            <a:pPr eaLnBrk="1" hangingPunct="1">
              <a:lnSpc>
                <a:spcPct val="80000"/>
              </a:lnSpc>
              <a:buFontTx/>
              <a:buNone/>
            </a:pPr>
            <a:endParaRPr lang="en-US" sz="1200" dirty="0">
              <a:latin typeface="Verdana" pitchFamily="34" charset="0"/>
              <a:ea typeface="MS PGothic" pitchFamily="34" charset="-128"/>
            </a:endParaRPr>
          </a:p>
        </p:txBody>
      </p:sp>
      <p:sp>
        <p:nvSpPr>
          <p:cNvPr id="4" name="Rectangle 7"/>
          <p:cNvSpPr>
            <a:spLocks noChangeArrowheads="1"/>
          </p:cNvSpPr>
          <p:nvPr/>
        </p:nvSpPr>
        <p:spPr bwMode="auto">
          <a:xfrm>
            <a:off x="990600" y="4114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0x24F329A0</a:t>
            </a:r>
          </a:p>
        </p:txBody>
      </p:sp>
      <p:sp>
        <p:nvSpPr>
          <p:cNvPr id="5" name="TextBox 1"/>
          <p:cNvSpPr txBox="1">
            <a:spLocks noChangeArrowheads="1"/>
          </p:cNvSpPr>
          <p:nvPr/>
        </p:nvSpPr>
        <p:spPr bwMode="auto">
          <a:xfrm>
            <a:off x="533400" y="4114800"/>
            <a:ext cx="33178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x</a:t>
            </a:r>
          </a:p>
        </p:txBody>
      </p:sp>
      <p:cxnSp>
        <p:nvCxnSpPr>
          <p:cNvPr id="3" name="Curved Connector 2"/>
          <p:cNvCxnSpPr>
            <a:cxnSpLocks/>
            <a:stCxn id="4" idx="3"/>
            <a:endCxn id="7" idx="1"/>
          </p:cNvCxnSpPr>
          <p:nvPr/>
        </p:nvCxnSpPr>
        <p:spPr>
          <a:xfrm>
            <a:off x="2590800" y="4305300"/>
            <a:ext cx="838200" cy="13335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7"/>
          <p:cNvSpPr>
            <a:spLocks noChangeArrowheads="1"/>
          </p:cNvSpPr>
          <p:nvPr/>
        </p:nvSpPr>
        <p:spPr bwMode="auto">
          <a:xfrm>
            <a:off x="3429000" y="5486400"/>
            <a:ext cx="1524000" cy="304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
        <p:nvSpPr>
          <p:cNvPr id="9" name="Rectangle 7">
            <a:extLst>
              <a:ext uri="{FF2B5EF4-FFF2-40B4-BE49-F238E27FC236}">
                <a16:creationId xmlns:a16="http://schemas.microsoft.com/office/drawing/2014/main" id="{B2252023-4183-4C15-ADB3-4A3242162DA5}"/>
              </a:ext>
            </a:extLst>
          </p:cNvPr>
          <p:cNvSpPr>
            <a:spLocks noChangeArrowheads="1"/>
          </p:cNvSpPr>
          <p:nvPr/>
        </p:nvSpPr>
        <p:spPr bwMode="auto">
          <a:xfrm>
            <a:off x="3429000" y="5791200"/>
            <a:ext cx="1524000" cy="304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Tree>
    <p:extLst>
      <p:ext uri="{BB962C8B-B14F-4D97-AF65-F5344CB8AC3E}">
        <p14:creationId xmlns:p14="http://schemas.microsoft.com/office/powerpoint/2010/main" val="2387515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800" dirty="0">
                <a:latin typeface="Verdana" pitchFamily="34" charset="0"/>
                <a:ea typeface="MS PGothic" pitchFamily="34" charset="-128"/>
              </a:rPr>
              <a:t>Reference example in Java:</a:t>
            </a:r>
          </a:p>
          <a:p>
            <a:pPr eaLnBrk="1" hangingPunct="1">
              <a:lnSpc>
                <a:spcPct val="80000"/>
              </a:lnSpc>
              <a:buFontTx/>
              <a:buNone/>
            </a:pPr>
            <a:endParaRPr lang="en-US" sz="2000" dirty="0">
              <a:latin typeface="Verdana" pitchFamily="34" charset="0"/>
              <a:ea typeface="MS PGothic" pitchFamily="34" charset="-128"/>
            </a:endParaRPr>
          </a:p>
          <a:p>
            <a:pPr eaLnBrk="1" hangingPunct="1">
              <a:lnSpc>
                <a:spcPct val="80000"/>
              </a:lnSpc>
              <a:buFontTx/>
              <a:buNone/>
            </a:pPr>
            <a:r>
              <a:rPr lang="en-US" sz="1800" dirty="0">
                <a:latin typeface="Courier New" pitchFamily="49" charset="0"/>
                <a:ea typeface="MS PGothic" pitchFamily="34" charset="-128"/>
              </a:rPr>
              <a:t>// Store 25 and “Phil” in the Student object referenced</a:t>
            </a:r>
          </a:p>
          <a:p>
            <a:pPr eaLnBrk="1" hangingPunct="1">
              <a:lnSpc>
                <a:spcPct val="80000"/>
              </a:lnSpc>
              <a:buFontTx/>
              <a:buNone/>
            </a:pPr>
            <a:r>
              <a:rPr lang="en-US" sz="1800" dirty="0">
                <a:latin typeface="Courier New" pitchFamily="49" charset="0"/>
                <a:ea typeface="MS PGothic" pitchFamily="34" charset="-128"/>
              </a:rPr>
              <a:t>// by x. Each line of code is “dereferencing” x by first</a:t>
            </a:r>
          </a:p>
          <a:p>
            <a:pPr eaLnBrk="1" hangingPunct="1">
              <a:lnSpc>
                <a:spcPct val="80000"/>
              </a:lnSpc>
              <a:buFontTx/>
              <a:buNone/>
            </a:pPr>
            <a:r>
              <a:rPr lang="en-US" sz="1800" dirty="0">
                <a:latin typeface="Courier New" pitchFamily="49" charset="0"/>
                <a:ea typeface="MS PGothic" pitchFamily="34" charset="-128"/>
              </a:rPr>
              <a:t>// going to the location in memory where the object</a:t>
            </a:r>
          </a:p>
          <a:p>
            <a:pPr eaLnBrk="1" hangingPunct="1">
              <a:lnSpc>
                <a:spcPct val="80000"/>
              </a:lnSpc>
              <a:buFontTx/>
              <a:buNone/>
            </a:pPr>
            <a:r>
              <a:rPr lang="en-US" sz="1800" dirty="0">
                <a:latin typeface="Courier New" pitchFamily="49" charset="0"/>
                <a:ea typeface="MS PGothic" pitchFamily="34" charset="-128"/>
              </a:rPr>
              <a:t>// resides and then store the value in the corresponding</a:t>
            </a:r>
          </a:p>
          <a:p>
            <a:pPr eaLnBrk="1" hangingPunct="1">
              <a:lnSpc>
                <a:spcPct val="80000"/>
              </a:lnSpc>
              <a:buFontTx/>
              <a:buNone/>
            </a:pPr>
            <a:r>
              <a:rPr lang="en-US" sz="1800" dirty="0">
                <a:latin typeface="Courier New" pitchFamily="49" charset="0"/>
                <a:ea typeface="MS PGothic" pitchFamily="34" charset="-128"/>
              </a:rPr>
              <a:t>// property</a:t>
            </a:r>
          </a:p>
          <a:p>
            <a:pPr eaLnBrk="1" hangingPunct="1">
              <a:lnSpc>
                <a:spcPct val="80000"/>
              </a:lnSpc>
              <a:buFontTx/>
              <a:buNone/>
            </a:pPr>
            <a:endParaRPr lang="en-US" sz="1800" dirty="0">
              <a:latin typeface="Courier New" pitchFamily="49" charset="0"/>
              <a:ea typeface="MS PGothic" pitchFamily="34" charset="-128"/>
            </a:endParaRPr>
          </a:p>
          <a:p>
            <a:pPr eaLnBrk="1" hangingPunct="1">
              <a:lnSpc>
                <a:spcPct val="80000"/>
              </a:lnSpc>
              <a:buFontTx/>
              <a:buNone/>
            </a:pPr>
            <a:r>
              <a:rPr lang="en-US" sz="1800" dirty="0">
                <a:latin typeface="Courier New" pitchFamily="49" charset="0"/>
                <a:ea typeface="MS PGothic" pitchFamily="34" charset="-128"/>
              </a:rPr>
              <a:t>x.id = 25;</a:t>
            </a:r>
          </a:p>
          <a:p>
            <a:pPr eaLnBrk="1" hangingPunct="1">
              <a:lnSpc>
                <a:spcPct val="80000"/>
              </a:lnSpc>
              <a:buFontTx/>
              <a:buNone/>
            </a:pPr>
            <a:r>
              <a:rPr lang="en-US" sz="1800" dirty="0" err="1">
                <a:latin typeface="Courier New" pitchFamily="49" charset="0"/>
                <a:ea typeface="MS PGothic" pitchFamily="34" charset="-128"/>
              </a:rPr>
              <a:t>x.Name</a:t>
            </a:r>
            <a:r>
              <a:rPr lang="en-US" sz="1800" dirty="0">
                <a:latin typeface="Courier New" pitchFamily="49" charset="0"/>
                <a:ea typeface="MS PGothic" pitchFamily="34" charset="-128"/>
              </a:rPr>
              <a:t> = “Phil”</a:t>
            </a:r>
          </a:p>
        </p:txBody>
      </p:sp>
      <p:sp>
        <p:nvSpPr>
          <p:cNvPr id="8" name="Rectangle 7">
            <a:extLst>
              <a:ext uri="{FF2B5EF4-FFF2-40B4-BE49-F238E27FC236}">
                <a16:creationId xmlns:a16="http://schemas.microsoft.com/office/drawing/2014/main" id="{1859FD9D-E114-4908-B7BA-0541CE8DEFA6}"/>
              </a:ext>
            </a:extLst>
          </p:cNvPr>
          <p:cNvSpPr>
            <a:spLocks noChangeArrowheads="1"/>
          </p:cNvSpPr>
          <p:nvPr/>
        </p:nvSpPr>
        <p:spPr bwMode="auto">
          <a:xfrm>
            <a:off x="990600" y="45720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0x24F329A0</a:t>
            </a:r>
          </a:p>
        </p:txBody>
      </p:sp>
      <p:sp>
        <p:nvSpPr>
          <p:cNvPr id="9" name="TextBox 1">
            <a:extLst>
              <a:ext uri="{FF2B5EF4-FFF2-40B4-BE49-F238E27FC236}">
                <a16:creationId xmlns:a16="http://schemas.microsoft.com/office/drawing/2014/main" id="{0891819A-ABFD-46F4-A637-931C1B2ACCA2}"/>
              </a:ext>
            </a:extLst>
          </p:cNvPr>
          <p:cNvSpPr txBox="1">
            <a:spLocks noChangeArrowheads="1"/>
          </p:cNvSpPr>
          <p:nvPr/>
        </p:nvSpPr>
        <p:spPr bwMode="auto">
          <a:xfrm>
            <a:off x="533400" y="4572000"/>
            <a:ext cx="33178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x</a:t>
            </a:r>
          </a:p>
        </p:txBody>
      </p:sp>
      <p:cxnSp>
        <p:nvCxnSpPr>
          <p:cNvPr id="10" name="Curved Connector 2">
            <a:extLst>
              <a:ext uri="{FF2B5EF4-FFF2-40B4-BE49-F238E27FC236}">
                <a16:creationId xmlns:a16="http://schemas.microsoft.com/office/drawing/2014/main" id="{87065DCD-7F71-4A56-AFE0-1463EF208B42}"/>
              </a:ext>
            </a:extLst>
          </p:cNvPr>
          <p:cNvCxnSpPr>
            <a:cxnSpLocks/>
            <a:stCxn id="8" idx="3"/>
            <a:endCxn id="11" idx="1"/>
          </p:cNvCxnSpPr>
          <p:nvPr/>
        </p:nvCxnSpPr>
        <p:spPr>
          <a:xfrm>
            <a:off x="2590800" y="4762500"/>
            <a:ext cx="838200" cy="13335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 name="Rectangle 7">
            <a:extLst>
              <a:ext uri="{FF2B5EF4-FFF2-40B4-BE49-F238E27FC236}">
                <a16:creationId xmlns:a16="http://schemas.microsoft.com/office/drawing/2014/main" id="{0A04F9B1-588E-4B49-88F6-088FDAF23671}"/>
              </a:ext>
            </a:extLst>
          </p:cNvPr>
          <p:cNvSpPr>
            <a:spLocks noChangeArrowheads="1"/>
          </p:cNvSpPr>
          <p:nvPr/>
        </p:nvSpPr>
        <p:spPr bwMode="auto">
          <a:xfrm>
            <a:off x="3429000" y="5943600"/>
            <a:ext cx="1524000" cy="304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12" name="Rectangle 7">
            <a:extLst>
              <a:ext uri="{FF2B5EF4-FFF2-40B4-BE49-F238E27FC236}">
                <a16:creationId xmlns:a16="http://schemas.microsoft.com/office/drawing/2014/main" id="{F7798D24-AC54-42FF-861F-FA4E8798C44D}"/>
              </a:ext>
            </a:extLst>
          </p:cNvPr>
          <p:cNvSpPr>
            <a:spLocks noChangeArrowheads="1"/>
          </p:cNvSpPr>
          <p:nvPr/>
        </p:nvSpPr>
        <p:spPr bwMode="auto">
          <a:xfrm>
            <a:off x="3429000" y="6248400"/>
            <a:ext cx="1524000" cy="304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“Phil”</a:t>
            </a:r>
          </a:p>
        </p:txBody>
      </p:sp>
    </p:spTree>
    <p:extLst>
      <p:ext uri="{BB962C8B-B14F-4D97-AF65-F5344CB8AC3E}">
        <p14:creationId xmlns:p14="http://schemas.microsoft.com/office/powerpoint/2010/main" val="2281476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800" dirty="0">
                <a:latin typeface="Verdana" pitchFamily="34" charset="0"/>
                <a:ea typeface="MS PGothic" pitchFamily="34" charset="-128"/>
              </a:rPr>
              <a:t>Reference example in Java:</a:t>
            </a:r>
          </a:p>
          <a:p>
            <a:pPr eaLnBrk="1" hangingPunct="1">
              <a:lnSpc>
                <a:spcPct val="80000"/>
              </a:lnSpc>
              <a:buFontTx/>
              <a:buNone/>
            </a:pPr>
            <a:endParaRPr lang="en-US" sz="2000" dirty="0">
              <a:latin typeface="Verdana" pitchFamily="34" charset="0"/>
              <a:ea typeface="MS PGothic" pitchFamily="34" charset="-128"/>
            </a:endParaRPr>
          </a:p>
          <a:p>
            <a:pPr eaLnBrk="1" hangingPunct="1">
              <a:lnSpc>
                <a:spcPct val="80000"/>
              </a:lnSpc>
              <a:buFontTx/>
              <a:buNone/>
            </a:pPr>
            <a:r>
              <a:rPr lang="en-US" sz="1800" dirty="0">
                <a:latin typeface="Courier New" pitchFamily="49" charset="0"/>
                <a:ea typeface="MS PGothic" pitchFamily="34" charset="-128"/>
              </a:rPr>
              <a:t>// </a:t>
            </a:r>
            <a:r>
              <a:rPr lang="en-US" sz="1800" dirty="0" err="1">
                <a:latin typeface="Courier New" pitchFamily="49" charset="0"/>
                <a:ea typeface="MS PGothic" pitchFamily="34" charset="-128"/>
              </a:rPr>
              <a:t>Deallocate</a:t>
            </a:r>
            <a:r>
              <a:rPr lang="en-US" sz="1800" dirty="0">
                <a:latin typeface="Courier New" pitchFamily="49" charset="0"/>
                <a:ea typeface="MS PGothic" pitchFamily="34" charset="-128"/>
              </a:rPr>
              <a:t> the memory when you are done. This frees the</a:t>
            </a:r>
          </a:p>
          <a:p>
            <a:pPr eaLnBrk="1" hangingPunct="1">
              <a:lnSpc>
                <a:spcPct val="80000"/>
              </a:lnSpc>
              <a:buFontTx/>
              <a:buNone/>
            </a:pPr>
            <a:r>
              <a:rPr lang="en-US" sz="1800" dirty="0">
                <a:latin typeface="Courier New" pitchFamily="49" charset="0"/>
                <a:ea typeface="MS PGothic" pitchFamily="34" charset="-128"/>
              </a:rPr>
              <a:t>// memory and the pointer variable.</a:t>
            </a:r>
          </a:p>
          <a:p>
            <a:pPr eaLnBrk="1" hangingPunct="1">
              <a:lnSpc>
                <a:spcPct val="80000"/>
              </a:lnSpc>
              <a:buFontTx/>
              <a:buNone/>
            </a:pPr>
            <a:endParaRPr lang="en-US" sz="1800" dirty="0">
              <a:latin typeface="Courier New" pitchFamily="49" charset="0"/>
              <a:ea typeface="MS PGothic" pitchFamily="34" charset="-128"/>
            </a:endParaRPr>
          </a:p>
          <a:p>
            <a:pPr eaLnBrk="1" hangingPunct="1">
              <a:lnSpc>
                <a:spcPct val="80000"/>
              </a:lnSpc>
              <a:buFontTx/>
              <a:buNone/>
            </a:pPr>
            <a:r>
              <a:rPr lang="en-US" sz="1800" dirty="0">
                <a:latin typeface="Courier New" pitchFamily="49" charset="0"/>
                <a:ea typeface="MS PGothic" pitchFamily="34" charset="-128"/>
              </a:rPr>
              <a:t>x = null;</a:t>
            </a:r>
          </a:p>
          <a:p>
            <a:pPr eaLnBrk="1" hangingPunct="1">
              <a:lnSpc>
                <a:spcPct val="80000"/>
              </a:lnSpc>
              <a:buFontTx/>
              <a:buNone/>
            </a:pPr>
            <a:endParaRPr lang="en-US" sz="1800" dirty="0">
              <a:latin typeface="Courier New" pitchFamily="49" charset="0"/>
              <a:ea typeface="MS PGothic" pitchFamily="34" charset="-128"/>
            </a:endParaRPr>
          </a:p>
          <a:p>
            <a:pPr eaLnBrk="1" hangingPunct="1">
              <a:lnSpc>
                <a:spcPct val="80000"/>
              </a:lnSpc>
              <a:buFontTx/>
              <a:buNone/>
            </a:pPr>
            <a:r>
              <a:rPr lang="en-US" sz="1800" dirty="0">
                <a:latin typeface="Courier New" pitchFamily="49" charset="0"/>
                <a:ea typeface="MS PGothic" pitchFamily="34" charset="-128"/>
              </a:rPr>
              <a:t>// The process is similar in C++, but uses a different</a:t>
            </a:r>
          </a:p>
          <a:p>
            <a:pPr eaLnBrk="1" hangingPunct="1">
              <a:lnSpc>
                <a:spcPct val="80000"/>
              </a:lnSpc>
              <a:buFontTx/>
              <a:buNone/>
            </a:pPr>
            <a:r>
              <a:rPr lang="en-US" sz="1800" dirty="0">
                <a:latin typeface="Courier New" pitchFamily="49" charset="0"/>
                <a:ea typeface="MS PGothic" pitchFamily="34" charset="-128"/>
              </a:rPr>
              <a:t>// syntax like “Student *x”, “x-&gt;id = 25;”, and “delete x”</a:t>
            </a:r>
          </a:p>
        </p:txBody>
      </p:sp>
      <p:sp>
        <p:nvSpPr>
          <p:cNvPr id="4" name="Rectangle 7"/>
          <p:cNvSpPr>
            <a:spLocks noChangeArrowheads="1"/>
          </p:cNvSpPr>
          <p:nvPr/>
        </p:nvSpPr>
        <p:spPr bwMode="auto">
          <a:xfrm>
            <a:off x="990600" y="44577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0x24F329A0</a:t>
            </a:r>
          </a:p>
        </p:txBody>
      </p:sp>
      <p:sp>
        <p:nvSpPr>
          <p:cNvPr id="5" name="TextBox 1"/>
          <p:cNvSpPr txBox="1">
            <a:spLocks noChangeArrowheads="1"/>
          </p:cNvSpPr>
          <p:nvPr/>
        </p:nvSpPr>
        <p:spPr bwMode="auto">
          <a:xfrm>
            <a:off x="533400" y="4457700"/>
            <a:ext cx="33178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x</a:t>
            </a:r>
          </a:p>
        </p:txBody>
      </p:sp>
      <p:cxnSp>
        <p:nvCxnSpPr>
          <p:cNvPr id="6" name="Curved Connector 5"/>
          <p:cNvCxnSpPr>
            <a:cxnSpLocks/>
            <a:stCxn id="4" idx="3"/>
          </p:cNvCxnSpPr>
          <p:nvPr/>
        </p:nvCxnSpPr>
        <p:spPr>
          <a:xfrm>
            <a:off x="2590800" y="4648200"/>
            <a:ext cx="838200" cy="13716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 name="Straight Connector 2"/>
          <p:cNvCxnSpPr/>
          <p:nvPr/>
        </p:nvCxnSpPr>
        <p:spPr>
          <a:xfrm flipH="1">
            <a:off x="3771900" y="5715000"/>
            <a:ext cx="990600" cy="99060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295400" y="4229100"/>
            <a:ext cx="990600" cy="99060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228600" y="4152900"/>
            <a:ext cx="990600" cy="99060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Rectangle 7">
            <a:extLst>
              <a:ext uri="{FF2B5EF4-FFF2-40B4-BE49-F238E27FC236}">
                <a16:creationId xmlns:a16="http://schemas.microsoft.com/office/drawing/2014/main" id="{9C24EA3B-F9FA-438D-A930-517934931A92}"/>
              </a:ext>
            </a:extLst>
          </p:cNvPr>
          <p:cNvSpPr>
            <a:spLocks noChangeArrowheads="1"/>
          </p:cNvSpPr>
          <p:nvPr/>
        </p:nvSpPr>
        <p:spPr bwMode="auto">
          <a:xfrm>
            <a:off x="3429000" y="5905500"/>
            <a:ext cx="1524000" cy="304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13" name="Rectangle 7">
            <a:extLst>
              <a:ext uri="{FF2B5EF4-FFF2-40B4-BE49-F238E27FC236}">
                <a16:creationId xmlns:a16="http://schemas.microsoft.com/office/drawing/2014/main" id="{4C0FD143-965D-4AFB-80EC-1D9ABBA62A50}"/>
              </a:ext>
            </a:extLst>
          </p:cNvPr>
          <p:cNvSpPr>
            <a:spLocks noChangeArrowheads="1"/>
          </p:cNvSpPr>
          <p:nvPr/>
        </p:nvSpPr>
        <p:spPr bwMode="auto">
          <a:xfrm>
            <a:off x="3429000" y="6210300"/>
            <a:ext cx="1524000" cy="304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“Phil”</a:t>
            </a:r>
          </a:p>
        </p:txBody>
      </p:sp>
    </p:spTree>
    <p:extLst>
      <p:ext uri="{BB962C8B-B14F-4D97-AF65-F5344CB8AC3E}">
        <p14:creationId xmlns:p14="http://schemas.microsoft.com/office/powerpoint/2010/main" val="1757677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05474"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Classes and structures</a:t>
            </a:r>
          </a:p>
          <a:p>
            <a:pPr eaLnBrk="1" hangingPunct="1">
              <a:lnSpc>
                <a:spcPct val="80000"/>
              </a:lnSpc>
              <a:buFontTx/>
              <a:buNone/>
            </a:pPr>
            <a:endParaRPr lang="en-US" sz="2800" dirty="0">
              <a:latin typeface="Verdana" pitchFamily="34" charset="0"/>
              <a:ea typeface="MS PGothic" pitchFamily="34" charset="-128"/>
            </a:endParaRPr>
          </a:p>
          <a:p>
            <a:pPr eaLnBrk="1" hangingPunct="1">
              <a:lnSpc>
                <a:spcPct val="80000"/>
              </a:lnSpc>
            </a:pPr>
            <a:r>
              <a:rPr lang="en-US" sz="2000" dirty="0">
                <a:latin typeface="Verdana" pitchFamily="34" charset="0"/>
                <a:ea typeface="MS PGothic" pitchFamily="34" charset="-128"/>
              </a:rPr>
              <a:t>A class or structure is an abstract data type defined by the programmer</a:t>
            </a:r>
          </a:p>
          <a:p>
            <a:pPr lvl="1" eaLnBrk="1" hangingPunct="1">
              <a:lnSpc>
                <a:spcPct val="80000"/>
              </a:lnSpc>
            </a:pPr>
            <a:r>
              <a:rPr lang="en-US" sz="1800" dirty="0" err="1">
                <a:latin typeface="Verdana" pitchFamily="34" charset="0"/>
                <a:ea typeface="MS PGothic" pitchFamily="34" charset="-128"/>
              </a:rPr>
              <a:t>int</a:t>
            </a:r>
            <a:r>
              <a:rPr lang="en-US" sz="1800" dirty="0">
                <a:latin typeface="Verdana" pitchFamily="34" charset="0"/>
                <a:ea typeface="MS PGothic" pitchFamily="34" charset="-128"/>
              </a:rPr>
              <a:t> x; is a primitive data type given to you by the compiler. It already knows what an integer is and expects x to store whole numbers</a:t>
            </a:r>
          </a:p>
          <a:p>
            <a:pPr lvl="1" eaLnBrk="1" hangingPunct="1">
              <a:lnSpc>
                <a:spcPct val="80000"/>
              </a:lnSpc>
            </a:pPr>
            <a:r>
              <a:rPr lang="en-US" sz="1800" dirty="0">
                <a:latin typeface="Verdana" pitchFamily="34" charset="0"/>
                <a:ea typeface="MS PGothic" pitchFamily="34" charset="-128"/>
              </a:rPr>
              <a:t>Student x; would be an abstract data type. The compiler does not know what a Student is and would need to be defined</a:t>
            </a:r>
          </a:p>
          <a:p>
            <a:pPr lvl="1" eaLnBrk="1" hangingPunct="1">
              <a:lnSpc>
                <a:spcPct val="80000"/>
              </a:lnSpc>
            </a:pPr>
            <a:r>
              <a:rPr lang="en-US" sz="1800" dirty="0">
                <a:latin typeface="Verdana" pitchFamily="34" charset="0"/>
                <a:ea typeface="MS PGothic" pitchFamily="34" charset="-128"/>
              </a:rPr>
              <a:t>Once a Student is defined, you can create any number of variables like x of that type to store different values. We call these variables “objects”</a:t>
            </a:r>
          </a:p>
          <a:p>
            <a:pPr eaLnBrk="1" hangingPunct="1">
              <a:lnSpc>
                <a:spcPct val="80000"/>
              </a:lnSpc>
            </a:pPr>
            <a:r>
              <a:rPr lang="en-US" sz="2000" dirty="0">
                <a:latin typeface="Verdana" pitchFamily="34" charset="0"/>
                <a:ea typeface="MS PGothic" pitchFamily="34" charset="-128"/>
              </a:rPr>
              <a:t>We will use the term “class” for these abstract data types</a:t>
            </a:r>
          </a:p>
          <a:p>
            <a:pPr lvl="1" eaLnBrk="1" hangingPunct="1">
              <a:lnSpc>
                <a:spcPct val="80000"/>
              </a:lnSpc>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2680779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06498" name="Rectangle 3"/>
          <p:cNvSpPr>
            <a:spLocks noGrp="1" noChangeArrowheads="1"/>
          </p:cNvSpPr>
          <p:nvPr>
            <p:ph type="body" idx="4294967295"/>
          </p:nvPr>
        </p:nvSpPr>
        <p:spPr/>
        <p:txBody>
          <a:bodyPr/>
          <a:lstStyle/>
          <a:p>
            <a:pPr eaLnBrk="1" hangingPunct="1">
              <a:lnSpc>
                <a:spcPct val="90000"/>
              </a:lnSpc>
              <a:buFontTx/>
              <a:buNone/>
            </a:pPr>
            <a:r>
              <a:rPr lang="en-US" sz="2800">
                <a:latin typeface="Verdana" pitchFamily="34" charset="0"/>
                <a:ea typeface="MS PGothic" pitchFamily="34" charset="-128"/>
              </a:rPr>
              <a:t>Class properties</a:t>
            </a:r>
          </a:p>
          <a:p>
            <a:pPr eaLnBrk="1" hangingPunct="1">
              <a:lnSpc>
                <a:spcPct val="90000"/>
              </a:lnSpc>
              <a:buFontTx/>
              <a:buNone/>
            </a:pPr>
            <a:endParaRPr lang="en-US" sz="3600">
              <a:latin typeface="Verdana" pitchFamily="34" charset="0"/>
              <a:ea typeface="MS PGothic" pitchFamily="34" charset="-128"/>
            </a:endParaRPr>
          </a:p>
          <a:p>
            <a:pPr eaLnBrk="1" hangingPunct="1">
              <a:lnSpc>
                <a:spcPct val="90000"/>
              </a:lnSpc>
            </a:pPr>
            <a:r>
              <a:rPr lang="en-US" sz="2400">
                <a:latin typeface="Verdana" pitchFamily="34" charset="0"/>
                <a:ea typeface="MS PGothic" pitchFamily="34" charset="-128"/>
              </a:rPr>
              <a:t>All classes are defined by their “attributes” or “properties”</a:t>
            </a:r>
          </a:p>
          <a:p>
            <a:pPr eaLnBrk="1" hangingPunct="1">
              <a:lnSpc>
                <a:spcPct val="90000"/>
              </a:lnSpc>
            </a:pPr>
            <a:r>
              <a:rPr lang="en-US" sz="2400">
                <a:latin typeface="Verdana" pitchFamily="34" charset="0"/>
                <a:ea typeface="MS PGothic" pitchFamily="34" charset="-128"/>
              </a:rPr>
              <a:t>They model the concept the data type is named for and answers the question, “what does this class have?”</a:t>
            </a:r>
          </a:p>
          <a:p>
            <a:pPr eaLnBrk="1" hangingPunct="1">
              <a:lnSpc>
                <a:spcPct val="90000"/>
              </a:lnSpc>
            </a:pPr>
            <a:r>
              <a:rPr lang="en-US" sz="2400">
                <a:latin typeface="Verdana" pitchFamily="34" charset="0"/>
                <a:ea typeface="MS PGothic" pitchFamily="34" charset="-128"/>
              </a:rPr>
              <a:t>A Student, for example, has a first name, last name, id, age, gender and a GPA. There are many other properties, so we limit it to what we want to capture</a:t>
            </a:r>
          </a:p>
          <a:p>
            <a:pPr lvl="1" eaLnBrk="1" hangingPunct="1">
              <a:lnSpc>
                <a:spcPct val="90000"/>
              </a:lnSpc>
            </a:pPr>
            <a:endParaRPr lang="en-US" sz="2000">
              <a:latin typeface="Verdana" pitchFamily="34" charset="0"/>
              <a:ea typeface="MS PGothic" pitchFamily="34" charset="-128"/>
            </a:endParaRPr>
          </a:p>
        </p:txBody>
      </p:sp>
    </p:spTree>
    <p:extLst>
      <p:ext uri="{BB962C8B-B14F-4D97-AF65-F5344CB8AC3E}">
        <p14:creationId xmlns:p14="http://schemas.microsoft.com/office/powerpoint/2010/main" val="1973956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0752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400" dirty="0">
                <a:latin typeface="Verdana" pitchFamily="34" charset="0"/>
                <a:ea typeface="MS PGothic" pitchFamily="34" charset="-128"/>
              </a:rPr>
              <a:t>Class code (Java)</a:t>
            </a:r>
          </a:p>
          <a:p>
            <a:pPr eaLnBrk="1" hangingPunct="1">
              <a:lnSpc>
                <a:spcPct val="80000"/>
              </a:lnSpc>
              <a:buFontTx/>
              <a:buNone/>
            </a:pPr>
            <a:endParaRPr lang="en-US" sz="2800" dirty="0">
              <a:latin typeface="Verdana" pitchFamily="34" charset="0"/>
              <a:ea typeface="MS PGothic" pitchFamily="34" charset="-128"/>
            </a:endParaRPr>
          </a:p>
          <a:p>
            <a:pPr eaLnBrk="1" hangingPunct="1">
              <a:lnSpc>
                <a:spcPct val="80000"/>
              </a:lnSpc>
              <a:buFontTx/>
              <a:buNone/>
            </a:pPr>
            <a:r>
              <a:rPr lang="en-US" sz="1600" dirty="0">
                <a:latin typeface="Courier New" pitchFamily="49" charset="0"/>
                <a:ea typeface="MS PGothic" pitchFamily="34" charset="-128"/>
              </a:rPr>
              <a:t>public class Student</a:t>
            </a:r>
          </a:p>
          <a:p>
            <a:pPr eaLnBrk="1" hangingPunct="1">
              <a:lnSpc>
                <a:spcPct val="80000"/>
              </a:lnSpc>
              <a:buFontTx/>
              <a:buNone/>
            </a:pPr>
            <a:r>
              <a:rPr lang="en-US" sz="1600" dirty="0">
                <a:latin typeface="Courier New" pitchFamily="49" charset="0"/>
                <a:ea typeface="MS PGothic" pitchFamily="34" charset="-128"/>
              </a:rPr>
              <a:t>{</a:t>
            </a:r>
          </a:p>
          <a:p>
            <a:pPr eaLnBrk="1" hangingPunct="1">
              <a:lnSpc>
                <a:spcPct val="80000"/>
              </a:lnSpc>
              <a:buFontTx/>
              <a:buNone/>
            </a:pPr>
            <a:r>
              <a:rPr lang="en-US" sz="1600" dirty="0">
                <a:latin typeface="Courier New" pitchFamily="49" charset="0"/>
                <a:ea typeface="MS PGothic" pitchFamily="34" charset="-128"/>
              </a:rPr>
              <a:t>	public String </a:t>
            </a:r>
            <a:r>
              <a:rPr lang="en-US" sz="1600" dirty="0" err="1">
                <a:latin typeface="Courier New" pitchFamily="49" charset="0"/>
                <a:ea typeface="MS PGothic" pitchFamily="34" charset="-128"/>
              </a:rPr>
              <a:t>firstName</a:t>
            </a:r>
            <a:r>
              <a:rPr lang="en-US" sz="1600" dirty="0">
                <a:latin typeface="Courier New" pitchFamily="49" charset="0"/>
                <a:ea typeface="MS PGothic" pitchFamily="34" charset="-128"/>
              </a:rPr>
              <a:t>;</a:t>
            </a:r>
          </a:p>
          <a:p>
            <a:pPr eaLnBrk="1" hangingPunct="1">
              <a:lnSpc>
                <a:spcPct val="80000"/>
              </a:lnSpc>
              <a:buFontTx/>
              <a:buNone/>
            </a:pPr>
            <a:r>
              <a:rPr lang="en-US" sz="1600" dirty="0">
                <a:latin typeface="Courier New" pitchFamily="49" charset="0"/>
                <a:ea typeface="MS PGothic" pitchFamily="34" charset="-128"/>
              </a:rPr>
              <a:t>	public String </a:t>
            </a:r>
            <a:r>
              <a:rPr lang="en-US" sz="1600" dirty="0" err="1">
                <a:latin typeface="Courier New" pitchFamily="49" charset="0"/>
                <a:ea typeface="MS PGothic" pitchFamily="34" charset="-128"/>
              </a:rPr>
              <a:t>lastName</a:t>
            </a:r>
            <a:r>
              <a:rPr lang="en-US" sz="1600" dirty="0">
                <a:latin typeface="Courier New" pitchFamily="49" charset="0"/>
                <a:ea typeface="MS PGothic" pitchFamily="34" charset="-128"/>
              </a:rPr>
              <a:t>;</a:t>
            </a:r>
          </a:p>
          <a:p>
            <a:pPr eaLnBrk="1" hangingPunct="1">
              <a:lnSpc>
                <a:spcPct val="80000"/>
              </a:lnSpc>
              <a:buFontTx/>
              <a:buNone/>
            </a:pPr>
            <a:r>
              <a:rPr lang="en-US" sz="1600" dirty="0">
                <a:latin typeface="Courier New" pitchFamily="49" charset="0"/>
                <a:ea typeface="MS PGothic" pitchFamily="34" charset="-128"/>
              </a:rPr>
              <a:t>	public </a:t>
            </a:r>
            <a:r>
              <a:rPr lang="en-US" sz="1600" dirty="0" err="1">
                <a:latin typeface="Courier New" pitchFamily="49" charset="0"/>
                <a:ea typeface="MS PGothic" pitchFamily="34" charset="-128"/>
              </a:rPr>
              <a:t>int</a:t>
            </a:r>
            <a:r>
              <a:rPr lang="en-US" sz="1600" dirty="0">
                <a:latin typeface="Courier New" pitchFamily="49" charset="0"/>
                <a:ea typeface="MS PGothic" pitchFamily="34" charset="-128"/>
              </a:rPr>
              <a:t> age;</a:t>
            </a:r>
          </a:p>
          <a:p>
            <a:pPr eaLnBrk="1" hangingPunct="1">
              <a:lnSpc>
                <a:spcPct val="80000"/>
              </a:lnSpc>
              <a:buFontTx/>
              <a:buNone/>
            </a:pPr>
            <a:r>
              <a:rPr lang="en-US" sz="1600" dirty="0">
                <a:latin typeface="Courier New" pitchFamily="49" charset="0"/>
                <a:ea typeface="MS PGothic" pitchFamily="34" charset="-128"/>
              </a:rPr>
              <a:t>	public double </a:t>
            </a:r>
            <a:r>
              <a:rPr lang="en-US" sz="1600" dirty="0" err="1">
                <a:latin typeface="Courier New" pitchFamily="49" charset="0"/>
                <a:ea typeface="MS PGothic" pitchFamily="34" charset="-128"/>
              </a:rPr>
              <a:t>gpa</a:t>
            </a:r>
            <a:r>
              <a:rPr lang="en-US" sz="1600" dirty="0">
                <a:latin typeface="Courier New" pitchFamily="49" charset="0"/>
                <a:ea typeface="MS PGothic" pitchFamily="34" charset="-128"/>
              </a:rPr>
              <a:t>;</a:t>
            </a:r>
          </a:p>
          <a:p>
            <a:pPr eaLnBrk="1" hangingPunct="1">
              <a:lnSpc>
                <a:spcPct val="80000"/>
              </a:lnSpc>
              <a:buFontTx/>
              <a:buNone/>
            </a:pPr>
            <a:r>
              <a:rPr lang="en-US" sz="1600" dirty="0">
                <a:latin typeface="Courier New" pitchFamily="49" charset="0"/>
                <a:ea typeface="MS PGothic" pitchFamily="34" charset="-128"/>
              </a:rPr>
              <a:t>	public char gender;</a:t>
            </a:r>
          </a:p>
          <a:p>
            <a:pPr eaLnBrk="1" hangingPunct="1">
              <a:lnSpc>
                <a:spcPct val="80000"/>
              </a:lnSpc>
              <a:buFontTx/>
              <a:buNone/>
            </a:pPr>
            <a:r>
              <a:rPr lang="en-US" sz="1600" dirty="0">
                <a:latin typeface="Courier New" pitchFamily="49" charset="0"/>
                <a:ea typeface="MS PGothic" pitchFamily="34" charset="-128"/>
              </a:rPr>
              <a:t>	public String id;</a:t>
            </a:r>
          </a:p>
          <a:p>
            <a:pPr eaLnBrk="1" hangingPunct="1">
              <a:lnSpc>
                <a:spcPct val="80000"/>
              </a:lnSpc>
              <a:buFontTx/>
              <a:buNone/>
            </a:pPr>
            <a:r>
              <a:rPr lang="en-US" sz="1600" dirty="0">
                <a:latin typeface="Courier New" pitchFamily="49" charset="0"/>
                <a:ea typeface="MS PGothic" pitchFamily="34" charset="-128"/>
              </a:rPr>
              <a:t>}</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r>
              <a:rPr lang="en-US" sz="1600" dirty="0">
                <a:latin typeface="Courier New" pitchFamily="49" charset="0"/>
                <a:ea typeface="MS PGothic" pitchFamily="34" charset="-128"/>
              </a:rPr>
              <a:t>// Any variable that uses Student as a data type will have its</a:t>
            </a:r>
          </a:p>
          <a:p>
            <a:pPr eaLnBrk="1" hangingPunct="1">
              <a:lnSpc>
                <a:spcPct val="80000"/>
              </a:lnSpc>
              <a:buFontTx/>
              <a:buNone/>
            </a:pPr>
            <a:r>
              <a:rPr lang="en-US" sz="1600" dirty="0">
                <a:latin typeface="Courier New" pitchFamily="49" charset="0"/>
                <a:ea typeface="MS PGothic" pitchFamily="34" charset="-128"/>
              </a:rPr>
              <a:t>// own </a:t>
            </a:r>
            <a:r>
              <a:rPr lang="en-US" sz="1600" dirty="0" err="1">
                <a:latin typeface="Courier New" pitchFamily="49" charset="0"/>
                <a:ea typeface="MS PGothic" pitchFamily="34" charset="-128"/>
              </a:rPr>
              <a:t>firstName</a:t>
            </a:r>
            <a:r>
              <a:rPr lang="en-US" sz="1600" dirty="0">
                <a:latin typeface="Courier New" pitchFamily="49" charset="0"/>
                <a:ea typeface="MS PGothic" pitchFamily="34" charset="-128"/>
              </a:rPr>
              <a:t>, </a:t>
            </a:r>
            <a:r>
              <a:rPr lang="en-US" sz="1600" dirty="0" err="1">
                <a:latin typeface="Courier New" pitchFamily="49" charset="0"/>
                <a:ea typeface="MS PGothic" pitchFamily="34" charset="-128"/>
              </a:rPr>
              <a:t>lastName</a:t>
            </a:r>
            <a:r>
              <a:rPr lang="en-US" sz="1600" dirty="0">
                <a:latin typeface="Courier New" pitchFamily="49" charset="0"/>
                <a:ea typeface="MS PGothic" pitchFamily="34" charset="-128"/>
              </a:rPr>
              <a:t>, age, </a:t>
            </a:r>
            <a:r>
              <a:rPr lang="en-US" sz="1600" dirty="0" err="1">
                <a:latin typeface="Courier New" pitchFamily="49" charset="0"/>
                <a:ea typeface="MS PGothic" pitchFamily="34" charset="-128"/>
              </a:rPr>
              <a:t>gpa</a:t>
            </a:r>
            <a:r>
              <a:rPr lang="en-US" sz="1600" dirty="0">
                <a:latin typeface="Courier New" pitchFamily="49" charset="0"/>
                <a:ea typeface="MS PGothic" pitchFamily="34" charset="-128"/>
              </a:rPr>
              <a:t>, gender and id with values</a:t>
            </a:r>
          </a:p>
          <a:p>
            <a:pPr eaLnBrk="1" hangingPunct="1">
              <a:lnSpc>
                <a:spcPct val="80000"/>
              </a:lnSpc>
              <a:buFontTx/>
              <a:buNone/>
            </a:pPr>
            <a:r>
              <a:rPr lang="en-US" sz="1600" dirty="0">
                <a:latin typeface="Courier New" pitchFamily="49" charset="0"/>
                <a:ea typeface="MS PGothic" pitchFamily="34" charset="-128"/>
              </a:rPr>
              <a:t>// that must support these property data types</a:t>
            </a:r>
          </a:p>
          <a:p>
            <a:pPr eaLnBrk="1" hangingPunct="1">
              <a:lnSpc>
                <a:spcPct val="80000"/>
              </a:lnSpc>
              <a:buFontTx/>
              <a:buNone/>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1602831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0752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400" dirty="0">
                <a:latin typeface="Verdana" pitchFamily="34" charset="0"/>
                <a:ea typeface="MS PGothic" pitchFamily="34" charset="-128"/>
              </a:rPr>
              <a:t>Class code (Java)</a:t>
            </a:r>
          </a:p>
          <a:p>
            <a:pPr eaLnBrk="1" hangingPunct="1">
              <a:lnSpc>
                <a:spcPct val="80000"/>
              </a:lnSpc>
              <a:buFontTx/>
              <a:buNone/>
            </a:pPr>
            <a:endParaRPr lang="en-US" sz="2800" dirty="0">
              <a:latin typeface="Verdana" pitchFamily="34" charset="0"/>
              <a:ea typeface="MS PGothic" pitchFamily="34" charset="-128"/>
            </a:endParaRPr>
          </a:p>
          <a:p>
            <a:pPr eaLnBrk="1" hangingPunct="1">
              <a:lnSpc>
                <a:spcPct val="80000"/>
              </a:lnSpc>
              <a:buFontTx/>
              <a:buNone/>
            </a:pPr>
            <a:r>
              <a:rPr lang="en-US" sz="1600" dirty="0">
                <a:latin typeface="Courier New" pitchFamily="49" charset="0"/>
                <a:ea typeface="MS PGothic" pitchFamily="34" charset="-128"/>
              </a:rPr>
              <a:t>Student </a:t>
            </a:r>
            <a:r>
              <a:rPr lang="en-US" sz="1600" dirty="0" err="1">
                <a:latin typeface="Courier New" pitchFamily="49" charset="0"/>
                <a:ea typeface="MS PGothic" pitchFamily="34" charset="-128"/>
              </a:rPr>
              <a:t>myStudent</a:t>
            </a:r>
            <a:r>
              <a:rPr lang="en-US" sz="1600" dirty="0">
                <a:latin typeface="Courier New" pitchFamily="49" charset="0"/>
                <a:ea typeface="MS PGothic" pitchFamily="34" charset="-128"/>
              </a:rPr>
              <a:t>;	// Only creates the pointer reference</a:t>
            </a:r>
          </a:p>
          <a:p>
            <a:pPr eaLnBrk="1" hangingPunct="1">
              <a:lnSpc>
                <a:spcPct val="80000"/>
              </a:lnSpc>
              <a:buFontTx/>
              <a:buNone/>
            </a:pPr>
            <a:r>
              <a:rPr lang="en-US" sz="1600" dirty="0">
                <a:latin typeface="Courier New" pitchFamily="49" charset="0"/>
                <a:ea typeface="MS PGothic" pitchFamily="34" charset="-128"/>
              </a:rPr>
              <a:t>				// No memory allocated yet…</a:t>
            </a:r>
          </a:p>
          <a:p>
            <a:pPr eaLnBrk="1" hangingPunct="1">
              <a:lnSpc>
                <a:spcPct val="80000"/>
              </a:lnSpc>
              <a:buFontTx/>
              <a:buNone/>
            </a:pPr>
            <a:endParaRPr lang="en-US" sz="1600" dirty="0">
              <a:latin typeface="Verdana" pitchFamily="34" charset="0"/>
              <a:ea typeface="MS PGothic" pitchFamily="34" charset="-128"/>
            </a:endParaRPr>
          </a:p>
        </p:txBody>
      </p:sp>
      <p:sp>
        <p:nvSpPr>
          <p:cNvPr id="4" name="Rectangle 7"/>
          <p:cNvSpPr>
            <a:spLocks noChangeArrowheads="1"/>
          </p:cNvSpPr>
          <p:nvPr/>
        </p:nvSpPr>
        <p:spPr bwMode="auto">
          <a:xfrm>
            <a:off x="2133600" y="34290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a:t>
            </a:r>
          </a:p>
        </p:txBody>
      </p:sp>
      <p:sp>
        <p:nvSpPr>
          <p:cNvPr id="5" name="TextBox 1"/>
          <p:cNvSpPr txBox="1">
            <a:spLocks noChangeArrowheads="1"/>
          </p:cNvSpPr>
          <p:nvPr/>
        </p:nvSpPr>
        <p:spPr bwMode="auto">
          <a:xfrm>
            <a:off x="762000" y="3429000"/>
            <a:ext cx="145672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myStudent</a:t>
            </a:r>
            <a:endParaRPr lang="en-US" sz="1800" dirty="0"/>
          </a:p>
        </p:txBody>
      </p:sp>
      <p:cxnSp>
        <p:nvCxnSpPr>
          <p:cNvPr id="6" name="Curved Connector 5"/>
          <p:cNvCxnSpPr>
            <a:stCxn id="4" idx="3"/>
          </p:cNvCxnSpPr>
          <p:nvPr/>
        </p:nvCxnSpPr>
        <p:spPr>
          <a:xfrm>
            <a:off x="3733800" y="3619500"/>
            <a:ext cx="838200" cy="13716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8908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0752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400" dirty="0">
                <a:latin typeface="Verdana" pitchFamily="34" charset="0"/>
                <a:ea typeface="MS PGothic" pitchFamily="34" charset="-128"/>
              </a:rPr>
              <a:t>Class code (Java)</a:t>
            </a:r>
          </a:p>
          <a:p>
            <a:pPr eaLnBrk="1" hangingPunct="1">
              <a:lnSpc>
                <a:spcPct val="80000"/>
              </a:lnSpc>
              <a:buFontTx/>
              <a:buNone/>
            </a:pPr>
            <a:endParaRPr lang="en-US" sz="2800" dirty="0">
              <a:latin typeface="Verdana" pitchFamily="34" charset="0"/>
              <a:ea typeface="MS PGothic" pitchFamily="34" charset="-128"/>
            </a:endParaRPr>
          </a:p>
          <a:p>
            <a:pPr eaLnBrk="1" hangingPunct="1">
              <a:lnSpc>
                <a:spcPct val="80000"/>
              </a:lnSpc>
              <a:buFontTx/>
              <a:buNone/>
            </a:pPr>
            <a:r>
              <a:rPr lang="en-US" sz="1600" dirty="0" err="1">
                <a:latin typeface="Courier New" pitchFamily="49" charset="0"/>
                <a:ea typeface="MS PGothic" pitchFamily="34" charset="-128"/>
              </a:rPr>
              <a:t>myStudent</a:t>
            </a:r>
            <a:r>
              <a:rPr lang="en-US" sz="1600" dirty="0">
                <a:latin typeface="Courier New" pitchFamily="49" charset="0"/>
                <a:ea typeface="MS PGothic" pitchFamily="34" charset="-128"/>
              </a:rPr>
              <a:t> = new Student();</a:t>
            </a:r>
          </a:p>
          <a:p>
            <a:pPr eaLnBrk="1" hangingPunct="1">
              <a:lnSpc>
                <a:spcPct val="80000"/>
              </a:lnSpc>
              <a:buFontTx/>
              <a:buNone/>
            </a:pPr>
            <a:r>
              <a:rPr lang="en-US" sz="1600" dirty="0">
                <a:latin typeface="Courier New" pitchFamily="49" charset="0"/>
                <a:ea typeface="MS PGothic" pitchFamily="34" charset="-128"/>
              </a:rPr>
              <a:t>// Memory is now allocated with enough space to store what is</a:t>
            </a:r>
          </a:p>
          <a:p>
            <a:pPr eaLnBrk="1" hangingPunct="1">
              <a:lnSpc>
                <a:spcPct val="80000"/>
              </a:lnSpc>
              <a:buFontTx/>
              <a:buNone/>
            </a:pPr>
            <a:r>
              <a:rPr lang="en-US" sz="1600" dirty="0">
                <a:latin typeface="Courier New" pitchFamily="49" charset="0"/>
                <a:ea typeface="MS PGothic" pitchFamily="34" charset="-128"/>
              </a:rPr>
              <a:t>// defined in a Student. </a:t>
            </a:r>
            <a:r>
              <a:rPr lang="en-US" sz="1600" dirty="0" err="1">
                <a:latin typeface="Courier New" pitchFamily="49" charset="0"/>
                <a:ea typeface="MS PGothic" pitchFamily="34" charset="-128"/>
              </a:rPr>
              <a:t>myStudent</a:t>
            </a:r>
            <a:r>
              <a:rPr lang="en-US" sz="1600" dirty="0">
                <a:latin typeface="Courier New" pitchFamily="49" charset="0"/>
                <a:ea typeface="MS PGothic" pitchFamily="34" charset="-128"/>
              </a:rPr>
              <a:t> has its own instance of</a:t>
            </a:r>
          </a:p>
          <a:p>
            <a:pPr eaLnBrk="1" hangingPunct="1">
              <a:lnSpc>
                <a:spcPct val="80000"/>
              </a:lnSpc>
              <a:buFontTx/>
              <a:buNone/>
            </a:pPr>
            <a:r>
              <a:rPr lang="en-US" sz="1600" dirty="0">
                <a:latin typeface="Courier New" pitchFamily="49" charset="0"/>
                <a:ea typeface="MS PGothic" pitchFamily="34" charset="-128"/>
              </a:rPr>
              <a:t>// Student information</a:t>
            </a:r>
            <a:endParaRPr lang="en-US" sz="1600" dirty="0">
              <a:latin typeface="Verdana" pitchFamily="34" charset="0"/>
              <a:ea typeface="MS PGothic" pitchFamily="34" charset="-128"/>
            </a:endParaRPr>
          </a:p>
        </p:txBody>
      </p:sp>
      <p:sp>
        <p:nvSpPr>
          <p:cNvPr id="4" name="Rectangle 7"/>
          <p:cNvSpPr>
            <a:spLocks noChangeArrowheads="1"/>
          </p:cNvSpPr>
          <p:nvPr/>
        </p:nvSpPr>
        <p:spPr bwMode="auto">
          <a:xfrm>
            <a:off x="2133600" y="3733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0x3F135604</a:t>
            </a:r>
          </a:p>
        </p:txBody>
      </p:sp>
      <p:sp>
        <p:nvSpPr>
          <p:cNvPr id="5" name="TextBox 1"/>
          <p:cNvSpPr txBox="1">
            <a:spLocks noChangeArrowheads="1"/>
          </p:cNvSpPr>
          <p:nvPr/>
        </p:nvSpPr>
        <p:spPr bwMode="auto">
          <a:xfrm>
            <a:off x="762000" y="3733800"/>
            <a:ext cx="145672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myStudent</a:t>
            </a:r>
            <a:endParaRPr lang="en-US" sz="1800" dirty="0"/>
          </a:p>
        </p:txBody>
      </p:sp>
      <p:cxnSp>
        <p:nvCxnSpPr>
          <p:cNvPr id="6" name="Curved Connector 5"/>
          <p:cNvCxnSpPr>
            <a:stCxn id="4" idx="3"/>
            <a:endCxn id="8" idx="0"/>
          </p:cNvCxnSpPr>
          <p:nvPr/>
        </p:nvCxnSpPr>
        <p:spPr>
          <a:xfrm>
            <a:off x="3733800" y="3924300"/>
            <a:ext cx="2324100" cy="3429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 name="Rectangle 7"/>
          <p:cNvSpPr>
            <a:spLocks noChangeArrowheads="1"/>
          </p:cNvSpPr>
          <p:nvPr/>
        </p:nvSpPr>
        <p:spPr bwMode="auto">
          <a:xfrm>
            <a:off x="5257800" y="4267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
        <p:nvSpPr>
          <p:cNvPr id="9" name="Rectangle 8"/>
          <p:cNvSpPr>
            <a:spLocks noChangeArrowheads="1"/>
          </p:cNvSpPr>
          <p:nvPr/>
        </p:nvSpPr>
        <p:spPr bwMode="auto">
          <a:xfrm>
            <a:off x="5257800" y="5410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
        <p:nvSpPr>
          <p:cNvPr id="10" name="Rectangle 9"/>
          <p:cNvSpPr>
            <a:spLocks noChangeArrowheads="1"/>
          </p:cNvSpPr>
          <p:nvPr/>
        </p:nvSpPr>
        <p:spPr bwMode="auto">
          <a:xfrm>
            <a:off x="5257800" y="4648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
        <p:nvSpPr>
          <p:cNvPr id="11" name="Rectangle 10"/>
          <p:cNvSpPr>
            <a:spLocks noChangeArrowheads="1"/>
          </p:cNvSpPr>
          <p:nvPr/>
        </p:nvSpPr>
        <p:spPr bwMode="auto">
          <a:xfrm>
            <a:off x="5257800" y="5791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
        <p:nvSpPr>
          <p:cNvPr id="12" name="Rectangle 11"/>
          <p:cNvSpPr>
            <a:spLocks noChangeArrowheads="1"/>
          </p:cNvSpPr>
          <p:nvPr/>
        </p:nvSpPr>
        <p:spPr bwMode="auto">
          <a:xfrm>
            <a:off x="5257800" y="5029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
        <p:nvSpPr>
          <p:cNvPr id="13" name="Rectangle 12"/>
          <p:cNvSpPr>
            <a:spLocks noChangeArrowheads="1"/>
          </p:cNvSpPr>
          <p:nvPr/>
        </p:nvSpPr>
        <p:spPr bwMode="auto">
          <a:xfrm>
            <a:off x="5257800" y="6172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Tree>
    <p:extLst>
      <p:ext uri="{BB962C8B-B14F-4D97-AF65-F5344CB8AC3E}">
        <p14:creationId xmlns:p14="http://schemas.microsoft.com/office/powerpoint/2010/main" val="3550086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0752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400" dirty="0">
                <a:latin typeface="Verdana" pitchFamily="34" charset="0"/>
                <a:ea typeface="MS PGothic" pitchFamily="34" charset="-128"/>
              </a:rPr>
              <a:t>Class code (Java)</a:t>
            </a:r>
          </a:p>
          <a:p>
            <a:pPr eaLnBrk="1" hangingPunct="1">
              <a:lnSpc>
                <a:spcPct val="80000"/>
              </a:lnSpc>
              <a:buFontTx/>
              <a:buNone/>
            </a:pPr>
            <a:endParaRPr lang="en-US" sz="2800" dirty="0">
              <a:latin typeface="Verdana" pitchFamily="34" charset="0"/>
              <a:ea typeface="MS PGothic" pitchFamily="34" charset="-128"/>
            </a:endParaRPr>
          </a:p>
          <a:p>
            <a:pPr eaLnBrk="1" hangingPunct="1">
              <a:lnSpc>
                <a:spcPct val="80000"/>
              </a:lnSpc>
              <a:buFontTx/>
              <a:buNone/>
            </a:pPr>
            <a:r>
              <a:rPr lang="en-US" sz="1600" dirty="0" err="1">
                <a:latin typeface="Courier New" pitchFamily="49" charset="0"/>
                <a:ea typeface="MS PGothic" pitchFamily="34" charset="-128"/>
              </a:rPr>
              <a:t>myStudent.firstName</a:t>
            </a:r>
            <a:r>
              <a:rPr lang="en-US" sz="1600" dirty="0">
                <a:latin typeface="Courier New" pitchFamily="49" charset="0"/>
                <a:ea typeface="MS PGothic" pitchFamily="34" charset="-128"/>
              </a:rPr>
              <a:t> = “Phil”;</a:t>
            </a:r>
          </a:p>
          <a:p>
            <a:pPr eaLnBrk="1" hangingPunct="1">
              <a:lnSpc>
                <a:spcPct val="80000"/>
              </a:lnSpc>
              <a:buFontTx/>
              <a:buNone/>
            </a:pPr>
            <a:r>
              <a:rPr lang="en-US" sz="1600" dirty="0" err="1">
                <a:latin typeface="Courier New" pitchFamily="49" charset="0"/>
                <a:ea typeface="MS PGothic" pitchFamily="34" charset="-128"/>
              </a:rPr>
              <a:t>myStudent.lastName</a:t>
            </a:r>
            <a:r>
              <a:rPr lang="en-US" sz="1600" dirty="0">
                <a:latin typeface="Courier New" pitchFamily="49" charset="0"/>
                <a:ea typeface="MS PGothic" pitchFamily="34" charset="-128"/>
              </a:rPr>
              <a:t> = “Tayco”;</a:t>
            </a:r>
          </a:p>
          <a:p>
            <a:pPr eaLnBrk="1" hangingPunct="1">
              <a:lnSpc>
                <a:spcPct val="80000"/>
              </a:lnSpc>
              <a:buFontTx/>
              <a:buNone/>
            </a:pPr>
            <a:r>
              <a:rPr lang="en-US" sz="1600" dirty="0" err="1">
                <a:latin typeface="Courier New" pitchFamily="49" charset="0"/>
                <a:ea typeface="MS PGothic" pitchFamily="34" charset="-128"/>
              </a:rPr>
              <a:t>myStudent.age</a:t>
            </a:r>
            <a:r>
              <a:rPr lang="en-US" sz="1600" dirty="0">
                <a:latin typeface="Courier New" pitchFamily="49" charset="0"/>
                <a:ea typeface="MS PGothic" pitchFamily="34" charset="-128"/>
              </a:rPr>
              <a:t> = 25;</a:t>
            </a:r>
          </a:p>
          <a:p>
            <a:pPr eaLnBrk="1" hangingPunct="1">
              <a:lnSpc>
                <a:spcPct val="80000"/>
              </a:lnSpc>
              <a:buFontTx/>
              <a:buNone/>
            </a:pPr>
            <a:r>
              <a:rPr lang="en-US" sz="1600" dirty="0" err="1">
                <a:latin typeface="Courier New" pitchFamily="49" charset="0"/>
                <a:ea typeface="MS PGothic" pitchFamily="34" charset="-128"/>
              </a:rPr>
              <a:t>myStudent.gpa</a:t>
            </a:r>
            <a:r>
              <a:rPr lang="en-US" sz="1600" dirty="0">
                <a:latin typeface="Courier New" pitchFamily="49" charset="0"/>
                <a:ea typeface="MS PGothic" pitchFamily="34" charset="-128"/>
              </a:rPr>
              <a:t> = 3.9;</a:t>
            </a:r>
          </a:p>
          <a:p>
            <a:pPr eaLnBrk="1" hangingPunct="1">
              <a:lnSpc>
                <a:spcPct val="80000"/>
              </a:lnSpc>
              <a:buFontTx/>
              <a:buNone/>
            </a:pPr>
            <a:r>
              <a:rPr lang="en-US" sz="1600" dirty="0" err="1">
                <a:latin typeface="Courier New" pitchFamily="49" charset="0"/>
                <a:ea typeface="MS PGothic" pitchFamily="34" charset="-128"/>
              </a:rPr>
              <a:t>myStudent.gender</a:t>
            </a:r>
            <a:r>
              <a:rPr lang="en-US" sz="1600" dirty="0">
                <a:latin typeface="Courier New" pitchFamily="49" charset="0"/>
                <a:ea typeface="MS PGothic" pitchFamily="34" charset="-128"/>
              </a:rPr>
              <a:t> = ‘M’;</a:t>
            </a:r>
          </a:p>
          <a:p>
            <a:pPr eaLnBrk="1" hangingPunct="1">
              <a:lnSpc>
                <a:spcPct val="80000"/>
              </a:lnSpc>
              <a:buFontTx/>
              <a:buNone/>
            </a:pPr>
            <a:r>
              <a:rPr lang="en-US" sz="1600" dirty="0" err="1">
                <a:latin typeface="Courier New" pitchFamily="49" charset="0"/>
                <a:ea typeface="MS PGothic" pitchFamily="34" charset="-128"/>
              </a:rPr>
              <a:t>myStudent.id</a:t>
            </a:r>
            <a:r>
              <a:rPr lang="en-US" sz="1600" dirty="0">
                <a:latin typeface="Courier New" pitchFamily="49" charset="0"/>
                <a:ea typeface="MS PGothic" pitchFamily="34" charset="-128"/>
              </a:rPr>
              <a:t> = “ABC123”;</a:t>
            </a:r>
          </a:p>
        </p:txBody>
      </p:sp>
      <p:sp>
        <p:nvSpPr>
          <p:cNvPr id="4" name="Rectangle 7"/>
          <p:cNvSpPr>
            <a:spLocks noChangeArrowheads="1"/>
          </p:cNvSpPr>
          <p:nvPr/>
        </p:nvSpPr>
        <p:spPr bwMode="auto">
          <a:xfrm>
            <a:off x="2133600" y="43434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0x3F135604</a:t>
            </a:r>
          </a:p>
        </p:txBody>
      </p:sp>
      <p:sp>
        <p:nvSpPr>
          <p:cNvPr id="5" name="TextBox 1"/>
          <p:cNvSpPr txBox="1">
            <a:spLocks noChangeArrowheads="1"/>
          </p:cNvSpPr>
          <p:nvPr/>
        </p:nvSpPr>
        <p:spPr bwMode="auto">
          <a:xfrm>
            <a:off x="762000" y="4343400"/>
            <a:ext cx="145672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myStudent</a:t>
            </a:r>
            <a:endParaRPr lang="en-US" sz="1800" dirty="0"/>
          </a:p>
        </p:txBody>
      </p:sp>
      <p:cxnSp>
        <p:nvCxnSpPr>
          <p:cNvPr id="6" name="Curved Connector 5"/>
          <p:cNvCxnSpPr>
            <a:stCxn id="4" idx="3"/>
            <a:endCxn id="8" idx="0"/>
          </p:cNvCxnSpPr>
          <p:nvPr/>
        </p:nvCxnSpPr>
        <p:spPr>
          <a:xfrm flipV="1">
            <a:off x="3733800" y="3962400"/>
            <a:ext cx="2324100" cy="571500"/>
          </a:xfrm>
          <a:prstGeom prst="curvedConnector4">
            <a:avLst>
              <a:gd name="adj1" fmla="val 32787"/>
              <a:gd name="adj2" fmla="val 14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 name="Rectangle 7"/>
          <p:cNvSpPr>
            <a:spLocks noChangeArrowheads="1"/>
          </p:cNvSpPr>
          <p:nvPr/>
        </p:nvSpPr>
        <p:spPr bwMode="auto">
          <a:xfrm>
            <a:off x="5257800" y="39624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Phil</a:t>
            </a:r>
          </a:p>
        </p:txBody>
      </p:sp>
      <p:sp>
        <p:nvSpPr>
          <p:cNvPr id="9" name="Rectangle 8"/>
          <p:cNvSpPr>
            <a:spLocks noChangeArrowheads="1"/>
          </p:cNvSpPr>
          <p:nvPr/>
        </p:nvSpPr>
        <p:spPr bwMode="auto">
          <a:xfrm>
            <a:off x="5257800" y="51054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3.9</a:t>
            </a:r>
          </a:p>
        </p:txBody>
      </p:sp>
      <p:sp>
        <p:nvSpPr>
          <p:cNvPr id="10" name="Rectangle 9"/>
          <p:cNvSpPr>
            <a:spLocks noChangeArrowheads="1"/>
          </p:cNvSpPr>
          <p:nvPr/>
        </p:nvSpPr>
        <p:spPr bwMode="auto">
          <a:xfrm>
            <a:off x="5257800" y="43434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Tayco</a:t>
            </a:r>
          </a:p>
        </p:txBody>
      </p:sp>
      <p:sp>
        <p:nvSpPr>
          <p:cNvPr id="11" name="Rectangle 10"/>
          <p:cNvSpPr>
            <a:spLocks noChangeArrowheads="1"/>
          </p:cNvSpPr>
          <p:nvPr/>
        </p:nvSpPr>
        <p:spPr bwMode="auto">
          <a:xfrm>
            <a:off x="5257800" y="54864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M</a:t>
            </a:r>
          </a:p>
        </p:txBody>
      </p:sp>
      <p:sp>
        <p:nvSpPr>
          <p:cNvPr id="12" name="Rectangle 11"/>
          <p:cNvSpPr>
            <a:spLocks noChangeArrowheads="1"/>
          </p:cNvSpPr>
          <p:nvPr/>
        </p:nvSpPr>
        <p:spPr bwMode="auto">
          <a:xfrm>
            <a:off x="5257800" y="47244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13" name="Rectangle 12"/>
          <p:cNvSpPr>
            <a:spLocks noChangeArrowheads="1"/>
          </p:cNvSpPr>
          <p:nvPr/>
        </p:nvSpPr>
        <p:spPr bwMode="auto">
          <a:xfrm>
            <a:off x="5257800" y="58674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ABC123</a:t>
            </a:r>
          </a:p>
        </p:txBody>
      </p:sp>
    </p:spTree>
    <p:extLst>
      <p:ext uri="{BB962C8B-B14F-4D97-AF65-F5344CB8AC3E}">
        <p14:creationId xmlns:p14="http://schemas.microsoft.com/office/powerpoint/2010/main" val="2518422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08546" name="Rectangle 3"/>
          <p:cNvSpPr>
            <a:spLocks noGrp="1" noChangeArrowheads="1"/>
          </p:cNvSpPr>
          <p:nvPr>
            <p:ph type="body" idx="4294967295"/>
          </p:nvPr>
        </p:nvSpPr>
        <p:spPr/>
        <p:txBody>
          <a:bodyPr/>
          <a:lstStyle/>
          <a:p>
            <a:pPr eaLnBrk="1" hangingPunct="1">
              <a:lnSpc>
                <a:spcPct val="80000"/>
              </a:lnSpc>
              <a:buFontTx/>
              <a:buNone/>
            </a:pPr>
            <a:r>
              <a:rPr lang="en-US" sz="2000">
                <a:latin typeface="Verdana" pitchFamily="34" charset="0"/>
                <a:ea typeface="MS PGothic" pitchFamily="34" charset="-128"/>
              </a:rPr>
              <a:t>Code observations</a:t>
            </a:r>
          </a:p>
          <a:p>
            <a:pPr eaLnBrk="1" hangingPunct="1">
              <a:lnSpc>
                <a:spcPct val="80000"/>
              </a:lnSpc>
              <a:buFontTx/>
              <a:buNone/>
            </a:pPr>
            <a:endParaRPr lang="en-US" sz="2800">
              <a:latin typeface="Verdana" pitchFamily="34" charset="0"/>
              <a:ea typeface="MS PGothic" pitchFamily="34" charset="-128"/>
            </a:endParaRPr>
          </a:p>
          <a:p>
            <a:pPr eaLnBrk="1" hangingPunct="1">
              <a:lnSpc>
                <a:spcPct val="80000"/>
              </a:lnSpc>
            </a:pPr>
            <a:r>
              <a:rPr lang="en-US" sz="1800">
                <a:latin typeface="Verdana" pitchFamily="34" charset="0"/>
                <a:ea typeface="MS PGothic" pitchFamily="34" charset="-128"/>
              </a:rPr>
              <a:t>Student objects are “instantiated” with the “new Student()” line. From there, the object properties are treated like normal variables</a:t>
            </a:r>
          </a:p>
          <a:p>
            <a:pPr eaLnBrk="1" hangingPunct="1">
              <a:lnSpc>
                <a:spcPct val="80000"/>
              </a:lnSpc>
            </a:pPr>
            <a:r>
              <a:rPr lang="en-US" sz="1800">
                <a:latin typeface="Verdana" pitchFamily="34" charset="0"/>
                <a:ea typeface="MS PGothic" pitchFamily="34" charset="-128"/>
              </a:rPr>
              <a:t>myStudent is one instance of type Student with its own set of values for each of its properties. Similar code can be used with different objects</a:t>
            </a:r>
          </a:p>
          <a:p>
            <a:pPr eaLnBrk="1" hangingPunct="1">
              <a:lnSpc>
                <a:spcPct val="80000"/>
              </a:lnSpc>
            </a:pPr>
            <a:r>
              <a:rPr lang="en-US" sz="1800">
                <a:latin typeface="Verdana" pitchFamily="34" charset="0"/>
                <a:ea typeface="MS PGothic" pitchFamily="34" charset="-128"/>
              </a:rPr>
              <a:t>Abstract data types are treated like normal data types</a:t>
            </a:r>
          </a:p>
          <a:p>
            <a:pPr lvl="1" eaLnBrk="1" hangingPunct="1">
              <a:lnSpc>
                <a:spcPct val="80000"/>
              </a:lnSpc>
            </a:pPr>
            <a:r>
              <a:rPr lang="en-US" sz="1600">
                <a:latin typeface="Verdana" pitchFamily="34" charset="0"/>
                <a:ea typeface="MS PGothic" pitchFamily="34" charset="-128"/>
              </a:rPr>
              <a:t>You can create an array of Students</a:t>
            </a:r>
          </a:p>
          <a:p>
            <a:pPr lvl="1" eaLnBrk="1" hangingPunct="1">
              <a:lnSpc>
                <a:spcPct val="80000"/>
              </a:lnSpc>
            </a:pPr>
            <a:r>
              <a:rPr lang="en-US" sz="1600">
                <a:latin typeface="Verdana" pitchFamily="34" charset="0"/>
                <a:ea typeface="MS PGothic" pitchFamily="34" charset="-128"/>
              </a:rPr>
              <a:t>You can use a class as a property of another class (known as “composition”)</a:t>
            </a:r>
          </a:p>
          <a:p>
            <a:pPr eaLnBrk="1" hangingPunct="1">
              <a:lnSpc>
                <a:spcPct val="80000"/>
              </a:lnSpc>
            </a:pPr>
            <a:r>
              <a:rPr lang="en-US" sz="1800">
                <a:latin typeface="Verdana" pitchFamily="34" charset="0"/>
                <a:ea typeface="MS PGothic" pitchFamily="34" charset="-128"/>
              </a:rPr>
              <a:t>The class definition is a template or a definition. Actual memory is not allocated until an object is instantiated</a:t>
            </a:r>
          </a:p>
          <a:p>
            <a:pPr eaLnBrk="1" hangingPunct="1">
              <a:lnSpc>
                <a:spcPct val="80000"/>
              </a:lnSpc>
            </a:pPr>
            <a:r>
              <a:rPr lang="en-US" sz="1800">
                <a:latin typeface="Verdana" pitchFamily="34" charset="0"/>
                <a:ea typeface="MS PGothic" pitchFamily="34" charset="-128"/>
              </a:rPr>
              <a:t>Classes can also contain functions (called methods) which you will see used later. Designing and programming extensively with classes is beyond the scope of this course</a:t>
            </a:r>
          </a:p>
          <a:p>
            <a:pPr lvl="1" eaLnBrk="1" hangingPunct="1">
              <a:lnSpc>
                <a:spcPct val="80000"/>
              </a:lnSpc>
            </a:pPr>
            <a:endParaRPr lang="en-US" sz="1600">
              <a:latin typeface="Verdana" pitchFamily="34" charset="0"/>
              <a:ea typeface="MS PGothic" pitchFamily="34" charset="-128"/>
            </a:endParaRPr>
          </a:p>
        </p:txBody>
      </p:sp>
    </p:spTree>
    <p:extLst>
      <p:ext uri="{BB962C8B-B14F-4D97-AF65-F5344CB8AC3E}">
        <p14:creationId xmlns:p14="http://schemas.microsoft.com/office/powerpoint/2010/main" val="1234900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12642" name="Rectangle 3"/>
          <p:cNvSpPr>
            <a:spLocks noGrp="1" noChangeArrowheads="1"/>
          </p:cNvSpPr>
          <p:nvPr>
            <p:ph type="body" idx="4294967295"/>
          </p:nvPr>
        </p:nvSpPr>
        <p:spPr/>
        <p:txBody>
          <a:bodyPr/>
          <a:lstStyle/>
          <a:p>
            <a:pPr eaLnBrk="1" hangingPunct="1">
              <a:lnSpc>
                <a:spcPct val="80000"/>
              </a:lnSpc>
              <a:buFontTx/>
              <a:buNone/>
            </a:pPr>
            <a:r>
              <a:rPr lang="en-US" sz="2000" dirty="0">
                <a:latin typeface="Verdana" pitchFamily="34" charset="0"/>
                <a:ea typeface="MS PGothic" pitchFamily="34" charset="-128"/>
              </a:rPr>
              <a:t>Dynamic memory allocation</a:t>
            </a:r>
          </a:p>
          <a:p>
            <a:pPr eaLnBrk="1" hangingPunct="1">
              <a:lnSpc>
                <a:spcPct val="80000"/>
              </a:lnSpc>
              <a:buFontTx/>
              <a:buNone/>
            </a:pPr>
            <a:endParaRPr lang="en-US" sz="2800" dirty="0">
              <a:latin typeface="Verdana" pitchFamily="34" charset="0"/>
              <a:ea typeface="MS PGothic" pitchFamily="34" charset="-128"/>
            </a:endParaRPr>
          </a:p>
          <a:p>
            <a:pPr eaLnBrk="1" hangingPunct="1">
              <a:lnSpc>
                <a:spcPct val="80000"/>
              </a:lnSpc>
            </a:pPr>
            <a:r>
              <a:rPr lang="en-US" sz="2000" dirty="0">
                <a:latin typeface="Verdana" pitchFamily="34" charset="0"/>
                <a:ea typeface="MS PGothic" pitchFamily="34" charset="-128"/>
              </a:rPr>
              <a:t>So what do we know to this point:</a:t>
            </a:r>
          </a:p>
          <a:p>
            <a:pPr lvl="1" eaLnBrk="1" hangingPunct="1">
              <a:lnSpc>
                <a:spcPct val="80000"/>
              </a:lnSpc>
            </a:pPr>
            <a:r>
              <a:rPr lang="en-US" sz="1800" dirty="0">
                <a:latin typeface="Verdana" pitchFamily="34" charset="0"/>
                <a:ea typeface="MS PGothic" pitchFamily="34" charset="-128"/>
              </a:rPr>
              <a:t>Abstract data types allow us to define our own types of structures</a:t>
            </a:r>
          </a:p>
          <a:p>
            <a:pPr lvl="1" eaLnBrk="1" hangingPunct="1">
              <a:lnSpc>
                <a:spcPct val="80000"/>
              </a:lnSpc>
            </a:pPr>
            <a:r>
              <a:rPr lang="en-US" sz="1800" dirty="0">
                <a:latin typeface="Verdana" pitchFamily="34" charset="0"/>
                <a:ea typeface="MS PGothic" pitchFamily="34" charset="-128"/>
              </a:rPr>
              <a:t>Class properties can use simple and complex data types within them</a:t>
            </a:r>
          </a:p>
          <a:p>
            <a:pPr lvl="1" eaLnBrk="1" hangingPunct="1">
              <a:lnSpc>
                <a:spcPct val="80000"/>
              </a:lnSpc>
            </a:pPr>
            <a:r>
              <a:rPr lang="en-US" sz="1800" dirty="0">
                <a:latin typeface="Verdana" pitchFamily="34" charset="0"/>
                <a:ea typeface="MS PGothic" pitchFamily="34" charset="-128"/>
              </a:rPr>
              <a:t>Pointers dynamically handle memory (we use it when we need it)</a:t>
            </a:r>
          </a:p>
          <a:p>
            <a:pPr eaLnBrk="1" hangingPunct="1">
              <a:lnSpc>
                <a:spcPct val="80000"/>
              </a:lnSpc>
            </a:pPr>
            <a:r>
              <a:rPr lang="en-US" sz="2000" dirty="0">
                <a:latin typeface="Verdana" pitchFamily="34" charset="0"/>
                <a:ea typeface="MS PGothic" pitchFamily="34" charset="-128"/>
              </a:rPr>
              <a:t>We can combine the use of this knowledge to define a class that allows us to manage sets of data like an array does while also addressing the cons of that data structure</a:t>
            </a:r>
          </a:p>
          <a:p>
            <a:pPr eaLnBrk="1" hangingPunct="1">
              <a:lnSpc>
                <a:spcPct val="80000"/>
              </a:lnSpc>
            </a:pPr>
            <a:r>
              <a:rPr lang="en-US" sz="2000" dirty="0">
                <a:latin typeface="Verdana" pitchFamily="34" charset="0"/>
                <a:ea typeface="MS PGothic" pitchFamily="34" charset="-128"/>
              </a:rPr>
              <a:t>First, we will define a class that contains properties for storing an element of data and handling memory references to other elements like it</a:t>
            </a:r>
          </a:p>
          <a:p>
            <a:pPr eaLnBrk="1" hangingPunct="1">
              <a:lnSpc>
                <a:spcPct val="80000"/>
              </a:lnSpc>
            </a:pPr>
            <a:endParaRPr lang="en-US" sz="1800" dirty="0">
              <a:latin typeface="Verdana" pitchFamily="34" charset="0"/>
              <a:ea typeface="MS PGothic"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3666"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dirty="0">
                <a:latin typeface="Verdana" pitchFamily="34" charset="0"/>
                <a:ea typeface="MS PGothic" pitchFamily="34" charset="-128"/>
              </a:rPr>
              <a:t>The Node class:</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public class Node</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public </a:t>
            </a:r>
            <a:r>
              <a:rPr lang="en-US" sz="2000" dirty="0" err="1">
                <a:latin typeface="Courier New" pitchFamily="49" charset="0"/>
                <a:ea typeface="MS PGothic" pitchFamily="34" charset="-128"/>
              </a:rPr>
              <a:t>int</a:t>
            </a:r>
            <a:r>
              <a:rPr lang="en-US" sz="2000" dirty="0">
                <a:latin typeface="Courier New" pitchFamily="49" charset="0"/>
                <a:ea typeface="MS PGothic" pitchFamily="34" charset="-128"/>
              </a:rPr>
              <a:t> data;</a:t>
            </a:r>
          </a:p>
          <a:p>
            <a:pPr eaLnBrk="1" hangingPunct="1">
              <a:lnSpc>
                <a:spcPct val="80000"/>
              </a:lnSpc>
              <a:buFontTx/>
              <a:buNone/>
            </a:pPr>
            <a:r>
              <a:rPr lang="en-US" sz="2000" dirty="0">
                <a:latin typeface="Courier New" pitchFamily="49" charset="0"/>
                <a:ea typeface="MS PGothic" pitchFamily="34" charset="-128"/>
              </a:rPr>
              <a:t>	public Node next;</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Node is a data type the will represent one</a:t>
            </a:r>
          </a:p>
          <a:p>
            <a:pPr eaLnBrk="1" hangingPunct="1">
              <a:lnSpc>
                <a:spcPct val="80000"/>
              </a:lnSpc>
              <a:buFontTx/>
              <a:buNone/>
            </a:pPr>
            <a:r>
              <a:rPr lang="en-US" sz="2000" dirty="0">
                <a:latin typeface="Courier New" pitchFamily="49" charset="0"/>
                <a:ea typeface="MS PGothic" pitchFamily="34" charset="-128"/>
              </a:rPr>
              <a:t>// instance of data in a list like an element in</a:t>
            </a:r>
          </a:p>
          <a:p>
            <a:pPr eaLnBrk="1" hangingPunct="1">
              <a:lnSpc>
                <a:spcPct val="80000"/>
              </a:lnSpc>
              <a:buFontTx/>
              <a:buNone/>
            </a:pPr>
            <a:r>
              <a:rPr lang="en-US" sz="2000" dirty="0">
                <a:latin typeface="Courier New" pitchFamily="49" charset="0"/>
                <a:ea typeface="MS PGothic" pitchFamily="34" charset="-128"/>
              </a:rPr>
              <a:t>// an array</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“data” represents the actual value of the element</a:t>
            </a:r>
          </a:p>
          <a:p>
            <a:pPr eaLnBrk="1" hangingPunct="1">
              <a:lnSpc>
                <a:spcPct val="80000"/>
              </a:lnSpc>
              <a:buFontTx/>
              <a:buNone/>
            </a:pPr>
            <a:r>
              <a:rPr lang="en-US" sz="2000" dirty="0">
                <a:latin typeface="Courier New" pitchFamily="49" charset="0"/>
                <a:ea typeface="MS PGothic" pitchFamily="34" charset="-128"/>
              </a:rPr>
              <a:t>// “next” will refer to the next element in the list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3666"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dirty="0">
                <a:latin typeface="Verdana" pitchFamily="34" charset="0"/>
                <a:ea typeface="MS PGothic" pitchFamily="34" charset="-128"/>
              </a:rPr>
              <a:t>Using the Node class:</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public class Node</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public </a:t>
            </a:r>
            <a:r>
              <a:rPr lang="en-US" sz="2000" dirty="0" err="1">
                <a:latin typeface="Courier New" pitchFamily="49" charset="0"/>
                <a:ea typeface="MS PGothic" pitchFamily="34" charset="-128"/>
              </a:rPr>
              <a:t>int</a:t>
            </a:r>
            <a:r>
              <a:rPr lang="en-US" sz="2000" dirty="0">
                <a:latin typeface="Courier New" pitchFamily="49" charset="0"/>
                <a:ea typeface="MS PGothic" pitchFamily="34" charset="-128"/>
              </a:rPr>
              <a:t> data;</a:t>
            </a:r>
          </a:p>
          <a:p>
            <a:pPr eaLnBrk="1" hangingPunct="1">
              <a:lnSpc>
                <a:spcPct val="80000"/>
              </a:lnSpc>
              <a:buFontTx/>
              <a:buNone/>
            </a:pPr>
            <a:r>
              <a:rPr lang="en-US" sz="2000" dirty="0">
                <a:latin typeface="Courier New" pitchFamily="49" charset="0"/>
                <a:ea typeface="MS PGothic" pitchFamily="34" charset="-128"/>
              </a:rPr>
              <a:t>	public Node next;</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solidFill>
                  <a:srgbClr val="FF0000"/>
                </a:solidFill>
                <a:latin typeface="Courier New" pitchFamily="49" charset="0"/>
                <a:ea typeface="MS PGothic" pitchFamily="34" charset="-128"/>
              </a:rPr>
              <a:t>Node </a:t>
            </a:r>
            <a:r>
              <a:rPr lang="en-US" sz="2000" dirty="0" err="1">
                <a:solidFill>
                  <a:srgbClr val="FF0000"/>
                </a:solidFill>
                <a:latin typeface="Courier New" pitchFamily="49" charset="0"/>
                <a:ea typeface="MS PGothic" pitchFamily="34" charset="-128"/>
              </a:rPr>
              <a:t>oneElement</a:t>
            </a:r>
            <a:r>
              <a:rPr lang="en-US" sz="2000" dirty="0">
                <a:solidFill>
                  <a:srgbClr val="FF0000"/>
                </a:solidFill>
                <a:latin typeface="Courier New" pitchFamily="49" charset="0"/>
                <a:ea typeface="MS PGothic" pitchFamily="34" charset="-128"/>
              </a:rPr>
              <a:t> = new Node();</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Here, we create an instance of a Node called</a:t>
            </a:r>
          </a:p>
          <a:p>
            <a:pPr eaLnBrk="1" hangingPunct="1">
              <a:lnSpc>
                <a:spcPct val="80000"/>
              </a:lnSpc>
              <a:buFontTx/>
              <a:buNone/>
            </a:pPr>
            <a:r>
              <a:rPr lang="en-US" sz="2000" dirty="0">
                <a:latin typeface="Courier New" pitchFamily="49" charset="0"/>
                <a:ea typeface="MS PGothic" pitchFamily="34" charset="-128"/>
              </a:rPr>
              <a:t>// “</a:t>
            </a:r>
            <a:r>
              <a:rPr lang="en-US" sz="2000" dirty="0" err="1">
                <a:latin typeface="Courier New" pitchFamily="49" charset="0"/>
                <a:ea typeface="MS PGothic" pitchFamily="34" charset="-128"/>
              </a:rPr>
              <a:t>oneElement</a:t>
            </a:r>
            <a:r>
              <a:rPr lang="en-US" sz="2000" dirty="0">
                <a:latin typeface="Courier New" pitchFamily="49" charset="0"/>
                <a:ea typeface="MS PGothic" pitchFamily="34" charset="-128"/>
              </a:rPr>
              <a:t>”. It currently references a location</a:t>
            </a:r>
          </a:p>
          <a:p>
            <a:pPr eaLnBrk="1" hangingPunct="1">
              <a:lnSpc>
                <a:spcPct val="80000"/>
              </a:lnSpc>
              <a:buFontTx/>
              <a:buNone/>
            </a:pPr>
            <a:r>
              <a:rPr lang="en-US" sz="2000" dirty="0">
                <a:latin typeface="Courier New" pitchFamily="49" charset="0"/>
                <a:ea typeface="MS PGothic" pitchFamily="34" charset="-128"/>
              </a:rPr>
              <a:t>// in memory where Node data will reside</a:t>
            </a:r>
          </a:p>
          <a:p>
            <a:pPr eaLnBrk="1" hangingPunct="1">
              <a:lnSpc>
                <a:spcPct val="80000"/>
              </a:lnSpc>
              <a:buFontTx/>
              <a:buNone/>
            </a:pPr>
            <a:r>
              <a:rPr lang="en-US" sz="2000" dirty="0">
                <a:latin typeface="Courier New" pitchFamily="49" charset="0"/>
                <a:ea typeface="MS PGothic" pitchFamily="34" charset="-128"/>
              </a:rPr>
              <a:t>// Currently, there is no data where </a:t>
            </a:r>
            <a:r>
              <a:rPr lang="en-US" sz="2000" dirty="0" err="1">
                <a:latin typeface="Courier New" pitchFamily="49" charset="0"/>
                <a:ea typeface="MS PGothic" pitchFamily="34" charset="-128"/>
              </a:rPr>
              <a:t>oneElement</a:t>
            </a: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is pointing to</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4" name="Rectangle 7"/>
          <p:cNvSpPr>
            <a:spLocks noChangeArrowheads="1"/>
          </p:cNvSpPr>
          <p:nvPr/>
        </p:nvSpPr>
        <p:spPr bwMode="auto">
          <a:xfrm>
            <a:off x="6629400" y="2209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0x64FB2A1D0</a:t>
            </a:r>
          </a:p>
        </p:txBody>
      </p:sp>
      <p:sp>
        <p:nvSpPr>
          <p:cNvPr id="5" name="TextBox 1"/>
          <p:cNvSpPr txBox="1">
            <a:spLocks noChangeArrowheads="1"/>
          </p:cNvSpPr>
          <p:nvPr/>
        </p:nvSpPr>
        <p:spPr bwMode="auto">
          <a:xfrm>
            <a:off x="4876800" y="2209800"/>
            <a:ext cx="155683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solidFill>
                  <a:srgbClr val="FF0000"/>
                </a:solidFill>
              </a:rPr>
              <a:t>oneElement</a:t>
            </a:r>
            <a:endParaRPr lang="en-US" sz="1800" dirty="0">
              <a:solidFill>
                <a:srgbClr val="FF0000"/>
              </a:solidFill>
            </a:endParaRPr>
          </a:p>
        </p:txBody>
      </p:sp>
      <p:cxnSp>
        <p:nvCxnSpPr>
          <p:cNvPr id="6" name="Curved Connector 5"/>
          <p:cNvCxnSpPr>
            <a:stCxn id="4" idx="2"/>
            <a:endCxn id="7" idx="0"/>
          </p:cNvCxnSpPr>
          <p:nvPr/>
        </p:nvCxnSpPr>
        <p:spPr>
          <a:xfrm rot="5400000">
            <a:off x="6800850" y="2609850"/>
            <a:ext cx="685800" cy="6477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6019800" y="3276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
        <p:nvSpPr>
          <p:cNvPr id="8" name="Rectangle 7"/>
          <p:cNvSpPr>
            <a:spLocks noChangeArrowheads="1"/>
          </p:cNvSpPr>
          <p:nvPr/>
        </p:nvSpPr>
        <p:spPr bwMode="auto">
          <a:xfrm>
            <a:off x="6019800" y="3657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Tree>
    <p:extLst>
      <p:ext uri="{BB962C8B-B14F-4D97-AF65-F5344CB8AC3E}">
        <p14:creationId xmlns:p14="http://schemas.microsoft.com/office/powerpoint/2010/main" val="3828053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3666"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dirty="0">
                <a:latin typeface="Verdana" pitchFamily="34" charset="0"/>
                <a:ea typeface="MS PGothic" pitchFamily="34" charset="-128"/>
              </a:rPr>
              <a:t>Using the Node class:</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public class Node</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public </a:t>
            </a:r>
            <a:r>
              <a:rPr lang="en-US" sz="2000" dirty="0" err="1">
                <a:latin typeface="Courier New" pitchFamily="49" charset="0"/>
                <a:ea typeface="MS PGothic" pitchFamily="34" charset="-128"/>
              </a:rPr>
              <a:t>int</a:t>
            </a:r>
            <a:r>
              <a:rPr lang="en-US" sz="2000" dirty="0">
                <a:latin typeface="Courier New" pitchFamily="49" charset="0"/>
                <a:ea typeface="MS PGothic" pitchFamily="34" charset="-128"/>
              </a:rPr>
              <a:t> data;</a:t>
            </a:r>
          </a:p>
          <a:p>
            <a:pPr eaLnBrk="1" hangingPunct="1">
              <a:lnSpc>
                <a:spcPct val="80000"/>
              </a:lnSpc>
              <a:buFontTx/>
              <a:buNone/>
            </a:pPr>
            <a:r>
              <a:rPr lang="en-US" sz="2000" dirty="0">
                <a:latin typeface="Courier New" pitchFamily="49" charset="0"/>
                <a:ea typeface="MS PGothic" pitchFamily="34" charset="-128"/>
              </a:rPr>
              <a:t>	public Node next;</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Node </a:t>
            </a:r>
            <a:r>
              <a:rPr lang="en-US" sz="2000" dirty="0" err="1">
                <a:latin typeface="Courier New" pitchFamily="49" charset="0"/>
                <a:ea typeface="MS PGothic" pitchFamily="34" charset="-128"/>
              </a:rPr>
              <a:t>oneElement</a:t>
            </a:r>
            <a:r>
              <a:rPr lang="en-US" sz="2000" dirty="0">
                <a:latin typeface="Courier New" pitchFamily="49" charset="0"/>
                <a:ea typeface="MS PGothic" pitchFamily="34" charset="-128"/>
              </a:rPr>
              <a:t> = new Node();</a:t>
            </a:r>
          </a:p>
          <a:p>
            <a:pPr eaLnBrk="1" hangingPunct="1">
              <a:lnSpc>
                <a:spcPct val="80000"/>
              </a:lnSpc>
              <a:buFontTx/>
              <a:buNone/>
            </a:pPr>
            <a:r>
              <a:rPr lang="en-US" sz="2000" dirty="0" err="1">
                <a:solidFill>
                  <a:srgbClr val="FF0000"/>
                </a:solidFill>
                <a:latin typeface="Courier New" pitchFamily="49" charset="0"/>
                <a:ea typeface="MS PGothic" pitchFamily="34" charset="-128"/>
              </a:rPr>
              <a:t>oneElement.data</a:t>
            </a:r>
            <a:r>
              <a:rPr lang="en-US" sz="2000" dirty="0">
                <a:solidFill>
                  <a:srgbClr val="FF0000"/>
                </a:solidFill>
                <a:latin typeface="Courier New" pitchFamily="49" charset="0"/>
                <a:ea typeface="MS PGothic" pitchFamily="34" charset="-128"/>
              </a:rPr>
              <a:t> = 25;</a:t>
            </a:r>
          </a:p>
          <a:p>
            <a:pPr eaLnBrk="1" hangingPunct="1">
              <a:lnSpc>
                <a:spcPct val="80000"/>
              </a:lnSpc>
              <a:buFontTx/>
              <a:buNone/>
            </a:pPr>
            <a:r>
              <a:rPr lang="en-US" sz="2000" dirty="0" err="1">
                <a:solidFill>
                  <a:srgbClr val="FF0000"/>
                </a:solidFill>
                <a:latin typeface="Courier New" pitchFamily="49" charset="0"/>
                <a:ea typeface="MS PGothic" pitchFamily="34" charset="-128"/>
              </a:rPr>
              <a:t>oneElement.next</a:t>
            </a:r>
            <a:r>
              <a:rPr lang="en-US" sz="2000" dirty="0">
                <a:solidFill>
                  <a:srgbClr val="FF0000"/>
                </a:solidFill>
                <a:latin typeface="Courier New" pitchFamily="49" charset="0"/>
                <a:ea typeface="MS PGothic" pitchFamily="34" charset="-128"/>
              </a:rPr>
              <a:t> = null;</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The properties of </a:t>
            </a:r>
            <a:r>
              <a:rPr lang="en-US" sz="2000" dirty="0" err="1">
                <a:latin typeface="Courier New" pitchFamily="49" charset="0"/>
                <a:ea typeface="MS PGothic" pitchFamily="34" charset="-128"/>
              </a:rPr>
              <a:t>oneElement</a:t>
            </a:r>
            <a:r>
              <a:rPr lang="en-US" sz="2000" dirty="0">
                <a:latin typeface="Courier New" pitchFamily="49" charset="0"/>
                <a:ea typeface="MS PGothic" pitchFamily="34" charset="-128"/>
              </a:rPr>
              <a:t> are now populated</a:t>
            </a:r>
          </a:p>
          <a:p>
            <a:pPr eaLnBrk="1" hangingPunct="1">
              <a:lnSpc>
                <a:spcPct val="80000"/>
              </a:lnSpc>
              <a:buFontTx/>
              <a:buNone/>
            </a:pPr>
            <a:r>
              <a:rPr lang="en-US" sz="2000" dirty="0">
                <a:latin typeface="Courier New" pitchFamily="49" charset="0"/>
                <a:ea typeface="MS PGothic" pitchFamily="34" charset="-128"/>
              </a:rPr>
              <a:t>// with data. Here, it represents storing a “25” and</a:t>
            </a:r>
          </a:p>
          <a:p>
            <a:pPr eaLnBrk="1" hangingPunct="1">
              <a:lnSpc>
                <a:spcPct val="80000"/>
              </a:lnSpc>
              <a:buFontTx/>
              <a:buNone/>
            </a:pPr>
            <a:r>
              <a:rPr lang="en-US" sz="2000" dirty="0">
                <a:latin typeface="Courier New" pitchFamily="49" charset="0"/>
                <a:ea typeface="MS PGothic" pitchFamily="34" charset="-128"/>
              </a:rPr>
              <a:t>// the “next” element does not exist (it’s “null”)</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4" name="Rectangle 7"/>
          <p:cNvSpPr>
            <a:spLocks noChangeArrowheads="1"/>
          </p:cNvSpPr>
          <p:nvPr/>
        </p:nvSpPr>
        <p:spPr bwMode="auto">
          <a:xfrm>
            <a:off x="6629400" y="2209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0x64FB2A1D0</a:t>
            </a:r>
          </a:p>
        </p:txBody>
      </p:sp>
      <p:sp>
        <p:nvSpPr>
          <p:cNvPr id="5" name="TextBox 1"/>
          <p:cNvSpPr txBox="1">
            <a:spLocks noChangeArrowheads="1"/>
          </p:cNvSpPr>
          <p:nvPr/>
        </p:nvSpPr>
        <p:spPr bwMode="auto">
          <a:xfrm>
            <a:off x="4876800" y="2209800"/>
            <a:ext cx="155683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oneElement</a:t>
            </a:r>
            <a:endParaRPr lang="en-US" sz="1800" dirty="0"/>
          </a:p>
        </p:txBody>
      </p:sp>
      <p:cxnSp>
        <p:nvCxnSpPr>
          <p:cNvPr id="6" name="Curved Connector 5"/>
          <p:cNvCxnSpPr>
            <a:stCxn id="4" idx="2"/>
            <a:endCxn id="7" idx="0"/>
          </p:cNvCxnSpPr>
          <p:nvPr/>
        </p:nvCxnSpPr>
        <p:spPr>
          <a:xfrm rot="5400000">
            <a:off x="6800850" y="2609850"/>
            <a:ext cx="685800" cy="6477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6019800" y="3276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25</a:t>
            </a:r>
          </a:p>
        </p:txBody>
      </p:sp>
      <p:sp>
        <p:nvSpPr>
          <p:cNvPr id="8" name="Rectangle 7"/>
          <p:cNvSpPr>
            <a:spLocks noChangeArrowheads="1"/>
          </p:cNvSpPr>
          <p:nvPr/>
        </p:nvSpPr>
        <p:spPr bwMode="auto">
          <a:xfrm>
            <a:off x="6019800" y="3657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null</a:t>
            </a:r>
          </a:p>
        </p:txBody>
      </p:sp>
      <p:cxnSp>
        <p:nvCxnSpPr>
          <p:cNvPr id="13" name="Curved Connector 12"/>
          <p:cNvCxnSpPr>
            <a:stCxn id="8" idx="2"/>
            <a:endCxn id="16" idx="0"/>
          </p:cNvCxnSpPr>
          <p:nvPr/>
        </p:nvCxnSpPr>
        <p:spPr>
          <a:xfrm rot="5400000">
            <a:off x="6277933" y="4106233"/>
            <a:ext cx="609600" cy="474335"/>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1"/>
          <p:cNvSpPr txBox="1">
            <a:spLocks noChangeArrowheads="1"/>
          </p:cNvSpPr>
          <p:nvPr/>
        </p:nvSpPr>
        <p:spPr bwMode="auto">
          <a:xfrm>
            <a:off x="6096000" y="46482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Tree>
    <p:extLst>
      <p:ext uri="{BB962C8B-B14F-4D97-AF65-F5344CB8AC3E}">
        <p14:creationId xmlns:p14="http://schemas.microsoft.com/office/powerpoint/2010/main" val="183757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3666"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dirty="0">
                <a:latin typeface="Verdana" pitchFamily="34" charset="0"/>
                <a:ea typeface="MS PGothic" pitchFamily="34" charset="-128"/>
              </a:rPr>
              <a:t>Another node created </a:t>
            </a:r>
            <a:r>
              <a:rPr lang="en-US" dirty="0" err="1">
                <a:latin typeface="Verdana" pitchFamily="34" charset="0"/>
                <a:ea typeface="MS PGothic" pitchFamily="34" charset="-128"/>
              </a:rPr>
              <a:t>indepedently</a:t>
            </a:r>
            <a:r>
              <a:rPr lang="en-US" dirty="0">
                <a:latin typeface="Verdana" pitchFamily="34" charset="0"/>
                <a:ea typeface="MS PGothic" pitchFamily="34" charset="-128"/>
              </a:rPr>
              <a: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solidFill>
                  <a:srgbClr val="FF0000"/>
                </a:solidFill>
                <a:latin typeface="Courier New" pitchFamily="49" charset="0"/>
                <a:ea typeface="MS PGothic" pitchFamily="34" charset="-128"/>
              </a:rPr>
              <a:t>Node </a:t>
            </a:r>
            <a:r>
              <a:rPr lang="en-US" sz="2000" dirty="0" err="1">
                <a:solidFill>
                  <a:srgbClr val="FF0000"/>
                </a:solidFill>
                <a:latin typeface="Courier New" pitchFamily="49" charset="0"/>
                <a:ea typeface="MS PGothic" pitchFamily="34" charset="-128"/>
              </a:rPr>
              <a:t>anotherElement</a:t>
            </a:r>
            <a:r>
              <a:rPr lang="en-US" sz="2000" dirty="0">
                <a:solidFill>
                  <a:srgbClr val="FF0000"/>
                </a:solidFill>
                <a:latin typeface="Courier New" pitchFamily="49" charset="0"/>
                <a:ea typeface="MS PGothic" pitchFamily="34" charset="-128"/>
              </a:rPr>
              <a:t> = new Node();</a:t>
            </a:r>
          </a:p>
          <a:p>
            <a:pPr eaLnBrk="1" hangingPunct="1">
              <a:lnSpc>
                <a:spcPct val="80000"/>
              </a:lnSpc>
              <a:buFontTx/>
              <a:buNone/>
            </a:pPr>
            <a:r>
              <a:rPr lang="en-US" sz="2000" dirty="0" err="1">
                <a:solidFill>
                  <a:srgbClr val="FF0000"/>
                </a:solidFill>
                <a:latin typeface="Courier New" pitchFamily="49" charset="0"/>
                <a:ea typeface="MS PGothic" pitchFamily="34" charset="-128"/>
              </a:rPr>
              <a:t>anotherElement.data</a:t>
            </a:r>
            <a:r>
              <a:rPr lang="en-US" sz="2000" dirty="0">
                <a:solidFill>
                  <a:srgbClr val="FF0000"/>
                </a:solidFill>
                <a:latin typeface="Courier New" pitchFamily="49" charset="0"/>
                <a:ea typeface="MS PGothic" pitchFamily="34" charset="-128"/>
              </a:rPr>
              <a:t> = 30;</a:t>
            </a:r>
          </a:p>
          <a:p>
            <a:pPr eaLnBrk="1" hangingPunct="1">
              <a:lnSpc>
                <a:spcPct val="80000"/>
              </a:lnSpc>
              <a:buFontTx/>
              <a:buNone/>
            </a:pPr>
            <a:r>
              <a:rPr lang="en-US" sz="2000" dirty="0" err="1">
                <a:solidFill>
                  <a:srgbClr val="FF0000"/>
                </a:solidFill>
                <a:latin typeface="Courier New" pitchFamily="49" charset="0"/>
                <a:ea typeface="MS PGothic" pitchFamily="34" charset="-128"/>
              </a:rPr>
              <a:t>anotherElement.next</a:t>
            </a:r>
            <a:r>
              <a:rPr lang="en-US" sz="2000" dirty="0">
                <a:solidFill>
                  <a:srgbClr val="FF0000"/>
                </a:solidFill>
                <a:latin typeface="Courier New" pitchFamily="49" charset="0"/>
                <a:ea typeface="MS PGothic" pitchFamily="34" charset="-128"/>
              </a:rPr>
              <a:t> = null;</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4" name="Rectangle 7"/>
          <p:cNvSpPr>
            <a:spLocks noChangeArrowheads="1"/>
          </p:cNvSpPr>
          <p:nvPr/>
        </p:nvSpPr>
        <p:spPr bwMode="auto">
          <a:xfrm>
            <a:off x="2438400" y="35814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0x64FB2A1D0</a:t>
            </a:r>
          </a:p>
        </p:txBody>
      </p:sp>
      <p:sp>
        <p:nvSpPr>
          <p:cNvPr id="5" name="TextBox 1"/>
          <p:cNvSpPr txBox="1">
            <a:spLocks noChangeArrowheads="1"/>
          </p:cNvSpPr>
          <p:nvPr/>
        </p:nvSpPr>
        <p:spPr bwMode="auto">
          <a:xfrm>
            <a:off x="685800" y="3581400"/>
            <a:ext cx="155683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oneElement</a:t>
            </a:r>
            <a:endParaRPr lang="en-US" sz="1800" dirty="0"/>
          </a:p>
        </p:txBody>
      </p:sp>
      <p:cxnSp>
        <p:nvCxnSpPr>
          <p:cNvPr id="6" name="Curved Connector 5"/>
          <p:cNvCxnSpPr>
            <a:stCxn id="4" idx="2"/>
            <a:endCxn id="7" idx="0"/>
          </p:cNvCxnSpPr>
          <p:nvPr/>
        </p:nvCxnSpPr>
        <p:spPr>
          <a:xfrm rot="5400000">
            <a:off x="2609850" y="3981450"/>
            <a:ext cx="685800" cy="6477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1828800" y="4648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1828800" y="5029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9" name="Curved Connector 8"/>
          <p:cNvCxnSpPr>
            <a:cxnSpLocks/>
            <a:stCxn id="15" idx="2"/>
            <a:endCxn id="18" idx="0"/>
          </p:cNvCxnSpPr>
          <p:nvPr/>
        </p:nvCxnSpPr>
        <p:spPr>
          <a:xfrm rot="5400000">
            <a:off x="6463094" y="5479342"/>
            <a:ext cx="387849" cy="249565"/>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TextBox 1"/>
          <p:cNvSpPr txBox="1">
            <a:spLocks noChangeArrowheads="1"/>
          </p:cNvSpPr>
          <p:nvPr/>
        </p:nvSpPr>
        <p:spPr bwMode="auto">
          <a:xfrm>
            <a:off x="2209800" y="57912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11" name="Rectangle 7"/>
          <p:cNvSpPr>
            <a:spLocks noChangeArrowheads="1"/>
          </p:cNvSpPr>
          <p:nvPr/>
        </p:nvSpPr>
        <p:spPr bwMode="auto">
          <a:xfrm>
            <a:off x="6553200" y="35814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0x5524AA12</a:t>
            </a:r>
          </a:p>
        </p:txBody>
      </p:sp>
      <p:sp>
        <p:nvSpPr>
          <p:cNvPr id="12" name="TextBox 1"/>
          <p:cNvSpPr txBox="1">
            <a:spLocks noChangeArrowheads="1"/>
          </p:cNvSpPr>
          <p:nvPr/>
        </p:nvSpPr>
        <p:spPr bwMode="auto">
          <a:xfrm>
            <a:off x="4419600" y="3581400"/>
            <a:ext cx="203132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solidFill>
                  <a:srgbClr val="FF0000"/>
                </a:solidFill>
              </a:rPr>
              <a:t>anotherElement</a:t>
            </a:r>
            <a:endParaRPr lang="en-US" sz="1800" dirty="0">
              <a:solidFill>
                <a:srgbClr val="FF0000"/>
              </a:solidFill>
            </a:endParaRPr>
          </a:p>
        </p:txBody>
      </p:sp>
      <p:cxnSp>
        <p:nvCxnSpPr>
          <p:cNvPr id="13" name="Curved Connector 12"/>
          <p:cNvCxnSpPr>
            <a:stCxn id="11" idx="2"/>
            <a:endCxn id="14" idx="0"/>
          </p:cNvCxnSpPr>
          <p:nvPr/>
        </p:nvCxnSpPr>
        <p:spPr>
          <a:xfrm rot="5400000">
            <a:off x="6743700" y="4000500"/>
            <a:ext cx="685800" cy="6096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Rectangle 13"/>
          <p:cNvSpPr>
            <a:spLocks noChangeArrowheads="1"/>
          </p:cNvSpPr>
          <p:nvPr/>
        </p:nvSpPr>
        <p:spPr bwMode="auto">
          <a:xfrm>
            <a:off x="5943600" y="4648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30</a:t>
            </a:r>
          </a:p>
        </p:txBody>
      </p:sp>
      <p:sp>
        <p:nvSpPr>
          <p:cNvPr id="15" name="Rectangle 14"/>
          <p:cNvSpPr>
            <a:spLocks noChangeArrowheads="1"/>
          </p:cNvSpPr>
          <p:nvPr/>
        </p:nvSpPr>
        <p:spPr bwMode="auto">
          <a:xfrm>
            <a:off x="5943600" y="5029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null</a:t>
            </a:r>
          </a:p>
        </p:txBody>
      </p:sp>
      <p:cxnSp>
        <p:nvCxnSpPr>
          <p:cNvPr id="23" name="Curved Connector 22"/>
          <p:cNvCxnSpPr>
            <a:stCxn id="8" idx="2"/>
            <a:endCxn id="10" idx="0"/>
          </p:cNvCxnSpPr>
          <p:nvPr/>
        </p:nvCxnSpPr>
        <p:spPr>
          <a:xfrm rot="5400000">
            <a:off x="2353633" y="5515933"/>
            <a:ext cx="381000" cy="169535"/>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TextBox 1">
            <a:extLst>
              <a:ext uri="{FF2B5EF4-FFF2-40B4-BE49-F238E27FC236}">
                <a16:creationId xmlns:a16="http://schemas.microsoft.com/office/drawing/2014/main" id="{6C999581-D573-4E58-A2C2-E4BE4984F9C4}"/>
              </a:ext>
            </a:extLst>
          </p:cNvPr>
          <p:cNvSpPr txBox="1">
            <a:spLocks noChangeArrowheads="1"/>
          </p:cNvSpPr>
          <p:nvPr/>
        </p:nvSpPr>
        <p:spPr bwMode="auto">
          <a:xfrm>
            <a:off x="6282670" y="5798049"/>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Tree>
    <p:extLst>
      <p:ext uri="{BB962C8B-B14F-4D97-AF65-F5344CB8AC3E}">
        <p14:creationId xmlns:p14="http://schemas.microsoft.com/office/powerpoint/2010/main" val="3108479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12642"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Notice the data type of the “next” property – it’s a Node</a:t>
            </a:r>
          </a:p>
          <a:p>
            <a:pPr eaLnBrk="1" hangingPunct="1">
              <a:lnSpc>
                <a:spcPct val="80000"/>
              </a:lnSpc>
            </a:pPr>
            <a:r>
              <a:rPr lang="en-US" sz="2400" dirty="0">
                <a:latin typeface="Verdana" pitchFamily="34" charset="0"/>
                <a:ea typeface="MS PGothic" pitchFamily="34" charset="-128"/>
              </a:rPr>
              <a:t>This means that “next” can reference any other object that is also a Node</a:t>
            </a:r>
          </a:p>
          <a:p>
            <a:pPr eaLnBrk="1" hangingPunct="1">
              <a:lnSpc>
                <a:spcPct val="80000"/>
              </a:lnSpc>
            </a:pPr>
            <a:r>
              <a:rPr lang="en-US" sz="2400" dirty="0">
                <a:latin typeface="Verdana" pitchFamily="34" charset="0"/>
                <a:ea typeface="MS PGothic" pitchFamily="34" charset="-128"/>
              </a:rPr>
              <a:t>In these examples, we created 2 node objects – </a:t>
            </a:r>
            <a:r>
              <a:rPr lang="en-US" sz="2400" dirty="0" err="1">
                <a:latin typeface="Verdana" pitchFamily="34" charset="0"/>
                <a:ea typeface="MS PGothic" pitchFamily="34" charset="-128"/>
              </a:rPr>
              <a:t>oneElement</a:t>
            </a:r>
            <a:r>
              <a:rPr lang="en-US" sz="2400" dirty="0">
                <a:latin typeface="Verdana" pitchFamily="34" charset="0"/>
                <a:ea typeface="MS PGothic" pitchFamily="34" charset="-128"/>
              </a:rPr>
              <a:t> and </a:t>
            </a:r>
            <a:r>
              <a:rPr lang="en-US" sz="2400" dirty="0" err="1">
                <a:latin typeface="Verdana" pitchFamily="34" charset="0"/>
                <a:ea typeface="MS PGothic" pitchFamily="34" charset="-128"/>
              </a:rPr>
              <a:t>anotherElement</a:t>
            </a: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Because these are both “Node” data types, the “next” pointer of either of these Node objects can be updated to point to the other one</a:t>
            </a:r>
          </a:p>
          <a:p>
            <a:pPr eaLnBrk="1" hangingPunct="1">
              <a:lnSpc>
                <a:spcPct val="80000"/>
              </a:lnSpc>
            </a:pP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1367598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3666"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dirty="0">
                <a:latin typeface="Verdana" pitchFamily="34" charset="0"/>
                <a:ea typeface="MS PGothic" pitchFamily="34" charset="-128"/>
              </a:rPr>
              <a:t>Another node linked to the first: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Node </a:t>
            </a:r>
            <a:r>
              <a:rPr lang="en-US" sz="2000" dirty="0" err="1">
                <a:latin typeface="Courier New" pitchFamily="49" charset="0"/>
                <a:ea typeface="MS PGothic" pitchFamily="34" charset="-128"/>
              </a:rPr>
              <a:t>anotherElement</a:t>
            </a:r>
            <a:r>
              <a:rPr lang="en-US" sz="2000" dirty="0">
                <a:latin typeface="Courier New" pitchFamily="49" charset="0"/>
                <a:ea typeface="MS PGothic" pitchFamily="34" charset="-128"/>
              </a:rPr>
              <a:t> = new Node();</a:t>
            </a:r>
          </a:p>
          <a:p>
            <a:pPr eaLnBrk="1" hangingPunct="1">
              <a:lnSpc>
                <a:spcPct val="80000"/>
              </a:lnSpc>
              <a:buFontTx/>
              <a:buNone/>
            </a:pPr>
            <a:r>
              <a:rPr lang="en-US" sz="2000" dirty="0" err="1">
                <a:latin typeface="Courier New" pitchFamily="49" charset="0"/>
                <a:ea typeface="MS PGothic" pitchFamily="34" charset="-128"/>
              </a:rPr>
              <a:t>anotherElement.data</a:t>
            </a:r>
            <a:r>
              <a:rPr lang="en-US" sz="2000" dirty="0">
                <a:latin typeface="Courier New" pitchFamily="49" charset="0"/>
                <a:ea typeface="MS PGothic" pitchFamily="34" charset="-128"/>
              </a:rPr>
              <a:t> = 30;</a:t>
            </a:r>
          </a:p>
          <a:p>
            <a:pPr eaLnBrk="1" hangingPunct="1">
              <a:lnSpc>
                <a:spcPct val="80000"/>
              </a:lnSpc>
              <a:buFontTx/>
              <a:buNone/>
            </a:pPr>
            <a:r>
              <a:rPr lang="en-US" sz="2000" dirty="0" err="1">
                <a:latin typeface="Courier New" pitchFamily="49" charset="0"/>
                <a:ea typeface="MS PGothic" pitchFamily="34" charset="-128"/>
              </a:rPr>
              <a:t>anotherElement.next</a:t>
            </a:r>
            <a:r>
              <a:rPr lang="en-US" sz="2000" dirty="0">
                <a:latin typeface="Courier New" pitchFamily="49" charset="0"/>
                <a:ea typeface="MS PGothic" pitchFamily="34" charset="-128"/>
              </a:rPr>
              <a:t> = </a:t>
            </a:r>
            <a:r>
              <a:rPr lang="en-US" sz="2000" dirty="0" err="1">
                <a:solidFill>
                  <a:srgbClr val="FF0000"/>
                </a:solidFill>
                <a:latin typeface="Courier New" pitchFamily="49" charset="0"/>
                <a:ea typeface="MS PGothic" pitchFamily="34" charset="-128"/>
              </a:rPr>
              <a:t>oneElement</a:t>
            </a:r>
            <a:r>
              <a:rPr lang="en-US" sz="2000" dirty="0">
                <a:latin typeface="Courier New" pitchFamily="49" charset="0"/>
                <a:ea typeface="MS PGothic" pitchFamily="34" charset="-128"/>
              </a:rPr>
              <a: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4" name="Rectangle 7"/>
          <p:cNvSpPr>
            <a:spLocks noChangeArrowheads="1"/>
          </p:cNvSpPr>
          <p:nvPr/>
        </p:nvSpPr>
        <p:spPr bwMode="auto">
          <a:xfrm>
            <a:off x="2438400" y="35814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0x64FB2A1D0</a:t>
            </a:r>
          </a:p>
        </p:txBody>
      </p:sp>
      <p:sp>
        <p:nvSpPr>
          <p:cNvPr id="5" name="TextBox 1"/>
          <p:cNvSpPr txBox="1">
            <a:spLocks noChangeArrowheads="1"/>
          </p:cNvSpPr>
          <p:nvPr/>
        </p:nvSpPr>
        <p:spPr bwMode="auto">
          <a:xfrm>
            <a:off x="685800" y="3581400"/>
            <a:ext cx="155683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oneElement</a:t>
            </a:r>
            <a:endParaRPr lang="en-US" sz="1800" dirty="0"/>
          </a:p>
        </p:txBody>
      </p:sp>
      <p:cxnSp>
        <p:nvCxnSpPr>
          <p:cNvPr id="6" name="Curved Connector 5"/>
          <p:cNvCxnSpPr>
            <a:stCxn id="4" idx="2"/>
            <a:endCxn id="7" idx="0"/>
          </p:cNvCxnSpPr>
          <p:nvPr/>
        </p:nvCxnSpPr>
        <p:spPr>
          <a:xfrm rot="5400000">
            <a:off x="2609850" y="3981450"/>
            <a:ext cx="685800" cy="6477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1828800" y="4648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1828800" y="5029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9" name="Curved Connector 8"/>
          <p:cNvCxnSpPr>
            <a:stCxn id="15" idx="2"/>
            <a:endCxn id="7" idx="0"/>
          </p:cNvCxnSpPr>
          <p:nvPr/>
        </p:nvCxnSpPr>
        <p:spPr>
          <a:xfrm rot="5400000" flipH="1">
            <a:off x="4324350" y="2952750"/>
            <a:ext cx="762000" cy="4152900"/>
          </a:xfrm>
          <a:prstGeom prst="curvedConnector5">
            <a:avLst>
              <a:gd name="adj1" fmla="val -30000"/>
              <a:gd name="adj2" fmla="val 50459"/>
              <a:gd name="adj3" fmla="val 130000"/>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1"/>
          <p:cNvSpPr txBox="1">
            <a:spLocks noChangeArrowheads="1"/>
          </p:cNvSpPr>
          <p:nvPr/>
        </p:nvSpPr>
        <p:spPr bwMode="auto">
          <a:xfrm>
            <a:off x="2209800" y="57912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11" name="Rectangle 7"/>
          <p:cNvSpPr>
            <a:spLocks noChangeArrowheads="1"/>
          </p:cNvSpPr>
          <p:nvPr/>
        </p:nvSpPr>
        <p:spPr bwMode="auto">
          <a:xfrm>
            <a:off x="6553200" y="35814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0x5524AA12</a:t>
            </a:r>
          </a:p>
        </p:txBody>
      </p:sp>
      <p:sp>
        <p:nvSpPr>
          <p:cNvPr id="12" name="TextBox 1"/>
          <p:cNvSpPr txBox="1">
            <a:spLocks noChangeArrowheads="1"/>
          </p:cNvSpPr>
          <p:nvPr/>
        </p:nvSpPr>
        <p:spPr bwMode="auto">
          <a:xfrm>
            <a:off x="4419600" y="3581400"/>
            <a:ext cx="203132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anotherElement</a:t>
            </a:r>
            <a:endParaRPr lang="en-US" sz="1800" dirty="0"/>
          </a:p>
        </p:txBody>
      </p:sp>
      <p:cxnSp>
        <p:nvCxnSpPr>
          <p:cNvPr id="13" name="Curved Connector 12"/>
          <p:cNvCxnSpPr>
            <a:stCxn id="11" idx="2"/>
            <a:endCxn id="14" idx="0"/>
          </p:cNvCxnSpPr>
          <p:nvPr/>
        </p:nvCxnSpPr>
        <p:spPr>
          <a:xfrm rot="5400000">
            <a:off x="6743700" y="4000500"/>
            <a:ext cx="685800" cy="6096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Rectangle 13"/>
          <p:cNvSpPr>
            <a:spLocks noChangeArrowheads="1"/>
          </p:cNvSpPr>
          <p:nvPr/>
        </p:nvSpPr>
        <p:spPr bwMode="auto">
          <a:xfrm>
            <a:off x="5943600" y="4648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30</a:t>
            </a:r>
          </a:p>
        </p:txBody>
      </p:sp>
      <p:sp>
        <p:nvSpPr>
          <p:cNvPr id="15" name="Rectangle 14"/>
          <p:cNvSpPr>
            <a:spLocks noChangeArrowheads="1"/>
          </p:cNvSpPr>
          <p:nvPr/>
        </p:nvSpPr>
        <p:spPr bwMode="auto">
          <a:xfrm>
            <a:off x="5943600" y="5029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0x64FB2A1D0</a:t>
            </a:r>
            <a:endParaRPr lang="en-US" dirty="0">
              <a:solidFill>
                <a:srgbClr val="FF0000"/>
              </a:solidFill>
              <a:cs typeface="Arial" charset="0"/>
            </a:endParaRPr>
          </a:p>
        </p:txBody>
      </p:sp>
      <p:cxnSp>
        <p:nvCxnSpPr>
          <p:cNvPr id="23" name="Curved Connector 22"/>
          <p:cNvCxnSpPr>
            <a:stCxn id="8" idx="2"/>
            <a:endCxn id="10" idx="0"/>
          </p:cNvCxnSpPr>
          <p:nvPr/>
        </p:nvCxnSpPr>
        <p:spPr>
          <a:xfrm rot="5400000">
            <a:off x="2353633" y="5515933"/>
            <a:ext cx="381000" cy="169535"/>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7978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14690" name="Rectangle 3"/>
          <p:cNvSpPr>
            <a:spLocks noGrp="1" noChangeArrowheads="1"/>
          </p:cNvSpPr>
          <p:nvPr>
            <p:ph type="body" idx="4294967295"/>
          </p:nvPr>
        </p:nvSpPr>
        <p:spPr/>
        <p:txBody>
          <a:bodyPr/>
          <a:lstStyle/>
          <a:p>
            <a:pPr eaLnBrk="1" hangingPunct="1">
              <a:lnSpc>
                <a:spcPct val="80000"/>
              </a:lnSpc>
              <a:buFontTx/>
              <a:buNone/>
            </a:pPr>
            <a:r>
              <a:rPr lang="en-US" sz="2000" dirty="0">
                <a:latin typeface="Verdana" pitchFamily="34" charset="0"/>
                <a:ea typeface="MS PGothic" pitchFamily="34" charset="-128"/>
              </a:rPr>
              <a:t>Node observations</a:t>
            </a:r>
          </a:p>
          <a:p>
            <a:pPr eaLnBrk="1" hangingPunct="1">
              <a:lnSpc>
                <a:spcPct val="80000"/>
              </a:lnSpc>
              <a:buFontTx/>
              <a:buNone/>
            </a:pPr>
            <a:endParaRPr lang="en-US" sz="2800" dirty="0">
              <a:latin typeface="Verdana" pitchFamily="34" charset="0"/>
              <a:ea typeface="MS PGothic" pitchFamily="34" charset="-128"/>
            </a:endParaRPr>
          </a:p>
          <a:p>
            <a:pPr eaLnBrk="1" hangingPunct="1">
              <a:lnSpc>
                <a:spcPct val="80000"/>
              </a:lnSpc>
            </a:pPr>
            <a:r>
              <a:rPr lang="en-US" sz="1800" dirty="0">
                <a:latin typeface="Verdana" pitchFamily="34" charset="0"/>
                <a:ea typeface="MS PGothic" pitchFamily="34" charset="-128"/>
              </a:rPr>
              <a:t>The Node class contains 2 essential properties</a:t>
            </a:r>
          </a:p>
          <a:p>
            <a:pPr lvl="1" eaLnBrk="1" hangingPunct="1">
              <a:lnSpc>
                <a:spcPct val="80000"/>
              </a:lnSpc>
            </a:pPr>
            <a:r>
              <a:rPr lang="en-US" sz="1600" dirty="0">
                <a:latin typeface="Verdana" pitchFamily="34" charset="0"/>
                <a:ea typeface="MS PGothic" pitchFamily="34" charset="-128"/>
              </a:rPr>
              <a:t>A “data” property which can really be any data type. We use int as an example, but it could be a String or another class</a:t>
            </a:r>
          </a:p>
          <a:p>
            <a:pPr lvl="1" eaLnBrk="1" hangingPunct="1">
              <a:lnSpc>
                <a:spcPct val="80000"/>
              </a:lnSpc>
            </a:pPr>
            <a:r>
              <a:rPr lang="en-US" sz="1600" dirty="0">
                <a:latin typeface="Verdana" pitchFamily="34" charset="0"/>
                <a:ea typeface="MS PGothic" pitchFamily="34" charset="-128"/>
              </a:rPr>
              <a:t>A “next” property whose data type is Node. This does not mean “next” is itself, but that “next” is a pointer to another object of type “Node”</a:t>
            </a:r>
          </a:p>
          <a:p>
            <a:pPr eaLnBrk="1" hangingPunct="1">
              <a:lnSpc>
                <a:spcPct val="80000"/>
              </a:lnSpc>
            </a:pPr>
            <a:r>
              <a:rPr lang="en-US" sz="1800" dirty="0" err="1">
                <a:latin typeface="Verdana" pitchFamily="34" charset="0"/>
                <a:ea typeface="MS PGothic" pitchFamily="34" charset="-128"/>
              </a:rPr>
              <a:t>oneElement</a:t>
            </a:r>
            <a:r>
              <a:rPr lang="en-US" sz="1800" dirty="0">
                <a:latin typeface="Verdana" pitchFamily="34" charset="0"/>
                <a:ea typeface="MS PGothic" pitchFamily="34" charset="-128"/>
              </a:rPr>
              <a:t> is a Node object with a data value of 25. The next Node object it is pointing to does not exist (its value is set to null)</a:t>
            </a:r>
          </a:p>
          <a:p>
            <a:pPr eaLnBrk="1" hangingPunct="1">
              <a:lnSpc>
                <a:spcPct val="80000"/>
              </a:lnSpc>
            </a:pPr>
            <a:r>
              <a:rPr lang="en-US" sz="1800" dirty="0" err="1">
                <a:latin typeface="Verdana" pitchFamily="34" charset="0"/>
                <a:ea typeface="MS PGothic" pitchFamily="34" charset="-128"/>
              </a:rPr>
              <a:t>anotherElement</a:t>
            </a:r>
            <a:r>
              <a:rPr lang="en-US" sz="1800" dirty="0">
                <a:latin typeface="Verdana" pitchFamily="34" charset="0"/>
                <a:ea typeface="MS PGothic" pitchFamily="34" charset="-128"/>
              </a:rPr>
              <a:t> is also a Node object with a data value of 30. Its next Node is pointing to </a:t>
            </a:r>
            <a:r>
              <a:rPr lang="en-US" sz="1800" dirty="0" err="1">
                <a:latin typeface="Verdana" pitchFamily="34" charset="0"/>
                <a:ea typeface="MS PGothic" pitchFamily="34" charset="-128"/>
              </a:rPr>
              <a:t>oneElement</a:t>
            </a:r>
            <a:endParaRPr lang="en-US" sz="1800" dirty="0">
              <a:latin typeface="Verdana" pitchFamily="34" charset="0"/>
              <a:ea typeface="MS PGothic" pitchFamily="34" charset="-128"/>
            </a:endParaRPr>
          </a:p>
          <a:p>
            <a:pPr eaLnBrk="1" hangingPunct="1">
              <a:lnSpc>
                <a:spcPct val="80000"/>
              </a:lnSpc>
            </a:pPr>
            <a:r>
              <a:rPr lang="en-US" sz="1800" dirty="0">
                <a:latin typeface="Verdana" pitchFamily="34" charset="0"/>
                <a:ea typeface="MS PGothic" pitchFamily="34" charset="-128"/>
              </a:rPr>
              <a:t>The chain of Node objects is called a “Linked List”</a:t>
            </a:r>
          </a:p>
          <a:p>
            <a:pPr lvl="1" eaLnBrk="1" hangingPunct="1">
              <a:lnSpc>
                <a:spcPct val="80000"/>
              </a:lnSpc>
            </a:pPr>
            <a:r>
              <a:rPr lang="en-US" sz="1600" dirty="0">
                <a:latin typeface="Verdana" pitchFamily="34" charset="0"/>
                <a:ea typeface="MS PGothic" pitchFamily="34" charset="-128"/>
              </a:rPr>
              <a:t>We can create any number of Node objects at any time</a:t>
            </a:r>
          </a:p>
          <a:p>
            <a:pPr lvl="1" eaLnBrk="1" hangingPunct="1">
              <a:lnSpc>
                <a:spcPct val="80000"/>
              </a:lnSpc>
            </a:pPr>
            <a:r>
              <a:rPr lang="en-US" sz="1600" dirty="0">
                <a:latin typeface="Verdana" pitchFamily="34" charset="0"/>
                <a:ea typeface="MS PGothic" pitchFamily="34" charset="-128"/>
              </a:rPr>
              <a:t>We can add Node objects to the Linked List at any time making this data structure handle dynamic memory usage</a:t>
            </a:r>
          </a:p>
          <a:p>
            <a:pPr eaLnBrk="1" hangingPunct="1">
              <a:lnSpc>
                <a:spcPct val="80000"/>
              </a:lnSpc>
            </a:pPr>
            <a:r>
              <a:rPr lang="en-US" sz="1800" dirty="0">
                <a:latin typeface="Verdana" pitchFamily="34" charset="0"/>
                <a:ea typeface="MS PGothic" pitchFamily="34" charset="-128"/>
              </a:rPr>
              <a:t>Here, “</a:t>
            </a:r>
            <a:r>
              <a:rPr lang="en-US" sz="1800" dirty="0" err="1">
                <a:latin typeface="Verdana" pitchFamily="34" charset="0"/>
                <a:ea typeface="MS PGothic" pitchFamily="34" charset="-128"/>
              </a:rPr>
              <a:t>anotherElement</a:t>
            </a:r>
            <a:r>
              <a:rPr lang="en-US" sz="1800" dirty="0">
                <a:latin typeface="Verdana" pitchFamily="34" charset="0"/>
                <a:ea typeface="MS PGothic" pitchFamily="34" charset="-128"/>
              </a:rPr>
              <a:t>” is considered to be the first element in this list of Nodes – we refer to the first Node of a Linked List as the “</a:t>
            </a:r>
            <a:r>
              <a:rPr lang="en-US" sz="1800" u="sng" dirty="0">
                <a:latin typeface="Verdana" pitchFamily="34" charset="0"/>
                <a:ea typeface="MS PGothic" pitchFamily="34" charset="-128"/>
              </a:rPr>
              <a:t>head</a:t>
            </a:r>
            <a:r>
              <a:rPr lang="en-US" sz="1800" dirty="0">
                <a:latin typeface="Verdana" pitchFamily="34" charset="0"/>
                <a:ea typeface="MS PGothic" pitchFamily="34" charset="-128"/>
              </a:rPr>
              <a:t>” element</a:t>
            </a:r>
          </a:p>
          <a:p>
            <a:pPr marL="0" indent="0" eaLnBrk="1" hangingPunct="1">
              <a:lnSpc>
                <a:spcPct val="80000"/>
              </a:lnSpc>
              <a:buNone/>
            </a:pPr>
            <a:endParaRPr lang="en-US" sz="1800" dirty="0">
              <a:latin typeface="Verdana" pitchFamily="34" charset="0"/>
              <a:ea typeface="MS PGothic"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15714"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Learning Linked Lists</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pPr>
            <a:r>
              <a:rPr lang="en-US" sz="2400" u="sng" dirty="0">
                <a:latin typeface="Verdana" pitchFamily="34" charset="0"/>
                <a:ea typeface="MS PGothic" pitchFamily="34" charset="-128"/>
              </a:rPr>
              <a:t>It is critical for your learning to draw pictures </a:t>
            </a:r>
            <a:r>
              <a:rPr lang="en-US" sz="2400" dirty="0">
                <a:latin typeface="Verdana" pitchFamily="34" charset="0"/>
                <a:ea typeface="MS PGothic" pitchFamily="34" charset="-128"/>
              </a:rPr>
              <a:t>when understanding Linked List algorithms</a:t>
            </a:r>
          </a:p>
          <a:p>
            <a:pPr eaLnBrk="1" hangingPunct="1">
              <a:lnSpc>
                <a:spcPct val="80000"/>
              </a:lnSpc>
            </a:pPr>
            <a:r>
              <a:rPr lang="en-US" sz="2400" dirty="0">
                <a:latin typeface="Verdana" pitchFamily="34" charset="0"/>
                <a:ea typeface="MS PGothic" pitchFamily="34" charset="-128"/>
              </a:rPr>
              <a:t>It is very easy to get lost with the references when coding changes to Node objects and “next” properties</a:t>
            </a:r>
          </a:p>
          <a:p>
            <a:pPr eaLnBrk="1" hangingPunct="1">
              <a:lnSpc>
                <a:spcPct val="80000"/>
              </a:lnSpc>
            </a:pPr>
            <a:r>
              <a:rPr lang="en-US" sz="2400" dirty="0">
                <a:latin typeface="Verdana" pitchFamily="34" charset="0"/>
                <a:ea typeface="MS PGothic" pitchFamily="34" charset="-128"/>
              </a:rPr>
              <a:t>When studying Linked List code, don’t just read the code, compile, and run it to see if it works – run through the execution of code yourself and step through each line of execution slowly</a:t>
            </a:r>
          </a:p>
          <a:p>
            <a:pPr lvl="1" eaLnBrk="1" hangingPunct="1">
              <a:lnSpc>
                <a:spcPct val="80000"/>
              </a:lnSpc>
            </a:pPr>
            <a:r>
              <a:rPr lang="en-US" sz="2000" dirty="0">
                <a:latin typeface="Verdana" pitchFamily="34" charset="0"/>
                <a:ea typeface="MS PGothic" pitchFamily="34" charset="-128"/>
              </a:rPr>
              <a:t>Using a debugger with example code and stepping line by line is very helpful</a:t>
            </a:r>
          </a:p>
          <a:p>
            <a:pPr eaLnBrk="1" hangingPunct="1">
              <a:lnSpc>
                <a:spcPct val="80000"/>
              </a:lnSpc>
            </a:pPr>
            <a:r>
              <a:rPr lang="en-US" sz="2400" dirty="0">
                <a:latin typeface="Verdana" pitchFamily="34" charset="0"/>
                <a:ea typeface="MS PGothic" pitchFamily="34" charset="-128"/>
              </a:rPr>
              <a:t>Keep track of where objects and references are pointing (this is where drawing pictures help)</a:t>
            </a:r>
          </a:p>
          <a:p>
            <a:pPr eaLnBrk="1" hangingPunct="1">
              <a:lnSpc>
                <a:spcPct val="80000"/>
              </a:lnSpc>
              <a:buFontTx/>
              <a:buNone/>
            </a:pPr>
            <a:endParaRPr lang="en-US" sz="2400" dirty="0">
              <a:latin typeface="Verdana" pitchFamily="34" charset="0"/>
              <a:ea typeface="MS PGothic"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15714"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Now that we have a list data structure like an array, we can compare them and see what the pros and cons are</a:t>
            </a:r>
          </a:p>
          <a:p>
            <a:pPr eaLnBrk="1" hangingPunct="1">
              <a:lnSpc>
                <a:spcPct val="80000"/>
              </a:lnSpc>
            </a:pPr>
            <a:r>
              <a:rPr lang="en-US" sz="2400" dirty="0">
                <a:latin typeface="Verdana" pitchFamily="34" charset="0"/>
                <a:ea typeface="MS PGothic" pitchFamily="34" charset="-128"/>
              </a:rPr>
              <a:t>We will use consistent notation (Big O) and look at the same 4 common functions (Search, Insert, Update and Delete)</a:t>
            </a:r>
          </a:p>
          <a:p>
            <a:pPr eaLnBrk="1" hangingPunct="1">
              <a:lnSpc>
                <a:spcPct val="80000"/>
              </a:lnSpc>
            </a:pPr>
            <a:r>
              <a:rPr lang="en-US" sz="2400" dirty="0">
                <a:latin typeface="Verdana" pitchFamily="34" charset="0"/>
                <a:ea typeface="MS PGothic" pitchFamily="34" charset="-128"/>
              </a:rPr>
              <a:t>Questions to think about:</a:t>
            </a:r>
          </a:p>
          <a:p>
            <a:pPr lvl="1" eaLnBrk="1" hangingPunct="1">
              <a:lnSpc>
                <a:spcPct val="80000"/>
              </a:lnSpc>
            </a:pPr>
            <a:r>
              <a:rPr lang="en-US" sz="2000" dirty="0">
                <a:latin typeface="Verdana" pitchFamily="34" charset="0"/>
                <a:ea typeface="MS PGothic" pitchFamily="34" charset="-128"/>
              </a:rPr>
              <a:t>What do you think the pros and cons will be with Linked Lists?</a:t>
            </a:r>
          </a:p>
          <a:p>
            <a:pPr lvl="1" eaLnBrk="1" hangingPunct="1">
              <a:lnSpc>
                <a:spcPct val="80000"/>
              </a:lnSpc>
            </a:pPr>
            <a:r>
              <a:rPr lang="en-US" sz="2000" dirty="0">
                <a:latin typeface="Verdana" pitchFamily="34" charset="0"/>
                <a:ea typeface="MS PGothic" pitchFamily="34" charset="-128"/>
              </a:rPr>
              <a:t>How do you think they will compare to arrays?</a:t>
            </a:r>
          </a:p>
          <a:p>
            <a:pPr lvl="1" eaLnBrk="1" hangingPunct="1">
              <a:lnSpc>
                <a:spcPct val="80000"/>
              </a:lnSpc>
            </a:pPr>
            <a:r>
              <a:rPr lang="en-US" sz="2000" dirty="0">
                <a:latin typeface="Verdana" pitchFamily="34" charset="0"/>
                <a:ea typeface="MS PGothic" pitchFamily="34" charset="-128"/>
              </a:rPr>
              <a:t>Will order of data be a factor?</a:t>
            </a:r>
          </a:p>
          <a:p>
            <a:pPr eaLnBrk="1" hangingPunct="1">
              <a:lnSpc>
                <a:spcPct val="80000"/>
              </a:lnSpc>
              <a:buFontTx/>
              <a:buNone/>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3943708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6738"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400" dirty="0">
                <a:latin typeface="Verdana" pitchFamily="34" charset="0"/>
                <a:ea typeface="MS PGothic" pitchFamily="34" charset="-128"/>
              </a:rPr>
              <a:t>The Linked List class:</a:t>
            </a:r>
          </a:p>
          <a:p>
            <a:pPr eaLnBrk="1" hangingPunct="1">
              <a:lnSpc>
                <a:spcPct val="80000"/>
              </a:lnSpc>
              <a:buFontTx/>
              <a:buNone/>
            </a:pPr>
            <a:endParaRPr lang="en-US" sz="2800" dirty="0">
              <a:latin typeface="Verdana" pitchFamily="34" charset="0"/>
              <a:ea typeface="MS PGothic" pitchFamily="34" charset="-128"/>
            </a:endParaRPr>
          </a:p>
          <a:p>
            <a:pPr eaLnBrk="1" hangingPunct="1">
              <a:lnSpc>
                <a:spcPct val="80000"/>
              </a:lnSpc>
              <a:buFontTx/>
              <a:buNone/>
            </a:pPr>
            <a:r>
              <a:rPr lang="en-US" sz="1600" dirty="0">
                <a:latin typeface="Courier New" pitchFamily="49" charset="0"/>
                <a:ea typeface="MS PGothic" pitchFamily="34" charset="-128"/>
              </a:rPr>
              <a:t>public class Node</a:t>
            </a:r>
          </a:p>
          <a:p>
            <a:pPr eaLnBrk="1" hangingPunct="1">
              <a:lnSpc>
                <a:spcPct val="80000"/>
              </a:lnSpc>
              <a:buFontTx/>
              <a:buNone/>
            </a:pPr>
            <a:r>
              <a:rPr lang="en-US" sz="1600" dirty="0">
                <a:latin typeface="Courier New" pitchFamily="49" charset="0"/>
                <a:ea typeface="MS PGothic" pitchFamily="34" charset="-128"/>
              </a:rPr>
              <a:t>{</a:t>
            </a:r>
          </a:p>
          <a:p>
            <a:pPr eaLnBrk="1" hangingPunct="1">
              <a:lnSpc>
                <a:spcPct val="80000"/>
              </a:lnSpc>
              <a:buFontTx/>
              <a:buNone/>
            </a:pPr>
            <a:r>
              <a:rPr lang="en-US" sz="1600" dirty="0">
                <a:latin typeface="Courier New" pitchFamily="49" charset="0"/>
                <a:ea typeface="MS PGothic" pitchFamily="34" charset="-128"/>
              </a:rPr>
              <a:t>	public int data;</a:t>
            </a:r>
          </a:p>
          <a:p>
            <a:pPr eaLnBrk="1" hangingPunct="1">
              <a:lnSpc>
                <a:spcPct val="80000"/>
              </a:lnSpc>
              <a:buFontTx/>
              <a:buNone/>
            </a:pPr>
            <a:r>
              <a:rPr lang="en-US" sz="1600" dirty="0">
                <a:latin typeface="Courier New" pitchFamily="49" charset="0"/>
                <a:ea typeface="MS PGothic" pitchFamily="34" charset="-128"/>
              </a:rPr>
              <a:t>	public Node next;</a:t>
            </a:r>
          </a:p>
          <a:p>
            <a:pPr eaLnBrk="1" hangingPunct="1">
              <a:lnSpc>
                <a:spcPct val="80000"/>
              </a:lnSpc>
              <a:buFontTx/>
              <a:buNone/>
            </a:pPr>
            <a:r>
              <a:rPr lang="en-US" sz="1600" dirty="0">
                <a:latin typeface="Courier New" pitchFamily="49" charset="0"/>
                <a:ea typeface="MS PGothic" pitchFamily="34" charset="-128"/>
              </a:rPr>
              <a:t>}</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r>
              <a:rPr lang="en-US" sz="1600" dirty="0">
                <a:latin typeface="Courier New" pitchFamily="49" charset="0"/>
                <a:ea typeface="MS PGothic" pitchFamily="34" charset="-128"/>
              </a:rPr>
              <a:t>public class LinkedList</a:t>
            </a:r>
          </a:p>
          <a:p>
            <a:pPr eaLnBrk="1" hangingPunct="1">
              <a:lnSpc>
                <a:spcPct val="80000"/>
              </a:lnSpc>
              <a:buFontTx/>
              <a:buNone/>
            </a:pPr>
            <a:r>
              <a:rPr lang="en-US" sz="1600" dirty="0">
                <a:latin typeface="Courier New" pitchFamily="49" charset="0"/>
                <a:ea typeface="MS PGothic" pitchFamily="34" charset="-128"/>
              </a:rPr>
              <a:t>{</a:t>
            </a:r>
          </a:p>
          <a:p>
            <a:pPr eaLnBrk="1" hangingPunct="1">
              <a:lnSpc>
                <a:spcPct val="80000"/>
              </a:lnSpc>
              <a:buFontTx/>
              <a:buNone/>
            </a:pPr>
            <a:r>
              <a:rPr lang="en-US" sz="1600" dirty="0">
                <a:solidFill>
                  <a:srgbClr val="FF0000"/>
                </a:solidFill>
                <a:latin typeface="Courier New" pitchFamily="49" charset="0"/>
                <a:ea typeface="MS PGothic" pitchFamily="34" charset="-128"/>
              </a:rPr>
              <a:t>	public Node head = null;</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r>
              <a:rPr lang="en-US" sz="1600" dirty="0">
                <a:solidFill>
                  <a:srgbClr val="0070C0"/>
                </a:solidFill>
                <a:latin typeface="Courier New" pitchFamily="49" charset="0"/>
                <a:ea typeface="MS PGothic" pitchFamily="34" charset="-128"/>
              </a:rPr>
              <a:t>	public void insert(int value);</a:t>
            </a:r>
          </a:p>
          <a:p>
            <a:pPr eaLnBrk="1" hangingPunct="1">
              <a:lnSpc>
                <a:spcPct val="80000"/>
              </a:lnSpc>
              <a:buFontTx/>
              <a:buNone/>
            </a:pPr>
            <a:r>
              <a:rPr lang="en-US" sz="1600" dirty="0">
                <a:solidFill>
                  <a:srgbClr val="0070C0"/>
                </a:solidFill>
                <a:latin typeface="Courier New" pitchFamily="49" charset="0"/>
                <a:ea typeface="MS PGothic" pitchFamily="34" charset="-128"/>
              </a:rPr>
              <a:t>	public </a:t>
            </a:r>
            <a:r>
              <a:rPr lang="en-US" sz="1600" dirty="0" err="1">
                <a:solidFill>
                  <a:srgbClr val="0070C0"/>
                </a:solidFill>
                <a:latin typeface="Courier New" pitchFamily="49" charset="0"/>
                <a:ea typeface="MS PGothic" pitchFamily="34" charset="-128"/>
              </a:rPr>
              <a:t>boolean</a:t>
            </a:r>
            <a:r>
              <a:rPr lang="en-US" sz="1600" dirty="0">
                <a:solidFill>
                  <a:srgbClr val="0070C0"/>
                </a:solidFill>
                <a:latin typeface="Courier New" pitchFamily="49" charset="0"/>
                <a:ea typeface="MS PGothic" pitchFamily="34" charset="-128"/>
              </a:rPr>
              <a:t> update(int </a:t>
            </a:r>
            <a:r>
              <a:rPr lang="en-US" sz="1600" dirty="0" err="1">
                <a:solidFill>
                  <a:srgbClr val="0070C0"/>
                </a:solidFill>
                <a:latin typeface="Courier New" pitchFamily="49" charset="0"/>
                <a:ea typeface="MS PGothic" pitchFamily="34" charset="-128"/>
              </a:rPr>
              <a:t>oldValue</a:t>
            </a:r>
            <a:r>
              <a:rPr lang="en-US" sz="1600" dirty="0">
                <a:solidFill>
                  <a:srgbClr val="0070C0"/>
                </a:solidFill>
                <a:latin typeface="Courier New" pitchFamily="49" charset="0"/>
                <a:ea typeface="MS PGothic" pitchFamily="34" charset="-128"/>
              </a:rPr>
              <a:t>, int </a:t>
            </a:r>
            <a:r>
              <a:rPr lang="en-US" sz="1600" dirty="0" err="1">
                <a:solidFill>
                  <a:srgbClr val="0070C0"/>
                </a:solidFill>
                <a:latin typeface="Courier New" pitchFamily="49" charset="0"/>
                <a:ea typeface="MS PGothic" pitchFamily="34" charset="-128"/>
              </a:rPr>
              <a:t>newValue</a:t>
            </a:r>
            <a:r>
              <a:rPr lang="en-US" sz="1600" dirty="0">
                <a:solidFill>
                  <a:srgbClr val="0070C0"/>
                </a:solidFill>
                <a:latin typeface="Courier New" pitchFamily="49" charset="0"/>
                <a:ea typeface="MS PGothic" pitchFamily="34" charset="-128"/>
              </a:rPr>
              <a:t>);</a:t>
            </a:r>
          </a:p>
          <a:p>
            <a:pPr eaLnBrk="1" hangingPunct="1">
              <a:lnSpc>
                <a:spcPct val="80000"/>
              </a:lnSpc>
              <a:buFontTx/>
              <a:buNone/>
            </a:pPr>
            <a:r>
              <a:rPr lang="en-US" sz="1600" dirty="0">
                <a:solidFill>
                  <a:srgbClr val="0070C0"/>
                </a:solidFill>
                <a:latin typeface="Courier New" pitchFamily="49" charset="0"/>
                <a:ea typeface="MS PGothic" pitchFamily="34" charset="-128"/>
              </a:rPr>
              <a:t>	public </a:t>
            </a:r>
            <a:r>
              <a:rPr lang="en-US" sz="1600" dirty="0" err="1">
                <a:solidFill>
                  <a:srgbClr val="0070C0"/>
                </a:solidFill>
                <a:latin typeface="Courier New" pitchFamily="49" charset="0"/>
                <a:ea typeface="MS PGothic" pitchFamily="34" charset="-128"/>
              </a:rPr>
              <a:t>boolean</a:t>
            </a:r>
            <a:r>
              <a:rPr lang="en-US" sz="1600" dirty="0">
                <a:solidFill>
                  <a:srgbClr val="0070C0"/>
                </a:solidFill>
                <a:latin typeface="Courier New" pitchFamily="49" charset="0"/>
                <a:ea typeface="MS PGothic" pitchFamily="34" charset="-128"/>
              </a:rPr>
              <a:t> delete(int value);</a:t>
            </a:r>
          </a:p>
          <a:p>
            <a:pPr eaLnBrk="1" hangingPunct="1">
              <a:lnSpc>
                <a:spcPct val="80000"/>
              </a:lnSpc>
              <a:buFontTx/>
              <a:buNone/>
            </a:pPr>
            <a:r>
              <a:rPr lang="en-US" sz="1600" dirty="0">
                <a:solidFill>
                  <a:srgbClr val="0070C0"/>
                </a:solidFill>
                <a:latin typeface="Courier New" pitchFamily="49" charset="0"/>
                <a:ea typeface="MS PGothic" pitchFamily="34" charset="-128"/>
              </a:rPr>
              <a:t>	public Node search(int value);</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r>
              <a:rPr lang="en-US" sz="1600" dirty="0">
                <a:latin typeface="Courier New" pitchFamily="49" charset="0"/>
                <a:ea typeface="MS PGothic" pitchFamily="34" charset="-128"/>
              </a:rPr>
              <a:t>	public void </a:t>
            </a:r>
            <a:r>
              <a:rPr lang="en-US" sz="1600" dirty="0" err="1">
                <a:latin typeface="Courier New" pitchFamily="49" charset="0"/>
                <a:ea typeface="MS PGothic" pitchFamily="34" charset="-128"/>
              </a:rPr>
              <a:t>printList</a:t>
            </a:r>
            <a:r>
              <a:rPr lang="en-US" sz="1600" dirty="0">
                <a:latin typeface="Courier New" pitchFamily="49" charset="0"/>
                <a:ea typeface="MS PGothic" pitchFamily="34" charset="-128"/>
              </a:rPr>
              <a:t>();</a:t>
            </a:r>
          </a:p>
          <a:p>
            <a:pPr eaLnBrk="1" hangingPunct="1">
              <a:lnSpc>
                <a:spcPct val="80000"/>
              </a:lnSpc>
              <a:buFontTx/>
              <a:buNone/>
            </a:pPr>
            <a:r>
              <a:rPr lang="en-US" sz="1600" dirty="0">
                <a:latin typeface="Courier New" pitchFamily="49" charset="0"/>
                <a:ea typeface="MS PGothic" pitchFamily="34" charset="-128"/>
              </a:rPr>
              <a:t>}</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17762"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Node and Linked List classes</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Think of the Node class as the definition of a standalone element</a:t>
            </a:r>
          </a:p>
          <a:p>
            <a:pPr eaLnBrk="1" hangingPunct="1">
              <a:lnSpc>
                <a:spcPct val="80000"/>
              </a:lnSpc>
            </a:pPr>
            <a:r>
              <a:rPr lang="en-US" sz="2400" dirty="0">
                <a:latin typeface="Verdana" pitchFamily="34" charset="0"/>
                <a:ea typeface="MS PGothic" pitchFamily="34" charset="-128"/>
              </a:rPr>
              <a:t>The LinkedList class contains </a:t>
            </a:r>
            <a:r>
              <a:rPr lang="en-US" sz="2400" dirty="0">
                <a:solidFill>
                  <a:srgbClr val="FF0000"/>
                </a:solidFill>
                <a:latin typeface="Verdana" pitchFamily="34" charset="0"/>
                <a:ea typeface="MS PGothic" pitchFamily="34" charset="-128"/>
              </a:rPr>
              <a:t>one property that represents the head of the list</a:t>
            </a:r>
          </a:p>
          <a:p>
            <a:pPr eaLnBrk="1" hangingPunct="1">
              <a:lnSpc>
                <a:spcPct val="80000"/>
              </a:lnSpc>
            </a:pPr>
            <a:r>
              <a:rPr lang="en-US" sz="2400" dirty="0">
                <a:latin typeface="Verdana" pitchFamily="34" charset="0"/>
                <a:ea typeface="MS PGothic" pitchFamily="34" charset="-128"/>
              </a:rPr>
              <a:t>A LinkedList object will initially have </a:t>
            </a:r>
            <a:r>
              <a:rPr lang="en-US" sz="2400" dirty="0">
                <a:solidFill>
                  <a:srgbClr val="FF0000"/>
                </a:solidFill>
                <a:latin typeface="Verdana" pitchFamily="34" charset="0"/>
                <a:ea typeface="MS PGothic" pitchFamily="34" charset="-128"/>
              </a:rPr>
              <a:t>the head property as pointing to null</a:t>
            </a:r>
            <a:r>
              <a:rPr lang="en-US" sz="2400" dirty="0">
                <a:latin typeface="Verdana" pitchFamily="34" charset="0"/>
                <a:ea typeface="MS PGothic" pitchFamily="34" charset="-128"/>
              </a:rPr>
              <a:t> (i.e. a new LinkedList will initially be empty)</a:t>
            </a:r>
            <a:endParaRPr lang="en-US" sz="2400" dirty="0">
              <a:solidFill>
                <a:srgbClr val="FF0000"/>
              </a:solidFill>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When we create Node objects to add to the list, we will insert through “head”</a:t>
            </a:r>
            <a:endParaRPr lang="en-US" sz="2400" dirty="0">
              <a:solidFill>
                <a:srgbClr val="0070C0"/>
              </a:solidFill>
              <a:latin typeface="Verdana" pitchFamily="34" charset="0"/>
              <a:ea typeface="MS PGothic" pitchFamily="34" charset="-128"/>
            </a:endParaRPr>
          </a:p>
          <a:p>
            <a:pPr eaLnBrk="1" hangingPunct="1">
              <a:lnSpc>
                <a:spcPct val="80000"/>
              </a:lnSpc>
            </a:pPr>
            <a:r>
              <a:rPr lang="en-US" sz="2400" dirty="0">
                <a:solidFill>
                  <a:srgbClr val="0070C0"/>
                </a:solidFill>
                <a:latin typeface="Verdana" pitchFamily="34" charset="0"/>
                <a:ea typeface="MS PGothic" pitchFamily="34" charset="-128"/>
              </a:rPr>
              <a:t>The other functions in the LinkedList class provide capabilities to insert, update, search, and delete Nodes in the LinkedList</a:t>
            </a:r>
          </a:p>
          <a:p>
            <a:pPr eaLnBrk="1" hangingPunct="1">
              <a:lnSpc>
                <a:spcPct val="80000"/>
              </a:lnSpc>
              <a:buFontTx/>
              <a:buNone/>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3694002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18786" name="Rectangle 3"/>
          <p:cNvSpPr>
            <a:spLocks noGrp="1" noChangeArrowheads="1"/>
          </p:cNvSpPr>
          <p:nvPr>
            <p:ph type="body" idx="4294967295"/>
          </p:nvPr>
        </p:nvSpPr>
        <p:spPr/>
        <p:txBody>
          <a:bodyPr/>
          <a:lstStyle/>
          <a:p>
            <a:pPr eaLnBrk="1" hangingPunct="1">
              <a:buFontTx/>
              <a:buNone/>
            </a:pPr>
            <a:r>
              <a:rPr lang="en-US">
                <a:latin typeface="Verdana" pitchFamily="34" charset="0"/>
                <a:ea typeface="MS PGothic" pitchFamily="34" charset="-128"/>
              </a:rPr>
              <a:t>Insert</a:t>
            </a:r>
          </a:p>
          <a:p>
            <a:pPr eaLnBrk="1" hangingPunct="1">
              <a:buFontTx/>
              <a:buNone/>
            </a:pPr>
            <a:endParaRPr lang="en-US" sz="4000">
              <a:latin typeface="Verdana" pitchFamily="34" charset="0"/>
              <a:ea typeface="MS PGothic" pitchFamily="34" charset="-128"/>
            </a:endParaRPr>
          </a:p>
          <a:p>
            <a:pPr eaLnBrk="1" hangingPunct="1"/>
            <a:r>
              <a:rPr lang="en-US" sz="2800">
                <a:latin typeface="Verdana" pitchFamily="34" charset="0"/>
                <a:ea typeface="MS PGothic" pitchFamily="34" charset="-128"/>
              </a:rPr>
              <a:t>The algorithm for unordered linked list insert is as follows:</a:t>
            </a:r>
          </a:p>
          <a:p>
            <a:pPr lvl="1" eaLnBrk="1" hangingPunct="1"/>
            <a:r>
              <a:rPr lang="en-US" sz="2400">
                <a:latin typeface="Verdana" pitchFamily="34" charset="0"/>
                <a:ea typeface="MS PGothic" pitchFamily="34" charset="-128"/>
              </a:rPr>
              <a:t>Create a new Node</a:t>
            </a:r>
          </a:p>
          <a:p>
            <a:pPr lvl="1" eaLnBrk="1" hangingPunct="1"/>
            <a:r>
              <a:rPr lang="en-US" sz="2400">
                <a:latin typeface="Verdana" pitchFamily="34" charset="0"/>
                <a:ea typeface="MS PGothic" pitchFamily="34" charset="-128"/>
              </a:rPr>
              <a:t>Make the new Node’s “next” property point to the “head” of the Linked List</a:t>
            </a:r>
          </a:p>
          <a:p>
            <a:pPr lvl="1" eaLnBrk="1" hangingPunct="1"/>
            <a:r>
              <a:rPr lang="en-US" sz="2400">
                <a:latin typeface="Verdana" pitchFamily="34" charset="0"/>
                <a:ea typeface="MS PGothic" pitchFamily="34" charset="-128"/>
              </a:rPr>
              <a:t>Make the “head” of the Linked List the new Node</a:t>
            </a:r>
          </a:p>
          <a:p>
            <a:pPr eaLnBrk="1" hangingPunct="1">
              <a:buFontTx/>
              <a:buNone/>
            </a:pPr>
            <a:endParaRPr lang="en-US" sz="2800">
              <a:latin typeface="Verdana" pitchFamily="34" charset="0"/>
              <a:ea typeface="MS PGothic"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9810" name="Rectangle 3"/>
          <p:cNvSpPr>
            <a:spLocks noGrp="1" noChangeArrowheads="1"/>
          </p:cNvSpPr>
          <p:nvPr>
            <p:ph type="body" idx="4294967295"/>
          </p:nvPr>
        </p:nvSpPr>
        <p:spPr>
          <a:xfrm>
            <a:off x="457200" y="1600200"/>
            <a:ext cx="8229600" cy="5029200"/>
          </a:xfrm>
        </p:spPr>
        <p:txBody>
          <a:bodyPr/>
          <a:lstStyle/>
          <a:p>
            <a:pPr eaLnBrk="1" hangingPunct="1">
              <a:lnSpc>
                <a:spcPct val="90000"/>
              </a:lnSpc>
              <a:buFontTx/>
              <a:buNone/>
            </a:pPr>
            <a:r>
              <a:rPr lang="en-US" sz="2800" dirty="0">
                <a:latin typeface="Courier New" pitchFamily="49" charset="0"/>
                <a:ea typeface="MS PGothic" pitchFamily="34" charset="-128"/>
              </a:rPr>
              <a:t>public void insert(int value)</a:t>
            </a:r>
          </a:p>
          <a:p>
            <a:pPr eaLnBrk="1" hangingPunct="1">
              <a:lnSpc>
                <a:spcPct val="90000"/>
              </a:lnSpc>
              <a:buFontTx/>
              <a:buNone/>
            </a:pPr>
            <a:r>
              <a:rPr lang="en-US" sz="2800" dirty="0">
                <a:latin typeface="Courier New" pitchFamily="49" charset="0"/>
                <a:ea typeface="MS PGothic" pitchFamily="34" charset="-128"/>
              </a:rPr>
              <a:t>{</a:t>
            </a:r>
          </a:p>
          <a:p>
            <a:pPr eaLnBrk="1" hangingPunct="1">
              <a:lnSpc>
                <a:spcPct val="90000"/>
              </a:lnSpc>
              <a:buFontTx/>
              <a:buNone/>
            </a:pPr>
            <a:r>
              <a:rPr lang="en-US" sz="2800" dirty="0">
                <a:latin typeface="Courier New" pitchFamily="49" charset="0"/>
                <a:ea typeface="MS PGothic" pitchFamily="34" charset="-128"/>
              </a:rPr>
              <a:t>	Node </a:t>
            </a:r>
            <a:r>
              <a:rPr lang="en-US" sz="2800" dirty="0" err="1">
                <a:latin typeface="Courier New" pitchFamily="49" charset="0"/>
                <a:ea typeface="MS PGothic" pitchFamily="34" charset="-128"/>
              </a:rPr>
              <a:t>newNode</a:t>
            </a:r>
            <a:r>
              <a:rPr lang="en-US" sz="2800" dirty="0">
                <a:latin typeface="Courier New" pitchFamily="49" charset="0"/>
                <a:ea typeface="MS PGothic" pitchFamily="34" charset="-128"/>
              </a:rPr>
              <a:t> = new Node();</a:t>
            </a:r>
          </a:p>
          <a:p>
            <a:pPr eaLnBrk="1" hangingPunct="1">
              <a:lnSpc>
                <a:spcPct val="90000"/>
              </a:lnSpc>
              <a:buFontTx/>
              <a:buNone/>
            </a:pPr>
            <a:r>
              <a:rPr lang="en-US" sz="2800" dirty="0">
                <a:latin typeface="Courier New" pitchFamily="49" charset="0"/>
                <a:ea typeface="MS PGothic" pitchFamily="34" charset="-128"/>
              </a:rPr>
              <a:t>	</a:t>
            </a:r>
            <a:r>
              <a:rPr lang="en-US" sz="2800" dirty="0" err="1">
                <a:latin typeface="Courier New" pitchFamily="49" charset="0"/>
                <a:ea typeface="MS PGothic" pitchFamily="34" charset="-128"/>
              </a:rPr>
              <a:t>newNode.data</a:t>
            </a:r>
            <a:r>
              <a:rPr lang="en-US" sz="2800" dirty="0">
                <a:latin typeface="Courier New" pitchFamily="49" charset="0"/>
                <a:ea typeface="MS PGothic" pitchFamily="34" charset="-128"/>
              </a:rPr>
              <a:t> = value;</a:t>
            </a:r>
          </a:p>
          <a:p>
            <a:pPr eaLnBrk="1" hangingPunct="1">
              <a:lnSpc>
                <a:spcPct val="90000"/>
              </a:lnSpc>
              <a:buFontTx/>
              <a:buNone/>
            </a:pPr>
            <a:r>
              <a:rPr lang="en-US" sz="2800" dirty="0">
                <a:latin typeface="Courier New" pitchFamily="49" charset="0"/>
                <a:ea typeface="MS PGothic" pitchFamily="34" charset="-128"/>
              </a:rPr>
              <a:t>	</a:t>
            </a:r>
            <a:r>
              <a:rPr lang="en-US" sz="2800" dirty="0" err="1">
                <a:latin typeface="Courier New" pitchFamily="49" charset="0"/>
                <a:ea typeface="MS PGothic" pitchFamily="34" charset="-128"/>
              </a:rPr>
              <a:t>newNode.next</a:t>
            </a:r>
            <a:r>
              <a:rPr lang="en-US" sz="2800" dirty="0">
                <a:latin typeface="Courier New" pitchFamily="49" charset="0"/>
                <a:ea typeface="MS PGothic" pitchFamily="34" charset="-128"/>
              </a:rPr>
              <a:t> = head;</a:t>
            </a:r>
          </a:p>
          <a:p>
            <a:pPr eaLnBrk="1" hangingPunct="1">
              <a:lnSpc>
                <a:spcPct val="90000"/>
              </a:lnSpc>
              <a:buFontTx/>
              <a:buNone/>
            </a:pPr>
            <a:r>
              <a:rPr lang="en-US" sz="2800" dirty="0">
                <a:latin typeface="Courier New" pitchFamily="49" charset="0"/>
                <a:ea typeface="MS PGothic" pitchFamily="34" charset="-128"/>
              </a:rPr>
              <a:t>	head = </a:t>
            </a:r>
            <a:r>
              <a:rPr lang="en-US" sz="2800" dirty="0" err="1">
                <a:latin typeface="Courier New" pitchFamily="49" charset="0"/>
                <a:ea typeface="MS PGothic" pitchFamily="34" charset="-128"/>
              </a:rPr>
              <a:t>newNode</a:t>
            </a:r>
            <a:r>
              <a:rPr lang="en-US" sz="2800" dirty="0">
                <a:latin typeface="Courier New" pitchFamily="49" charset="0"/>
                <a:ea typeface="MS PGothic" pitchFamily="34" charset="-128"/>
              </a:rPr>
              <a:t>;</a:t>
            </a:r>
          </a:p>
          <a:p>
            <a:pPr eaLnBrk="1" hangingPunct="1">
              <a:lnSpc>
                <a:spcPct val="90000"/>
              </a:lnSpc>
              <a:buFontTx/>
              <a:buNone/>
            </a:pPr>
            <a:r>
              <a:rPr lang="en-US" sz="2800" dirty="0">
                <a:latin typeface="Courier New" pitchFamily="49" charset="0"/>
                <a:ea typeface="MS PGothic" pitchFamily="34" charset="-128"/>
              </a:rPr>
              <a:t>}</a:t>
            </a: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Verdana" pitchFamily="34" charset="0"/>
              <a:ea typeface="MS PGothic"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0834"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Visualizing the insert</a:t>
            </a:r>
          </a:p>
          <a:p>
            <a:pPr eaLnBrk="1" hangingPunct="1">
              <a:lnSpc>
                <a:spcPct val="80000"/>
              </a:lnSpc>
              <a:buFontTx/>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linked list will be in one of 2 situations: the list is empty or it is not</a:t>
            </a:r>
          </a:p>
          <a:p>
            <a:pPr eaLnBrk="1" hangingPunct="1">
              <a:lnSpc>
                <a:spcPct val="80000"/>
              </a:lnSpc>
            </a:pPr>
            <a:r>
              <a:rPr lang="en-US" sz="2400" dirty="0">
                <a:latin typeface="Verdana" pitchFamily="34" charset="0"/>
                <a:ea typeface="MS PGothic" pitchFamily="34" charset="-128"/>
              </a:rPr>
              <a:t>If the list is empty, the head node will be pointing to null</a:t>
            </a:r>
          </a:p>
          <a:p>
            <a:pPr eaLnBrk="1" hangingPunct="1">
              <a:lnSpc>
                <a:spcPct val="80000"/>
              </a:lnSpc>
            </a:pPr>
            <a:r>
              <a:rPr lang="en-US" sz="2400" dirty="0">
                <a:latin typeface="Verdana" pitchFamily="34" charset="0"/>
                <a:ea typeface="MS PGothic" pitchFamily="34" charset="-128"/>
              </a:rPr>
              <a:t>If the list is not empty, the head node will be pointing to a Node object</a:t>
            </a:r>
          </a:p>
          <a:p>
            <a:pPr eaLnBrk="1" hangingPunct="1">
              <a:lnSpc>
                <a:spcPct val="80000"/>
              </a:lnSpc>
            </a:pPr>
            <a:r>
              <a:rPr lang="en-US" sz="2400" dirty="0">
                <a:latin typeface="Verdana" pitchFamily="34" charset="0"/>
                <a:ea typeface="MS PGothic" pitchFamily="34" charset="-128"/>
              </a:rPr>
              <a:t>This insert algorithm will insert the new node at the head of the list</a:t>
            </a:r>
          </a:p>
          <a:p>
            <a:pPr eaLnBrk="1" hangingPunct="1">
              <a:lnSpc>
                <a:spcPct val="80000"/>
              </a:lnSpc>
            </a:pPr>
            <a:r>
              <a:rPr lang="en-US" sz="2400" dirty="0">
                <a:latin typeface="Verdana" pitchFamily="34" charset="0"/>
                <a:ea typeface="MS PGothic" pitchFamily="34" charset="-128"/>
              </a:rPr>
              <a:t>We’ll examine this by first looking at inserting a new Node into an empty LinkedList</a:t>
            </a:r>
          </a:p>
          <a:p>
            <a:pPr eaLnBrk="1" hangingPunct="1">
              <a:lnSpc>
                <a:spcPct val="80000"/>
              </a:lnSpc>
              <a:buFontTx/>
              <a:buNone/>
            </a:pPr>
            <a:endParaRPr lang="en-US" sz="1600" dirty="0">
              <a:latin typeface="Verdana" pitchFamily="34" charset="0"/>
              <a:ea typeface="MS PGothic"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9810" name="Rectangle 3"/>
          <p:cNvSpPr>
            <a:spLocks noGrp="1" noChangeArrowheads="1"/>
          </p:cNvSpPr>
          <p:nvPr>
            <p:ph type="body" idx="4294967295"/>
          </p:nvPr>
        </p:nvSpPr>
        <p:spPr>
          <a:xfrm>
            <a:off x="457200" y="1600200"/>
            <a:ext cx="8229600" cy="5029200"/>
          </a:xfrm>
        </p:spPr>
        <p:txBody>
          <a:bodyPr/>
          <a:lstStyle/>
          <a:p>
            <a:pPr eaLnBrk="1" hangingPunct="1">
              <a:lnSpc>
                <a:spcPct val="90000"/>
              </a:lnSpc>
              <a:buFontTx/>
              <a:buNone/>
            </a:pPr>
            <a:r>
              <a:rPr lang="en-US" sz="2000" dirty="0">
                <a:latin typeface="Verdana" pitchFamily="34" charset="0"/>
                <a:ea typeface="MS PGothic" pitchFamily="34" charset="-128"/>
              </a:rPr>
              <a:t>Create LinkedList object and insert a 5:</a:t>
            </a: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r>
              <a:rPr lang="en-US" sz="2000" dirty="0">
                <a:latin typeface="Courier New" pitchFamily="49" charset="0"/>
                <a:ea typeface="MS PGothic" pitchFamily="34" charset="-128"/>
              </a:rPr>
              <a:t>LinkedList list = new LinkedList();</a:t>
            </a:r>
          </a:p>
          <a:p>
            <a:pPr eaLnBrk="1" hangingPunct="1">
              <a:lnSpc>
                <a:spcPct val="90000"/>
              </a:lnSpc>
              <a:buFontTx/>
              <a:buNone/>
            </a:pPr>
            <a:r>
              <a:rPr lang="en-US" sz="2000" dirty="0" err="1">
                <a:latin typeface="Courier New" pitchFamily="49" charset="0"/>
                <a:ea typeface="MS PGothic" pitchFamily="34" charset="-128"/>
              </a:rPr>
              <a:t>list.insert</a:t>
            </a:r>
            <a:r>
              <a:rPr lang="en-US" sz="2000" dirty="0">
                <a:latin typeface="Courier New" pitchFamily="49" charset="0"/>
                <a:ea typeface="MS PGothic" pitchFamily="34" charset="-128"/>
              </a:rPr>
              <a:t> (5);</a:t>
            </a: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None/>
            </a:pPr>
            <a:r>
              <a:rPr lang="en-US" sz="2000" dirty="0">
                <a:latin typeface="Verdana" pitchFamily="34" charset="0"/>
                <a:ea typeface="MS PGothic" pitchFamily="34" charset="-128"/>
              </a:rPr>
              <a:t>The code in the LinkedList insert function executes as follows:</a:t>
            </a:r>
            <a:endParaRPr lang="en-US" sz="3600" dirty="0">
              <a:latin typeface="Verdana" pitchFamily="34"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r>
              <a:rPr lang="en-US" sz="2000" dirty="0">
                <a:latin typeface="Courier New" pitchFamily="49" charset="0"/>
                <a:ea typeface="MS PGothic" pitchFamily="34" charset="-128"/>
              </a:rPr>
              <a:t>insert (</a:t>
            </a:r>
            <a:r>
              <a:rPr lang="en-US" sz="2000" dirty="0" err="1">
                <a:latin typeface="Courier New" pitchFamily="49" charset="0"/>
                <a:ea typeface="MS PGothic" pitchFamily="34" charset="-128"/>
              </a:rPr>
              <a:t>int</a:t>
            </a:r>
            <a:r>
              <a:rPr lang="en-US" sz="2000" dirty="0">
                <a:latin typeface="Courier New" pitchFamily="49" charset="0"/>
                <a:ea typeface="MS PGothic" pitchFamily="34" charset="-128"/>
              </a:rPr>
              <a:t> </a:t>
            </a:r>
            <a:r>
              <a:rPr lang="en-US" sz="2000" dirty="0">
                <a:solidFill>
                  <a:srgbClr val="0070C0"/>
                </a:solidFill>
                <a:latin typeface="Courier New" pitchFamily="49" charset="0"/>
                <a:ea typeface="MS PGothic" pitchFamily="34" charset="-128"/>
              </a:rPr>
              <a:t>value</a:t>
            </a:r>
            <a:r>
              <a:rPr lang="en-US" sz="2000" dirty="0">
                <a:latin typeface="Courier New" pitchFamily="49" charset="0"/>
                <a:ea typeface="MS PGothic" pitchFamily="34" charset="-128"/>
              </a:rPr>
              <a:t>)</a:t>
            </a:r>
          </a:p>
          <a:p>
            <a:pPr eaLnBrk="1" hangingPunct="1">
              <a:lnSpc>
                <a:spcPct val="90000"/>
              </a:lnSpc>
              <a:buFontTx/>
              <a:buNone/>
            </a:pPr>
            <a:r>
              <a:rPr lang="en-US" sz="2000" dirty="0">
                <a:latin typeface="Courier New" pitchFamily="49" charset="0"/>
                <a:ea typeface="MS PGothic" pitchFamily="34" charset="-128"/>
              </a:rPr>
              <a:t>{</a:t>
            </a:r>
          </a:p>
          <a:p>
            <a:pPr eaLnBrk="1" hangingPunct="1">
              <a:lnSpc>
                <a:spcPct val="90000"/>
              </a:lnSpc>
              <a:buFontTx/>
              <a:buNone/>
            </a:pPr>
            <a:r>
              <a:rPr lang="en-US" sz="2000" dirty="0">
                <a:solidFill>
                  <a:srgbClr val="FF0000"/>
                </a:solidFill>
                <a:latin typeface="Courier New" pitchFamily="49" charset="0"/>
                <a:ea typeface="MS PGothic" pitchFamily="34" charset="-128"/>
              </a:rPr>
              <a:t>	Node </a:t>
            </a:r>
            <a:r>
              <a:rPr lang="en-US" sz="2000" dirty="0" err="1">
                <a:solidFill>
                  <a:srgbClr val="FF0000"/>
                </a:solidFill>
                <a:latin typeface="Courier New" pitchFamily="49" charset="0"/>
                <a:ea typeface="MS PGothic" pitchFamily="34" charset="-128"/>
              </a:rPr>
              <a:t>newNode</a:t>
            </a:r>
            <a:r>
              <a:rPr lang="en-US" sz="2000" dirty="0">
                <a:solidFill>
                  <a:srgbClr val="FF0000"/>
                </a:solidFill>
                <a:latin typeface="Courier New" pitchFamily="49" charset="0"/>
                <a:ea typeface="MS PGothic" pitchFamily="34" charset="-128"/>
              </a:rPr>
              <a:t> = new Node();</a:t>
            </a:r>
          </a:p>
          <a:p>
            <a:pPr eaLnBrk="1" hangingPunct="1">
              <a:lnSpc>
                <a:spcPct val="90000"/>
              </a:lnSpc>
              <a:buFontTx/>
              <a:buNone/>
            </a:pPr>
            <a:r>
              <a:rPr lang="en-US" sz="2000" dirty="0">
                <a:solidFill>
                  <a:srgbClr val="FF0000"/>
                </a:solidFill>
                <a:latin typeface="Courier New" pitchFamily="49" charset="0"/>
                <a:ea typeface="MS PGothic" pitchFamily="34" charset="-128"/>
              </a:rPr>
              <a:t>	</a:t>
            </a:r>
            <a:r>
              <a:rPr lang="en-US" sz="2000" dirty="0" err="1">
                <a:solidFill>
                  <a:srgbClr val="FF0000"/>
                </a:solidFill>
                <a:latin typeface="Courier New" pitchFamily="49" charset="0"/>
                <a:ea typeface="MS PGothic" pitchFamily="34" charset="-128"/>
              </a:rPr>
              <a:t>newNode.data</a:t>
            </a:r>
            <a:r>
              <a:rPr lang="en-US" sz="2000" dirty="0">
                <a:solidFill>
                  <a:srgbClr val="FF0000"/>
                </a:solidFill>
                <a:latin typeface="Courier New" pitchFamily="49" charset="0"/>
                <a:ea typeface="MS PGothic" pitchFamily="34" charset="-128"/>
              </a:rPr>
              <a:t> = </a:t>
            </a:r>
            <a:r>
              <a:rPr lang="en-US" sz="2000" dirty="0">
                <a:solidFill>
                  <a:srgbClr val="0070C0"/>
                </a:solidFill>
                <a:latin typeface="Courier New" pitchFamily="49" charset="0"/>
                <a:ea typeface="MS PGothic" pitchFamily="34" charset="-128"/>
              </a:rPr>
              <a:t>value</a:t>
            </a:r>
            <a:r>
              <a:rPr lang="en-US" sz="2000" dirty="0">
                <a:solidFill>
                  <a:srgbClr val="FF0000"/>
                </a:solidFill>
                <a:latin typeface="Courier New" pitchFamily="49" charset="0"/>
                <a:ea typeface="MS PGothic" pitchFamily="34" charset="-128"/>
              </a:rPr>
              <a:t>;</a:t>
            </a:r>
          </a:p>
          <a:p>
            <a:pPr eaLnBrk="1" hangingPunct="1">
              <a:lnSpc>
                <a:spcPct val="90000"/>
              </a:lnSpc>
              <a:buFontTx/>
              <a:buNone/>
            </a:pPr>
            <a:r>
              <a:rPr lang="en-US" sz="2000" dirty="0">
                <a:latin typeface="Courier New" pitchFamily="49" charset="0"/>
                <a:ea typeface="MS PGothic" pitchFamily="34" charset="-128"/>
              </a:rPr>
              <a:t>	</a:t>
            </a:r>
            <a:r>
              <a:rPr lang="en-US" sz="2000" dirty="0" err="1">
                <a:latin typeface="Courier New" pitchFamily="49" charset="0"/>
                <a:ea typeface="MS PGothic" pitchFamily="34" charset="-128"/>
              </a:rPr>
              <a:t>newNode.next</a:t>
            </a:r>
            <a:r>
              <a:rPr lang="en-US" sz="2000" dirty="0">
                <a:latin typeface="Courier New" pitchFamily="49" charset="0"/>
                <a:ea typeface="MS PGothic" pitchFamily="34" charset="-128"/>
              </a:rPr>
              <a:t> = head;</a:t>
            </a:r>
          </a:p>
          <a:p>
            <a:pPr eaLnBrk="1" hangingPunct="1">
              <a:lnSpc>
                <a:spcPct val="90000"/>
              </a:lnSpc>
              <a:buFontTx/>
              <a:buNone/>
            </a:pPr>
            <a:r>
              <a:rPr lang="en-US" sz="2000" dirty="0">
                <a:latin typeface="Courier New" pitchFamily="49" charset="0"/>
                <a:ea typeface="MS PGothic" pitchFamily="34" charset="-128"/>
              </a:rPr>
              <a:t>	head = </a:t>
            </a:r>
            <a:r>
              <a:rPr lang="en-US" sz="2000" dirty="0" err="1">
                <a:latin typeface="Courier New" pitchFamily="49" charset="0"/>
                <a:ea typeface="MS PGothic" pitchFamily="34" charset="-128"/>
              </a:rPr>
              <a:t>newNode</a:t>
            </a:r>
            <a:r>
              <a:rPr lang="en-US" sz="2000" dirty="0">
                <a:latin typeface="Courier New" pitchFamily="49" charset="0"/>
                <a:ea typeface="MS PGothic" pitchFamily="34" charset="-128"/>
              </a:rPr>
              <a:t>;</a:t>
            </a:r>
          </a:p>
          <a:p>
            <a:pPr eaLnBrk="1" hangingPunct="1">
              <a:lnSpc>
                <a:spcPct val="90000"/>
              </a:lnSpc>
              <a:buFontTx/>
              <a:buNone/>
            </a:pPr>
            <a:r>
              <a:rPr lang="en-US" sz="2000" dirty="0">
                <a:latin typeface="Courier New" pitchFamily="49" charset="0"/>
                <a:ea typeface="MS PGothic" pitchFamily="34" charset="-128"/>
              </a:rPr>
              <a:t>}</a:t>
            </a: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Verdana" pitchFamily="34" charset="0"/>
              <a:ea typeface="MS PGothic" pitchFamily="34" charset="-128"/>
            </a:endParaRPr>
          </a:p>
        </p:txBody>
      </p:sp>
      <p:sp>
        <p:nvSpPr>
          <p:cNvPr id="4" name="Rectangle 7"/>
          <p:cNvSpPr>
            <a:spLocks noChangeArrowheads="1"/>
          </p:cNvSpPr>
          <p:nvPr/>
        </p:nvSpPr>
        <p:spPr bwMode="auto">
          <a:xfrm>
            <a:off x="7239000" y="2590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sp>
        <p:nvSpPr>
          <p:cNvPr id="5" name="TextBox 1"/>
          <p:cNvSpPr txBox="1">
            <a:spLocks noChangeArrowheads="1"/>
          </p:cNvSpPr>
          <p:nvPr/>
        </p:nvSpPr>
        <p:spPr bwMode="auto">
          <a:xfrm>
            <a:off x="6291750" y="2578142"/>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sp>
        <p:nvSpPr>
          <p:cNvPr id="15" name="Rectangle 7"/>
          <p:cNvSpPr>
            <a:spLocks noChangeArrowheads="1"/>
          </p:cNvSpPr>
          <p:nvPr/>
        </p:nvSpPr>
        <p:spPr bwMode="auto">
          <a:xfrm>
            <a:off x="6705600" y="3809998"/>
            <a:ext cx="17526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0x64FB2A1D0</a:t>
            </a:r>
          </a:p>
        </p:txBody>
      </p:sp>
      <p:sp>
        <p:nvSpPr>
          <p:cNvPr id="16" name="TextBox 1"/>
          <p:cNvSpPr txBox="1">
            <a:spLocks noChangeArrowheads="1"/>
          </p:cNvSpPr>
          <p:nvPr/>
        </p:nvSpPr>
        <p:spPr bwMode="auto">
          <a:xfrm>
            <a:off x="5334000" y="3809998"/>
            <a:ext cx="125125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newNode</a:t>
            </a:r>
            <a:endParaRPr lang="en-US" sz="1800" dirty="0"/>
          </a:p>
        </p:txBody>
      </p:sp>
      <p:cxnSp>
        <p:nvCxnSpPr>
          <p:cNvPr id="17" name="Curved Connector 16"/>
          <p:cNvCxnSpPr>
            <a:stCxn id="15" idx="2"/>
            <a:endCxn id="18" idx="0"/>
          </p:cNvCxnSpPr>
          <p:nvPr/>
        </p:nvCxnSpPr>
        <p:spPr>
          <a:xfrm rot="16200000" flipH="1">
            <a:off x="7391400" y="4381498"/>
            <a:ext cx="685800" cy="3048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a:spLocks noChangeArrowheads="1"/>
          </p:cNvSpPr>
          <p:nvPr/>
        </p:nvSpPr>
        <p:spPr bwMode="auto">
          <a:xfrm>
            <a:off x="7086600" y="4876798"/>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5</a:t>
            </a:r>
          </a:p>
        </p:txBody>
      </p:sp>
      <p:sp>
        <p:nvSpPr>
          <p:cNvPr id="19" name="Rectangle 18"/>
          <p:cNvSpPr>
            <a:spLocks noChangeArrowheads="1"/>
          </p:cNvSpPr>
          <p:nvPr/>
        </p:nvSpPr>
        <p:spPr bwMode="auto">
          <a:xfrm>
            <a:off x="7086600" y="5257798"/>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a:t>
            </a:r>
          </a:p>
        </p:txBody>
      </p:sp>
      <p:cxnSp>
        <p:nvCxnSpPr>
          <p:cNvPr id="3" name="Straight Connector 2">
            <a:extLst>
              <a:ext uri="{FF2B5EF4-FFF2-40B4-BE49-F238E27FC236}">
                <a16:creationId xmlns:a16="http://schemas.microsoft.com/office/drawing/2014/main" id="{33A3127E-75F2-48A8-90B0-6E8496518164}"/>
              </a:ext>
            </a:extLst>
          </p:cNvPr>
          <p:cNvCxnSpPr/>
          <p:nvPr/>
        </p:nvCxnSpPr>
        <p:spPr>
          <a:xfrm>
            <a:off x="76200" y="3200400"/>
            <a:ext cx="90678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Rectangle 7">
            <a:extLst>
              <a:ext uri="{FF2B5EF4-FFF2-40B4-BE49-F238E27FC236}">
                <a16:creationId xmlns:a16="http://schemas.microsoft.com/office/drawing/2014/main" id="{5DFE65C3-8CDC-4A65-8F60-731A859CA8FA}"/>
              </a:ext>
            </a:extLst>
          </p:cNvPr>
          <p:cNvSpPr>
            <a:spLocks noChangeArrowheads="1"/>
          </p:cNvSpPr>
          <p:nvPr/>
        </p:nvSpPr>
        <p:spPr bwMode="auto">
          <a:xfrm>
            <a:off x="6400800" y="6019798"/>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5</a:t>
            </a:r>
          </a:p>
        </p:txBody>
      </p:sp>
      <p:sp>
        <p:nvSpPr>
          <p:cNvPr id="14" name="TextBox 1">
            <a:extLst>
              <a:ext uri="{FF2B5EF4-FFF2-40B4-BE49-F238E27FC236}">
                <a16:creationId xmlns:a16="http://schemas.microsoft.com/office/drawing/2014/main" id="{16EC8E15-234D-4F82-9DD6-83D5D0E81C0E}"/>
              </a:ext>
            </a:extLst>
          </p:cNvPr>
          <p:cNvSpPr txBox="1">
            <a:spLocks noChangeArrowheads="1"/>
          </p:cNvSpPr>
          <p:nvPr/>
        </p:nvSpPr>
        <p:spPr bwMode="auto">
          <a:xfrm>
            <a:off x="5453550" y="6007140"/>
            <a:ext cx="80214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solidFill>
                  <a:srgbClr val="0070C0"/>
                </a:solidFill>
              </a:rPr>
              <a:t>value</a:t>
            </a:r>
          </a:p>
        </p:txBody>
      </p:sp>
    </p:spTree>
    <p:extLst>
      <p:ext uri="{BB962C8B-B14F-4D97-AF65-F5344CB8AC3E}">
        <p14:creationId xmlns:p14="http://schemas.microsoft.com/office/powerpoint/2010/main" val="16901423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9810" name="Rectangle 3"/>
          <p:cNvSpPr>
            <a:spLocks noGrp="1" noChangeArrowheads="1"/>
          </p:cNvSpPr>
          <p:nvPr>
            <p:ph type="body" idx="4294967295"/>
          </p:nvPr>
        </p:nvSpPr>
        <p:spPr>
          <a:xfrm>
            <a:off x="457200" y="1600200"/>
            <a:ext cx="8229600" cy="5029200"/>
          </a:xfrm>
        </p:spPr>
        <p:txBody>
          <a:bodyPr/>
          <a:lstStyle/>
          <a:p>
            <a:pPr eaLnBrk="1" hangingPunct="1">
              <a:lnSpc>
                <a:spcPct val="90000"/>
              </a:lnSpc>
              <a:buFontTx/>
              <a:buNone/>
            </a:pPr>
            <a:r>
              <a:rPr lang="en-US" sz="2800" dirty="0">
                <a:latin typeface="Verdana" pitchFamily="34" charset="0"/>
                <a:ea typeface="MS PGothic" pitchFamily="34" charset="-128"/>
              </a:rPr>
              <a:t>Insert into blank list:</a:t>
            </a:r>
            <a:endParaRPr lang="en-US" sz="4400" dirty="0">
              <a:latin typeface="Verdana" pitchFamily="34"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r>
              <a:rPr lang="en-US" sz="2000" dirty="0">
                <a:latin typeface="Courier New" pitchFamily="49" charset="0"/>
                <a:ea typeface="MS PGothic" pitchFamily="34" charset="-128"/>
              </a:rPr>
              <a:t>insert (5);</a:t>
            </a: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r>
              <a:rPr lang="en-US" sz="2000" dirty="0">
                <a:latin typeface="Courier New" pitchFamily="49" charset="0"/>
                <a:ea typeface="MS PGothic" pitchFamily="34" charset="-128"/>
              </a:rPr>
              <a:t>insert (</a:t>
            </a:r>
            <a:r>
              <a:rPr lang="en-US" sz="2000" dirty="0" err="1">
                <a:latin typeface="Courier New" pitchFamily="49" charset="0"/>
                <a:ea typeface="MS PGothic" pitchFamily="34" charset="-128"/>
              </a:rPr>
              <a:t>int</a:t>
            </a:r>
            <a:r>
              <a:rPr lang="en-US" sz="2000" dirty="0">
                <a:latin typeface="Courier New" pitchFamily="49" charset="0"/>
                <a:ea typeface="MS PGothic" pitchFamily="34" charset="-128"/>
              </a:rPr>
              <a:t> value)</a:t>
            </a:r>
          </a:p>
          <a:p>
            <a:pPr eaLnBrk="1" hangingPunct="1">
              <a:lnSpc>
                <a:spcPct val="90000"/>
              </a:lnSpc>
              <a:buFontTx/>
              <a:buNone/>
            </a:pPr>
            <a:r>
              <a:rPr lang="en-US" sz="2000" dirty="0">
                <a:latin typeface="Courier New" pitchFamily="49" charset="0"/>
                <a:ea typeface="MS PGothic" pitchFamily="34" charset="-128"/>
              </a:rPr>
              <a:t>{</a:t>
            </a:r>
          </a:p>
          <a:p>
            <a:pPr eaLnBrk="1" hangingPunct="1">
              <a:lnSpc>
                <a:spcPct val="90000"/>
              </a:lnSpc>
              <a:buFontTx/>
              <a:buNone/>
            </a:pPr>
            <a:r>
              <a:rPr lang="en-US" sz="2000" dirty="0">
                <a:latin typeface="Courier New" pitchFamily="49" charset="0"/>
                <a:ea typeface="MS PGothic" pitchFamily="34" charset="-128"/>
              </a:rPr>
              <a:t>	Node </a:t>
            </a:r>
            <a:r>
              <a:rPr lang="en-US" sz="2000" dirty="0" err="1">
                <a:latin typeface="Courier New" pitchFamily="49" charset="0"/>
                <a:ea typeface="MS PGothic" pitchFamily="34" charset="-128"/>
              </a:rPr>
              <a:t>newNode</a:t>
            </a:r>
            <a:r>
              <a:rPr lang="en-US" sz="2000" dirty="0">
                <a:latin typeface="Courier New" pitchFamily="49" charset="0"/>
                <a:ea typeface="MS PGothic" pitchFamily="34" charset="-128"/>
              </a:rPr>
              <a:t> = new Node();</a:t>
            </a:r>
          </a:p>
          <a:p>
            <a:pPr eaLnBrk="1" hangingPunct="1">
              <a:lnSpc>
                <a:spcPct val="90000"/>
              </a:lnSpc>
              <a:buFontTx/>
              <a:buNone/>
            </a:pPr>
            <a:r>
              <a:rPr lang="en-US" sz="2000" dirty="0">
                <a:latin typeface="Courier New" pitchFamily="49" charset="0"/>
                <a:ea typeface="MS PGothic" pitchFamily="34" charset="-128"/>
              </a:rPr>
              <a:t>	</a:t>
            </a:r>
            <a:r>
              <a:rPr lang="en-US" sz="2000" dirty="0" err="1">
                <a:latin typeface="Courier New" pitchFamily="49" charset="0"/>
                <a:ea typeface="MS PGothic" pitchFamily="34" charset="-128"/>
              </a:rPr>
              <a:t>newNode.data</a:t>
            </a:r>
            <a:r>
              <a:rPr lang="en-US" sz="2000" dirty="0">
                <a:latin typeface="Courier New" pitchFamily="49" charset="0"/>
                <a:ea typeface="MS PGothic" pitchFamily="34" charset="-128"/>
              </a:rPr>
              <a:t> = value;</a:t>
            </a:r>
          </a:p>
          <a:p>
            <a:pPr eaLnBrk="1" hangingPunct="1">
              <a:lnSpc>
                <a:spcPct val="90000"/>
              </a:lnSpc>
              <a:buFontTx/>
              <a:buNone/>
            </a:pPr>
            <a:r>
              <a:rPr lang="en-US" sz="2000" dirty="0">
                <a:solidFill>
                  <a:srgbClr val="FF0000"/>
                </a:solidFill>
                <a:latin typeface="Courier New" pitchFamily="49" charset="0"/>
                <a:ea typeface="MS PGothic" pitchFamily="34" charset="-128"/>
              </a:rPr>
              <a:t>	</a:t>
            </a:r>
            <a:r>
              <a:rPr lang="en-US" sz="2000" dirty="0" err="1">
                <a:solidFill>
                  <a:srgbClr val="FF0000"/>
                </a:solidFill>
                <a:latin typeface="Courier New" pitchFamily="49" charset="0"/>
                <a:ea typeface="MS PGothic" pitchFamily="34" charset="-128"/>
              </a:rPr>
              <a:t>newNode.next</a:t>
            </a:r>
            <a:r>
              <a:rPr lang="en-US" sz="2000" dirty="0">
                <a:solidFill>
                  <a:srgbClr val="FF0000"/>
                </a:solidFill>
                <a:latin typeface="Courier New" pitchFamily="49" charset="0"/>
                <a:ea typeface="MS PGothic" pitchFamily="34" charset="-128"/>
              </a:rPr>
              <a:t> = </a:t>
            </a:r>
            <a:r>
              <a:rPr lang="en-US" sz="2000" dirty="0">
                <a:solidFill>
                  <a:srgbClr val="0070C0"/>
                </a:solidFill>
                <a:latin typeface="Courier New" pitchFamily="49" charset="0"/>
                <a:ea typeface="MS PGothic" pitchFamily="34" charset="-128"/>
              </a:rPr>
              <a:t>head</a:t>
            </a:r>
            <a:r>
              <a:rPr lang="en-US" sz="2000" dirty="0">
                <a:solidFill>
                  <a:srgbClr val="FF0000"/>
                </a:solidFill>
                <a:latin typeface="Courier New" pitchFamily="49" charset="0"/>
                <a:ea typeface="MS PGothic" pitchFamily="34" charset="-128"/>
              </a:rPr>
              <a:t>;</a:t>
            </a:r>
          </a:p>
          <a:p>
            <a:pPr eaLnBrk="1" hangingPunct="1">
              <a:lnSpc>
                <a:spcPct val="90000"/>
              </a:lnSpc>
              <a:buFontTx/>
              <a:buNone/>
            </a:pPr>
            <a:r>
              <a:rPr lang="en-US" sz="2000" dirty="0">
                <a:latin typeface="Courier New" pitchFamily="49" charset="0"/>
                <a:ea typeface="MS PGothic" pitchFamily="34" charset="-128"/>
              </a:rPr>
              <a:t>	head = </a:t>
            </a:r>
            <a:r>
              <a:rPr lang="en-US" sz="2000" dirty="0" err="1">
                <a:latin typeface="Courier New" pitchFamily="49" charset="0"/>
                <a:ea typeface="MS PGothic" pitchFamily="34" charset="-128"/>
              </a:rPr>
              <a:t>newNode</a:t>
            </a:r>
            <a:r>
              <a:rPr lang="en-US" sz="2000" dirty="0">
                <a:latin typeface="Courier New" pitchFamily="49" charset="0"/>
                <a:ea typeface="MS PGothic" pitchFamily="34" charset="-128"/>
              </a:rPr>
              <a:t>;</a:t>
            </a:r>
          </a:p>
          <a:p>
            <a:pPr eaLnBrk="1" hangingPunct="1">
              <a:lnSpc>
                <a:spcPct val="90000"/>
              </a:lnSpc>
              <a:buFontTx/>
              <a:buNone/>
            </a:pPr>
            <a:r>
              <a:rPr lang="en-US" sz="2000" dirty="0">
                <a:latin typeface="Courier New" pitchFamily="49" charset="0"/>
                <a:ea typeface="MS PGothic" pitchFamily="34" charset="-128"/>
              </a:rPr>
              <a:t>}</a:t>
            </a: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solidFill>
                <a:srgbClr val="FF0000"/>
              </a:solidFill>
              <a:latin typeface="Courier New" pitchFamily="49" charset="0"/>
              <a:ea typeface="MS PGothic" pitchFamily="34" charset="-128"/>
            </a:endParaRPr>
          </a:p>
          <a:p>
            <a:pPr eaLnBrk="1" hangingPunct="1">
              <a:lnSpc>
                <a:spcPct val="90000"/>
              </a:lnSpc>
              <a:buFontTx/>
              <a:buNone/>
            </a:pPr>
            <a:endParaRPr lang="en-US" sz="2800" dirty="0">
              <a:latin typeface="Verdana" pitchFamily="34" charset="0"/>
              <a:ea typeface="MS PGothic" pitchFamily="34" charset="-128"/>
            </a:endParaRPr>
          </a:p>
        </p:txBody>
      </p:sp>
      <p:sp>
        <p:nvSpPr>
          <p:cNvPr id="4" name="Rectangle 7"/>
          <p:cNvSpPr>
            <a:spLocks noChangeArrowheads="1"/>
          </p:cNvSpPr>
          <p:nvPr/>
        </p:nvSpPr>
        <p:spPr bwMode="auto">
          <a:xfrm>
            <a:off x="6781800" y="2285999"/>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null</a:t>
            </a:r>
          </a:p>
        </p:txBody>
      </p:sp>
      <p:sp>
        <p:nvSpPr>
          <p:cNvPr id="5" name="TextBox 1"/>
          <p:cNvSpPr txBox="1">
            <a:spLocks noChangeArrowheads="1"/>
          </p:cNvSpPr>
          <p:nvPr/>
        </p:nvSpPr>
        <p:spPr bwMode="auto">
          <a:xfrm>
            <a:off x="5834550" y="2273341"/>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sp>
        <p:nvSpPr>
          <p:cNvPr id="15" name="Rectangle 7"/>
          <p:cNvSpPr>
            <a:spLocks noChangeArrowheads="1"/>
          </p:cNvSpPr>
          <p:nvPr/>
        </p:nvSpPr>
        <p:spPr bwMode="auto">
          <a:xfrm>
            <a:off x="6705600" y="3809998"/>
            <a:ext cx="17526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p>
        </p:txBody>
      </p:sp>
      <p:sp>
        <p:nvSpPr>
          <p:cNvPr id="16" name="TextBox 1"/>
          <p:cNvSpPr txBox="1">
            <a:spLocks noChangeArrowheads="1"/>
          </p:cNvSpPr>
          <p:nvPr/>
        </p:nvSpPr>
        <p:spPr bwMode="auto">
          <a:xfrm>
            <a:off x="5334000" y="3809998"/>
            <a:ext cx="125125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newNode</a:t>
            </a:r>
            <a:endParaRPr lang="en-US" sz="1800" dirty="0"/>
          </a:p>
        </p:txBody>
      </p:sp>
      <p:cxnSp>
        <p:nvCxnSpPr>
          <p:cNvPr id="17" name="Curved Connector 16"/>
          <p:cNvCxnSpPr>
            <a:stCxn id="15" idx="2"/>
            <a:endCxn id="18" idx="0"/>
          </p:cNvCxnSpPr>
          <p:nvPr/>
        </p:nvCxnSpPr>
        <p:spPr>
          <a:xfrm rot="16200000" flipH="1">
            <a:off x="7391400" y="4381498"/>
            <a:ext cx="685800" cy="3048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a:spLocks noChangeArrowheads="1"/>
          </p:cNvSpPr>
          <p:nvPr/>
        </p:nvSpPr>
        <p:spPr bwMode="auto">
          <a:xfrm>
            <a:off x="7086600" y="4876798"/>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5</a:t>
            </a:r>
          </a:p>
        </p:txBody>
      </p:sp>
      <p:sp>
        <p:nvSpPr>
          <p:cNvPr id="19" name="Rectangle 18"/>
          <p:cNvSpPr>
            <a:spLocks noChangeArrowheads="1"/>
          </p:cNvSpPr>
          <p:nvPr/>
        </p:nvSpPr>
        <p:spPr bwMode="auto">
          <a:xfrm>
            <a:off x="7086600" y="5257798"/>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null</a:t>
            </a:r>
          </a:p>
        </p:txBody>
      </p:sp>
    </p:spTree>
    <p:extLst>
      <p:ext uri="{BB962C8B-B14F-4D97-AF65-F5344CB8AC3E}">
        <p14:creationId xmlns:p14="http://schemas.microsoft.com/office/powerpoint/2010/main" val="3832424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9810" name="Rectangle 3"/>
          <p:cNvSpPr>
            <a:spLocks noGrp="1" noChangeArrowheads="1"/>
          </p:cNvSpPr>
          <p:nvPr>
            <p:ph type="body" idx="4294967295"/>
          </p:nvPr>
        </p:nvSpPr>
        <p:spPr>
          <a:xfrm>
            <a:off x="457200" y="1600200"/>
            <a:ext cx="8229600" cy="5029200"/>
          </a:xfrm>
        </p:spPr>
        <p:txBody>
          <a:bodyPr/>
          <a:lstStyle/>
          <a:p>
            <a:pPr eaLnBrk="1" hangingPunct="1">
              <a:lnSpc>
                <a:spcPct val="90000"/>
              </a:lnSpc>
              <a:buFontTx/>
              <a:buNone/>
            </a:pPr>
            <a:r>
              <a:rPr lang="en-US" sz="2800" dirty="0">
                <a:latin typeface="Verdana" pitchFamily="34" charset="0"/>
                <a:ea typeface="MS PGothic" pitchFamily="34" charset="-128"/>
              </a:rPr>
              <a:t>Insert into blank list:</a:t>
            </a:r>
            <a:endParaRPr lang="en-US" sz="4400" dirty="0">
              <a:latin typeface="Verdana" pitchFamily="34"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r>
              <a:rPr lang="en-US" sz="2000" dirty="0">
                <a:latin typeface="Courier New" pitchFamily="49" charset="0"/>
                <a:ea typeface="MS PGothic" pitchFamily="34" charset="-128"/>
              </a:rPr>
              <a:t>insert (5);</a:t>
            </a: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r>
              <a:rPr lang="en-US" sz="2000" dirty="0">
                <a:latin typeface="Courier New" pitchFamily="49" charset="0"/>
                <a:ea typeface="MS PGothic" pitchFamily="34" charset="-128"/>
              </a:rPr>
              <a:t>insert (</a:t>
            </a:r>
            <a:r>
              <a:rPr lang="en-US" sz="2000" dirty="0" err="1">
                <a:latin typeface="Courier New" pitchFamily="49" charset="0"/>
                <a:ea typeface="MS PGothic" pitchFamily="34" charset="-128"/>
              </a:rPr>
              <a:t>int</a:t>
            </a:r>
            <a:r>
              <a:rPr lang="en-US" sz="2000" dirty="0">
                <a:latin typeface="Courier New" pitchFamily="49" charset="0"/>
                <a:ea typeface="MS PGothic" pitchFamily="34" charset="-128"/>
              </a:rPr>
              <a:t> value)</a:t>
            </a:r>
          </a:p>
          <a:p>
            <a:pPr eaLnBrk="1" hangingPunct="1">
              <a:lnSpc>
                <a:spcPct val="90000"/>
              </a:lnSpc>
              <a:buFontTx/>
              <a:buNone/>
            </a:pPr>
            <a:r>
              <a:rPr lang="en-US" sz="2000" dirty="0">
                <a:latin typeface="Courier New" pitchFamily="49" charset="0"/>
                <a:ea typeface="MS PGothic" pitchFamily="34" charset="-128"/>
              </a:rPr>
              <a:t>{</a:t>
            </a:r>
          </a:p>
          <a:p>
            <a:pPr eaLnBrk="1" hangingPunct="1">
              <a:lnSpc>
                <a:spcPct val="90000"/>
              </a:lnSpc>
              <a:buFontTx/>
              <a:buNone/>
            </a:pPr>
            <a:r>
              <a:rPr lang="en-US" sz="2000" dirty="0">
                <a:latin typeface="Courier New" pitchFamily="49" charset="0"/>
                <a:ea typeface="MS PGothic" pitchFamily="34" charset="-128"/>
              </a:rPr>
              <a:t>	Node </a:t>
            </a:r>
            <a:r>
              <a:rPr lang="en-US" sz="2000" dirty="0" err="1">
                <a:latin typeface="Courier New" pitchFamily="49" charset="0"/>
                <a:ea typeface="MS PGothic" pitchFamily="34" charset="-128"/>
              </a:rPr>
              <a:t>newNode</a:t>
            </a:r>
            <a:r>
              <a:rPr lang="en-US" sz="2000" dirty="0">
                <a:latin typeface="Courier New" pitchFamily="49" charset="0"/>
                <a:ea typeface="MS PGothic" pitchFamily="34" charset="-128"/>
              </a:rPr>
              <a:t> = new Node();</a:t>
            </a:r>
          </a:p>
          <a:p>
            <a:pPr eaLnBrk="1" hangingPunct="1">
              <a:lnSpc>
                <a:spcPct val="90000"/>
              </a:lnSpc>
              <a:buFontTx/>
              <a:buNone/>
            </a:pPr>
            <a:r>
              <a:rPr lang="en-US" sz="2000" dirty="0">
                <a:latin typeface="Courier New" pitchFamily="49" charset="0"/>
                <a:ea typeface="MS PGothic" pitchFamily="34" charset="-128"/>
              </a:rPr>
              <a:t>	</a:t>
            </a:r>
            <a:r>
              <a:rPr lang="en-US" sz="2000" dirty="0" err="1">
                <a:latin typeface="Courier New" pitchFamily="49" charset="0"/>
                <a:ea typeface="MS PGothic" pitchFamily="34" charset="-128"/>
              </a:rPr>
              <a:t>newNode.data</a:t>
            </a:r>
            <a:r>
              <a:rPr lang="en-US" sz="2000" dirty="0">
                <a:latin typeface="Courier New" pitchFamily="49" charset="0"/>
                <a:ea typeface="MS PGothic" pitchFamily="34" charset="-128"/>
              </a:rPr>
              <a:t> = value;</a:t>
            </a:r>
          </a:p>
          <a:p>
            <a:pPr eaLnBrk="1" hangingPunct="1">
              <a:lnSpc>
                <a:spcPct val="90000"/>
              </a:lnSpc>
              <a:buFontTx/>
              <a:buNone/>
            </a:pPr>
            <a:r>
              <a:rPr lang="en-US" sz="2000" dirty="0">
                <a:latin typeface="Courier New" pitchFamily="49" charset="0"/>
                <a:ea typeface="MS PGothic" pitchFamily="34" charset="-128"/>
              </a:rPr>
              <a:t>	</a:t>
            </a:r>
            <a:r>
              <a:rPr lang="en-US" sz="2000" dirty="0" err="1">
                <a:latin typeface="Courier New" pitchFamily="49" charset="0"/>
                <a:ea typeface="MS PGothic" pitchFamily="34" charset="-128"/>
              </a:rPr>
              <a:t>newNode.next</a:t>
            </a:r>
            <a:r>
              <a:rPr lang="en-US" sz="2000" dirty="0">
                <a:latin typeface="Courier New" pitchFamily="49" charset="0"/>
                <a:ea typeface="MS PGothic" pitchFamily="34" charset="-128"/>
              </a:rPr>
              <a:t> = head;</a:t>
            </a:r>
          </a:p>
          <a:p>
            <a:pPr eaLnBrk="1" hangingPunct="1">
              <a:lnSpc>
                <a:spcPct val="90000"/>
              </a:lnSpc>
              <a:buFontTx/>
              <a:buNone/>
            </a:pPr>
            <a:r>
              <a:rPr lang="en-US" sz="2000" dirty="0">
                <a:solidFill>
                  <a:srgbClr val="FF0000"/>
                </a:solidFill>
                <a:latin typeface="Courier New" pitchFamily="49" charset="0"/>
                <a:ea typeface="MS PGothic" pitchFamily="34" charset="-128"/>
              </a:rPr>
              <a:t>	head = </a:t>
            </a:r>
            <a:r>
              <a:rPr lang="en-US" sz="2000" dirty="0" err="1">
                <a:solidFill>
                  <a:srgbClr val="0070C0"/>
                </a:solidFill>
                <a:latin typeface="Courier New" pitchFamily="49" charset="0"/>
                <a:ea typeface="MS PGothic" pitchFamily="34" charset="-128"/>
              </a:rPr>
              <a:t>newNode</a:t>
            </a:r>
            <a:r>
              <a:rPr lang="en-US" sz="2000" dirty="0">
                <a:solidFill>
                  <a:srgbClr val="FF0000"/>
                </a:solidFill>
                <a:latin typeface="Courier New" pitchFamily="49" charset="0"/>
                <a:ea typeface="MS PGothic" pitchFamily="34" charset="-128"/>
              </a:rPr>
              <a:t>;</a:t>
            </a:r>
          </a:p>
          <a:p>
            <a:pPr eaLnBrk="1" hangingPunct="1">
              <a:lnSpc>
                <a:spcPct val="90000"/>
              </a:lnSpc>
              <a:buFontTx/>
              <a:buNone/>
            </a:pPr>
            <a:r>
              <a:rPr lang="en-US" sz="2000" dirty="0">
                <a:latin typeface="Courier New" pitchFamily="49" charset="0"/>
                <a:ea typeface="MS PGothic" pitchFamily="34" charset="-128"/>
              </a:rPr>
              <a:t>}</a:t>
            </a: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Verdana" pitchFamily="34" charset="0"/>
              <a:ea typeface="MS PGothic" pitchFamily="34" charset="-128"/>
            </a:endParaRPr>
          </a:p>
        </p:txBody>
      </p:sp>
      <p:sp>
        <p:nvSpPr>
          <p:cNvPr id="4" name="Rectangle 7"/>
          <p:cNvSpPr>
            <a:spLocks noChangeArrowheads="1"/>
          </p:cNvSpPr>
          <p:nvPr/>
        </p:nvSpPr>
        <p:spPr bwMode="auto">
          <a:xfrm>
            <a:off x="6705600" y="2285999"/>
            <a:ext cx="17526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rPr>
              <a:t>0x64FB2A1D0</a:t>
            </a:r>
          </a:p>
        </p:txBody>
      </p:sp>
      <p:sp>
        <p:nvSpPr>
          <p:cNvPr id="5" name="TextBox 1"/>
          <p:cNvSpPr txBox="1">
            <a:spLocks noChangeArrowheads="1"/>
          </p:cNvSpPr>
          <p:nvPr/>
        </p:nvSpPr>
        <p:spPr bwMode="auto">
          <a:xfrm>
            <a:off x="5834550" y="2273341"/>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solidFill>
                  <a:srgbClr val="FF0000"/>
                </a:solidFill>
              </a:rPr>
              <a:t>head</a:t>
            </a:r>
          </a:p>
        </p:txBody>
      </p:sp>
      <p:sp>
        <p:nvSpPr>
          <p:cNvPr id="15" name="Rectangle 7"/>
          <p:cNvSpPr>
            <a:spLocks noChangeArrowheads="1"/>
          </p:cNvSpPr>
          <p:nvPr/>
        </p:nvSpPr>
        <p:spPr bwMode="auto">
          <a:xfrm>
            <a:off x="6705600" y="3809998"/>
            <a:ext cx="17526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rPr>
              <a:t>0x64FB2A1D0</a:t>
            </a:r>
            <a:endParaRPr lang="en-US" dirty="0">
              <a:solidFill>
                <a:srgbClr val="0070C0"/>
              </a:solidFill>
              <a:cs typeface="Arial" charset="0"/>
            </a:endParaRPr>
          </a:p>
        </p:txBody>
      </p:sp>
      <p:sp>
        <p:nvSpPr>
          <p:cNvPr id="16" name="TextBox 1"/>
          <p:cNvSpPr txBox="1">
            <a:spLocks noChangeArrowheads="1"/>
          </p:cNvSpPr>
          <p:nvPr/>
        </p:nvSpPr>
        <p:spPr bwMode="auto">
          <a:xfrm>
            <a:off x="5334000" y="3809998"/>
            <a:ext cx="125125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solidFill>
                  <a:srgbClr val="0070C0"/>
                </a:solidFill>
              </a:rPr>
              <a:t>newNode</a:t>
            </a:r>
            <a:endParaRPr lang="en-US" sz="1800" dirty="0">
              <a:solidFill>
                <a:srgbClr val="0070C0"/>
              </a:solidFill>
            </a:endParaRPr>
          </a:p>
        </p:txBody>
      </p:sp>
      <p:cxnSp>
        <p:nvCxnSpPr>
          <p:cNvPr id="17" name="Curved Connector 16"/>
          <p:cNvCxnSpPr>
            <a:stCxn id="15" idx="2"/>
            <a:endCxn id="18" idx="0"/>
          </p:cNvCxnSpPr>
          <p:nvPr/>
        </p:nvCxnSpPr>
        <p:spPr>
          <a:xfrm rot="16200000" flipH="1">
            <a:off x="7391400" y="4381498"/>
            <a:ext cx="685800" cy="3048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a:spLocks noChangeArrowheads="1"/>
          </p:cNvSpPr>
          <p:nvPr/>
        </p:nvSpPr>
        <p:spPr bwMode="auto">
          <a:xfrm>
            <a:off x="7086600" y="4876798"/>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5</a:t>
            </a:r>
          </a:p>
        </p:txBody>
      </p:sp>
      <p:sp>
        <p:nvSpPr>
          <p:cNvPr id="19" name="Rectangle 18"/>
          <p:cNvSpPr>
            <a:spLocks noChangeArrowheads="1"/>
          </p:cNvSpPr>
          <p:nvPr/>
        </p:nvSpPr>
        <p:spPr bwMode="auto">
          <a:xfrm>
            <a:off x="7086600" y="5257798"/>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1" name="Curved Connector 10"/>
          <p:cNvCxnSpPr>
            <a:stCxn id="4" idx="3"/>
            <a:endCxn id="18" idx="0"/>
          </p:cNvCxnSpPr>
          <p:nvPr/>
        </p:nvCxnSpPr>
        <p:spPr>
          <a:xfrm flipH="1">
            <a:off x="7886700" y="2476499"/>
            <a:ext cx="571500" cy="2400299"/>
          </a:xfrm>
          <a:prstGeom prst="curvedConnector4">
            <a:avLst>
              <a:gd name="adj1" fmla="val -40000"/>
              <a:gd name="adj2" fmla="val 83534"/>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331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0834"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Visualizing the insert</a:t>
            </a:r>
          </a:p>
          <a:p>
            <a:pPr eaLnBrk="1" hangingPunct="1">
              <a:lnSpc>
                <a:spcPct val="80000"/>
              </a:lnSpc>
              <a:buFontTx/>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At this point, the head property of the LinkedList now points to an existing Node</a:t>
            </a:r>
          </a:p>
          <a:p>
            <a:pPr eaLnBrk="1" hangingPunct="1">
              <a:lnSpc>
                <a:spcPct val="80000"/>
              </a:lnSpc>
            </a:pPr>
            <a:r>
              <a:rPr lang="en-US" sz="2400" dirty="0">
                <a:latin typeface="Verdana" pitchFamily="34" charset="0"/>
                <a:ea typeface="MS PGothic" pitchFamily="34" charset="-128"/>
              </a:rPr>
              <a:t>Since we only added one Node, the “next” property of the head Node is pointing to null</a:t>
            </a:r>
          </a:p>
          <a:p>
            <a:pPr eaLnBrk="1" hangingPunct="1">
              <a:lnSpc>
                <a:spcPct val="80000"/>
              </a:lnSpc>
            </a:pPr>
            <a:r>
              <a:rPr lang="en-US" sz="2400" dirty="0">
                <a:latin typeface="Verdana" pitchFamily="34" charset="0"/>
                <a:ea typeface="MS PGothic" pitchFamily="34" charset="-128"/>
              </a:rPr>
              <a:t>When we add another Node to the LinkedList, we will use the same insert function – the same sequence of steps will be performed</a:t>
            </a:r>
          </a:p>
          <a:p>
            <a:pPr eaLnBrk="1" hangingPunct="1">
              <a:lnSpc>
                <a:spcPct val="80000"/>
              </a:lnSpc>
            </a:pPr>
            <a:r>
              <a:rPr lang="en-US" sz="2400" dirty="0">
                <a:latin typeface="Verdana" pitchFamily="34" charset="0"/>
                <a:ea typeface="MS PGothic" pitchFamily="34" charset="-128"/>
              </a:rPr>
              <a:t>What ends up happening is the new node object will become the new “head” of the list</a:t>
            </a:r>
          </a:p>
          <a:p>
            <a:pPr lvl="1" eaLnBrk="1" hangingPunct="1">
              <a:lnSpc>
                <a:spcPct val="80000"/>
              </a:lnSpc>
            </a:pPr>
            <a:r>
              <a:rPr lang="en-US" sz="2000" dirty="0">
                <a:latin typeface="Verdana" pitchFamily="34" charset="0"/>
                <a:ea typeface="MS PGothic" pitchFamily="34" charset="-128"/>
              </a:rPr>
              <a:t>We essentially add the new Node to the beginning of the LinkedList</a:t>
            </a:r>
          </a:p>
          <a:p>
            <a:pPr eaLnBrk="1" hangingPunct="1">
              <a:lnSpc>
                <a:spcPct val="80000"/>
              </a:lnSpc>
              <a:buFontTx/>
              <a:buNone/>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3864397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9810" name="Rectangle 3"/>
          <p:cNvSpPr>
            <a:spLocks noGrp="1" noChangeArrowheads="1"/>
          </p:cNvSpPr>
          <p:nvPr>
            <p:ph type="body" idx="4294967295"/>
          </p:nvPr>
        </p:nvSpPr>
        <p:spPr>
          <a:xfrm>
            <a:off x="457200" y="1600200"/>
            <a:ext cx="8229600" cy="5029200"/>
          </a:xfrm>
        </p:spPr>
        <p:txBody>
          <a:bodyPr/>
          <a:lstStyle/>
          <a:p>
            <a:pPr eaLnBrk="1" hangingPunct="1">
              <a:lnSpc>
                <a:spcPct val="90000"/>
              </a:lnSpc>
              <a:buFontTx/>
              <a:buNone/>
            </a:pPr>
            <a:r>
              <a:rPr lang="en-US" sz="2800" dirty="0">
                <a:latin typeface="Verdana" pitchFamily="34" charset="0"/>
                <a:ea typeface="MS PGothic" pitchFamily="34" charset="-128"/>
              </a:rPr>
              <a:t>Insert into existing list:</a:t>
            </a:r>
            <a:endParaRPr lang="en-US" sz="4400" dirty="0">
              <a:latin typeface="Verdana" pitchFamily="34"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r>
              <a:rPr lang="en-US" sz="2000" dirty="0" err="1">
                <a:latin typeface="Courier New" pitchFamily="49" charset="0"/>
                <a:ea typeface="MS PGothic" pitchFamily="34" charset="-128"/>
              </a:rPr>
              <a:t>list.insert</a:t>
            </a:r>
            <a:r>
              <a:rPr lang="en-US" sz="2000" dirty="0">
                <a:latin typeface="Courier New" pitchFamily="49" charset="0"/>
                <a:ea typeface="MS PGothic" pitchFamily="34" charset="-128"/>
              </a:rPr>
              <a:t> (10);</a:t>
            </a:r>
          </a:p>
          <a:p>
            <a:pPr eaLnBrk="1" hangingPunct="1">
              <a:lnSpc>
                <a:spcPct val="90000"/>
              </a:lnSpc>
              <a:buFontTx/>
              <a:buNone/>
            </a:pPr>
            <a:endParaRPr lang="en-US" sz="2000" dirty="0">
              <a:solidFill>
                <a:srgbClr val="FF0000"/>
              </a:solidFill>
              <a:latin typeface="Courier New" pitchFamily="49" charset="0"/>
              <a:ea typeface="MS PGothic" pitchFamily="34" charset="-128"/>
            </a:endParaRPr>
          </a:p>
          <a:p>
            <a:pPr eaLnBrk="1" hangingPunct="1">
              <a:lnSpc>
                <a:spcPct val="90000"/>
              </a:lnSpc>
              <a:buFontTx/>
              <a:buNone/>
            </a:pPr>
            <a:r>
              <a:rPr lang="en-US" sz="2000" dirty="0">
                <a:solidFill>
                  <a:srgbClr val="FF0000"/>
                </a:solidFill>
                <a:latin typeface="Courier New" pitchFamily="49" charset="0"/>
                <a:ea typeface="MS PGothic" pitchFamily="34" charset="-128"/>
              </a:rPr>
              <a:t>Node </a:t>
            </a:r>
            <a:r>
              <a:rPr lang="en-US" sz="2000" dirty="0" err="1">
                <a:solidFill>
                  <a:srgbClr val="FF0000"/>
                </a:solidFill>
                <a:latin typeface="Courier New" pitchFamily="49" charset="0"/>
                <a:ea typeface="MS PGothic" pitchFamily="34" charset="-128"/>
              </a:rPr>
              <a:t>newNode</a:t>
            </a:r>
            <a:r>
              <a:rPr lang="en-US" sz="2000" dirty="0">
                <a:solidFill>
                  <a:srgbClr val="FF0000"/>
                </a:solidFill>
                <a:latin typeface="Courier New" pitchFamily="49" charset="0"/>
                <a:ea typeface="MS PGothic" pitchFamily="34" charset="-128"/>
              </a:rPr>
              <a:t> = new Node();</a:t>
            </a:r>
          </a:p>
          <a:p>
            <a:pPr eaLnBrk="1" hangingPunct="1">
              <a:lnSpc>
                <a:spcPct val="90000"/>
              </a:lnSpc>
              <a:buFontTx/>
              <a:buNone/>
            </a:pPr>
            <a:r>
              <a:rPr lang="en-US" sz="2000" dirty="0" err="1">
                <a:solidFill>
                  <a:srgbClr val="FF0000"/>
                </a:solidFill>
                <a:latin typeface="Courier New" pitchFamily="49" charset="0"/>
                <a:ea typeface="MS PGothic" pitchFamily="34" charset="-128"/>
              </a:rPr>
              <a:t>newNode.data</a:t>
            </a:r>
            <a:r>
              <a:rPr lang="en-US" sz="2000" dirty="0">
                <a:solidFill>
                  <a:srgbClr val="FF0000"/>
                </a:solidFill>
                <a:latin typeface="Courier New" pitchFamily="49" charset="0"/>
                <a:ea typeface="MS PGothic" pitchFamily="34" charset="-128"/>
              </a:rPr>
              <a:t> = value;</a:t>
            </a: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Verdana" pitchFamily="34" charset="0"/>
              <a:ea typeface="MS PGothic" pitchFamily="34" charset="-128"/>
            </a:endParaRPr>
          </a:p>
        </p:txBody>
      </p:sp>
      <p:sp>
        <p:nvSpPr>
          <p:cNvPr id="4" name="Rectangle 7"/>
          <p:cNvSpPr>
            <a:spLocks noChangeArrowheads="1"/>
          </p:cNvSpPr>
          <p:nvPr/>
        </p:nvSpPr>
        <p:spPr bwMode="auto">
          <a:xfrm>
            <a:off x="5562600" y="4114798"/>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0x64FB2A1D0</a:t>
            </a:r>
          </a:p>
        </p:txBody>
      </p:sp>
      <p:sp>
        <p:nvSpPr>
          <p:cNvPr id="5" name="TextBox 1"/>
          <p:cNvSpPr txBox="1">
            <a:spLocks noChangeArrowheads="1"/>
          </p:cNvSpPr>
          <p:nvPr/>
        </p:nvSpPr>
        <p:spPr bwMode="auto">
          <a:xfrm>
            <a:off x="4800600" y="4114798"/>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6" name="Curved Connector 5"/>
          <p:cNvCxnSpPr>
            <a:stCxn id="4" idx="2"/>
            <a:endCxn id="7" idx="0"/>
          </p:cNvCxnSpPr>
          <p:nvPr/>
        </p:nvCxnSpPr>
        <p:spPr>
          <a:xfrm rot="16200000" flipH="1">
            <a:off x="6229350" y="4667248"/>
            <a:ext cx="685800" cy="3429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5943600" y="5181598"/>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5</a:t>
            </a:r>
          </a:p>
        </p:txBody>
      </p:sp>
      <p:sp>
        <p:nvSpPr>
          <p:cNvPr id="8" name="Rectangle 7"/>
          <p:cNvSpPr>
            <a:spLocks noChangeArrowheads="1"/>
          </p:cNvSpPr>
          <p:nvPr/>
        </p:nvSpPr>
        <p:spPr bwMode="auto">
          <a:xfrm>
            <a:off x="5943600" y="5562598"/>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sp>
        <p:nvSpPr>
          <p:cNvPr id="15" name="Rectangle 7"/>
          <p:cNvSpPr>
            <a:spLocks noChangeArrowheads="1"/>
          </p:cNvSpPr>
          <p:nvPr/>
        </p:nvSpPr>
        <p:spPr bwMode="auto">
          <a:xfrm>
            <a:off x="1600200" y="4114798"/>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0x442E89EA</a:t>
            </a:r>
          </a:p>
        </p:txBody>
      </p:sp>
      <p:sp>
        <p:nvSpPr>
          <p:cNvPr id="16" name="TextBox 1"/>
          <p:cNvSpPr txBox="1">
            <a:spLocks noChangeArrowheads="1"/>
          </p:cNvSpPr>
          <p:nvPr/>
        </p:nvSpPr>
        <p:spPr bwMode="auto">
          <a:xfrm>
            <a:off x="228600" y="4114798"/>
            <a:ext cx="125125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newNode</a:t>
            </a:r>
            <a:endParaRPr lang="en-US" sz="1800" dirty="0"/>
          </a:p>
        </p:txBody>
      </p:sp>
      <p:cxnSp>
        <p:nvCxnSpPr>
          <p:cNvPr id="17" name="Curved Connector 16"/>
          <p:cNvCxnSpPr>
            <a:stCxn id="15" idx="2"/>
            <a:endCxn id="18" idx="0"/>
          </p:cNvCxnSpPr>
          <p:nvPr/>
        </p:nvCxnSpPr>
        <p:spPr>
          <a:xfrm rot="16200000" flipH="1">
            <a:off x="2266950" y="4667248"/>
            <a:ext cx="685800" cy="3429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a:spLocks noChangeArrowheads="1"/>
          </p:cNvSpPr>
          <p:nvPr/>
        </p:nvSpPr>
        <p:spPr bwMode="auto">
          <a:xfrm>
            <a:off x="1981200" y="5181598"/>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10</a:t>
            </a:r>
          </a:p>
        </p:txBody>
      </p:sp>
      <p:sp>
        <p:nvSpPr>
          <p:cNvPr id="19" name="Rectangle 18"/>
          <p:cNvSpPr>
            <a:spLocks noChangeArrowheads="1"/>
          </p:cNvSpPr>
          <p:nvPr/>
        </p:nvSpPr>
        <p:spPr bwMode="auto">
          <a:xfrm>
            <a:off x="1981200" y="5562598"/>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a:t>
            </a:r>
          </a:p>
        </p:txBody>
      </p:sp>
    </p:spTree>
    <p:extLst>
      <p:ext uri="{BB962C8B-B14F-4D97-AF65-F5344CB8AC3E}">
        <p14:creationId xmlns:p14="http://schemas.microsoft.com/office/powerpoint/2010/main" val="3791004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9810" name="Rectangle 3"/>
          <p:cNvSpPr>
            <a:spLocks noGrp="1" noChangeArrowheads="1"/>
          </p:cNvSpPr>
          <p:nvPr>
            <p:ph type="body" idx="4294967295"/>
          </p:nvPr>
        </p:nvSpPr>
        <p:spPr>
          <a:xfrm>
            <a:off x="457200" y="1600200"/>
            <a:ext cx="8229600" cy="5029200"/>
          </a:xfrm>
        </p:spPr>
        <p:txBody>
          <a:bodyPr/>
          <a:lstStyle/>
          <a:p>
            <a:pPr eaLnBrk="1" hangingPunct="1">
              <a:lnSpc>
                <a:spcPct val="90000"/>
              </a:lnSpc>
              <a:buFontTx/>
              <a:buNone/>
            </a:pPr>
            <a:r>
              <a:rPr lang="en-US" sz="2800" dirty="0">
                <a:latin typeface="Verdana" pitchFamily="34" charset="0"/>
                <a:ea typeface="MS PGothic" pitchFamily="34" charset="-128"/>
              </a:rPr>
              <a:t>Insert into existing list:</a:t>
            </a:r>
            <a:endParaRPr lang="en-US" sz="4400" dirty="0">
              <a:latin typeface="Verdana" pitchFamily="34"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r>
              <a:rPr lang="en-US" sz="2000" dirty="0" err="1">
                <a:solidFill>
                  <a:srgbClr val="FF0000"/>
                </a:solidFill>
                <a:latin typeface="Courier New" pitchFamily="49" charset="0"/>
                <a:ea typeface="MS PGothic" pitchFamily="34" charset="-128"/>
              </a:rPr>
              <a:t>newNode.next</a:t>
            </a:r>
            <a:r>
              <a:rPr lang="en-US" sz="2000" dirty="0">
                <a:solidFill>
                  <a:srgbClr val="FF0000"/>
                </a:solidFill>
                <a:latin typeface="Courier New" pitchFamily="49" charset="0"/>
                <a:ea typeface="MS PGothic" pitchFamily="34" charset="-128"/>
              </a:rPr>
              <a:t> = </a:t>
            </a:r>
            <a:r>
              <a:rPr lang="en-US" sz="2000" dirty="0">
                <a:solidFill>
                  <a:srgbClr val="0070C0"/>
                </a:solidFill>
                <a:latin typeface="Courier New" pitchFamily="49" charset="0"/>
                <a:ea typeface="MS PGothic" pitchFamily="34" charset="-128"/>
              </a:rPr>
              <a:t>head</a:t>
            </a:r>
            <a:r>
              <a:rPr lang="en-US" sz="2000" dirty="0">
                <a:solidFill>
                  <a:srgbClr val="FF0000"/>
                </a:solidFill>
                <a:latin typeface="Courier New" pitchFamily="49" charset="0"/>
                <a:ea typeface="MS PGothic" pitchFamily="34" charset="-128"/>
              </a:rPr>
              <a:t>;</a:t>
            </a: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Verdana" pitchFamily="34" charset="0"/>
              <a:ea typeface="MS PGothic" pitchFamily="34" charset="-128"/>
            </a:endParaRPr>
          </a:p>
        </p:txBody>
      </p:sp>
      <p:sp>
        <p:nvSpPr>
          <p:cNvPr id="4" name="Rectangle 7"/>
          <p:cNvSpPr>
            <a:spLocks noChangeArrowheads="1"/>
          </p:cNvSpPr>
          <p:nvPr/>
        </p:nvSpPr>
        <p:spPr bwMode="auto">
          <a:xfrm>
            <a:off x="55626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0x64FB2A1D0</a:t>
            </a:r>
          </a:p>
        </p:txBody>
      </p:sp>
      <p:sp>
        <p:nvSpPr>
          <p:cNvPr id="5" name="TextBox 1"/>
          <p:cNvSpPr txBox="1">
            <a:spLocks noChangeArrowheads="1"/>
          </p:cNvSpPr>
          <p:nvPr/>
        </p:nvSpPr>
        <p:spPr bwMode="auto">
          <a:xfrm>
            <a:off x="48006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6" name="Curved Connector 5"/>
          <p:cNvCxnSpPr>
            <a:stCxn id="4" idx="2"/>
            <a:endCxn id="7" idx="0"/>
          </p:cNvCxnSpPr>
          <p:nvPr/>
        </p:nvCxnSpPr>
        <p:spPr>
          <a:xfrm rot="16200000" flipH="1">
            <a:off x="6229350" y="3905250"/>
            <a:ext cx="685800" cy="3429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59436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5</a:t>
            </a:r>
          </a:p>
        </p:txBody>
      </p:sp>
      <p:sp>
        <p:nvSpPr>
          <p:cNvPr id="8" name="Rectangle 7"/>
          <p:cNvSpPr>
            <a:spLocks noChangeArrowheads="1"/>
          </p:cNvSpPr>
          <p:nvPr/>
        </p:nvSpPr>
        <p:spPr bwMode="auto">
          <a:xfrm>
            <a:off x="59436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0" name="Curved Connector 9"/>
          <p:cNvCxnSpPr>
            <a:stCxn id="8" idx="2"/>
          </p:cNvCxnSpPr>
          <p:nvPr/>
        </p:nvCxnSpPr>
        <p:spPr>
          <a:xfrm rot="16200000" flipH="1">
            <a:off x="7105649" y="4819651"/>
            <a:ext cx="533402" cy="12573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6" name="TextBox 1"/>
          <p:cNvSpPr txBox="1">
            <a:spLocks noChangeArrowheads="1"/>
          </p:cNvSpPr>
          <p:nvPr/>
        </p:nvSpPr>
        <p:spPr bwMode="auto">
          <a:xfrm>
            <a:off x="228600" y="3352800"/>
            <a:ext cx="125125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newNode</a:t>
            </a:r>
            <a:endParaRPr lang="en-US" sz="1800" dirty="0"/>
          </a:p>
        </p:txBody>
      </p:sp>
      <p:cxnSp>
        <p:nvCxnSpPr>
          <p:cNvPr id="17" name="Curved Connector 16"/>
          <p:cNvCxnSpPr>
            <a:stCxn id="15" idx="2"/>
            <a:endCxn id="18"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10</a:t>
            </a:r>
          </a:p>
        </p:txBody>
      </p:sp>
      <p:sp>
        <p:nvSpPr>
          <p:cNvPr id="19" name="Rectangle 18"/>
          <p:cNvSpPr>
            <a:spLocks noChangeArrowheads="1"/>
          </p:cNvSpPr>
          <p:nvPr/>
        </p:nvSpPr>
        <p:spPr bwMode="auto">
          <a:xfrm>
            <a:off x="1981200" y="4800600"/>
            <a:ext cx="16764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rPr>
              <a:t>0x64FB2A1D0</a:t>
            </a:r>
          </a:p>
        </p:txBody>
      </p:sp>
      <p:cxnSp>
        <p:nvCxnSpPr>
          <p:cNvPr id="20" name="Curved Connector 19"/>
          <p:cNvCxnSpPr>
            <a:stCxn id="19" idx="2"/>
            <a:endCxn id="7" idx="1"/>
          </p:cNvCxnSpPr>
          <p:nvPr/>
        </p:nvCxnSpPr>
        <p:spPr>
          <a:xfrm rot="5400000" flipH="1" flipV="1">
            <a:off x="4095750" y="3333750"/>
            <a:ext cx="571500" cy="3124200"/>
          </a:xfrm>
          <a:prstGeom prst="curvedConnector4">
            <a:avLst>
              <a:gd name="adj1" fmla="val -40000"/>
              <a:gd name="adj2" fmla="val 63415"/>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851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9810" name="Rectangle 3"/>
          <p:cNvSpPr>
            <a:spLocks noGrp="1" noChangeArrowheads="1"/>
          </p:cNvSpPr>
          <p:nvPr>
            <p:ph type="body" idx="4294967295"/>
          </p:nvPr>
        </p:nvSpPr>
        <p:spPr>
          <a:xfrm>
            <a:off x="457200" y="1600200"/>
            <a:ext cx="8229600" cy="5029200"/>
          </a:xfrm>
        </p:spPr>
        <p:txBody>
          <a:bodyPr/>
          <a:lstStyle/>
          <a:p>
            <a:pPr eaLnBrk="1" hangingPunct="1">
              <a:lnSpc>
                <a:spcPct val="90000"/>
              </a:lnSpc>
              <a:buFontTx/>
              <a:buNone/>
            </a:pPr>
            <a:r>
              <a:rPr lang="en-US" sz="2800" dirty="0">
                <a:latin typeface="Verdana" pitchFamily="34" charset="0"/>
                <a:ea typeface="MS PGothic" pitchFamily="34" charset="-128"/>
              </a:rPr>
              <a:t>Insert into existing list:</a:t>
            </a:r>
            <a:endParaRPr lang="en-US" sz="4400" dirty="0">
              <a:latin typeface="Verdana" pitchFamily="34"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r>
              <a:rPr lang="en-US" sz="2000" dirty="0">
                <a:latin typeface="Courier New" pitchFamily="49" charset="0"/>
                <a:ea typeface="MS PGothic" pitchFamily="34" charset="-128"/>
              </a:rPr>
              <a:t>head = </a:t>
            </a:r>
            <a:r>
              <a:rPr lang="en-US" sz="2000" dirty="0" err="1">
                <a:latin typeface="Courier New" pitchFamily="49" charset="0"/>
                <a:ea typeface="MS PGothic" pitchFamily="34" charset="-128"/>
              </a:rPr>
              <a:t>newNode</a:t>
            </a:r>
            <a:r>
              <a:rPr lang="en-US" sz="2000" dirty="0">
                <a:latin typeface="Courier New" pitchFamily="49" charset="0"/>
                <a:ea typeface="MS PGothic" pitchFamily="34" charset="-128"/>
              </a:rPr>
              <a:t>; // head is redirected to new head of</a:t>
            </a:r>
          </a:p>
          <a:p>
            <a:pPr eaLnBrk="1" hangingPunct="1">
              <a:lnSpc>
                <a:spcPct val="90000"/>
              </a:lnSpc>
              <a:buFontTx/>
              <a:buNone/>
            </a:pPr>
            <a:r>
              <a:rPr lang="en-US" sz="2000" dirty="0">
                <a:latin typeface="Courier New" pitchFamily="49" charset="0"/>
                <a:ea typeface="MS PGothic" pitchFamily="34" charset="-128"/>
              </a:rPr>
              <a:t>			    // list</a:t>
            </a: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endParaRPr lang="en-US" sz="2000" dirty="0">
              <a:latin typeface="Courier New" pitchFamily="49" charset="0"/>
              <a:ea typeface="MS PGothic" pitchFamily="34" charset="-128"/>
            </a:endParaRPr>
          </a:p>
          <a:p>
            <a:pPr eaLnBrk="1" hangingPunct="1">
              <a:lnSpc>
                <a:spcPct val="90000"/>
              </a:lnSpc>
              <a:buFontTx/>
              <a:buNone/>
            </a:pPr>
            <a:r>
              <a:rPr lang="en-US" sz="2000" dirty="0">
                <a:latin typeface="Courier New" pitchFamily="49" charset="0"/>
                <a:ea typeface="MS PGothic" pitchFamily="34" charset="-128"/>
              </a:rPr>
              <a:t>// Notice when the insert function ends, the</a:t>
            </a:r>
          </a:p>
          <a:p>
            <a:pPr eaLnBrk="1" hangingPunct="1">
              <a:lnSpc>
                <a:spcPct val="90000"/>
              </a:lnSpc>
              <a:buFontTx/>
              <a:buNone/>
            </a:pPr>
            <a:r>
              <a:rPr lang="en-US" sz="2000" dirty="0">
                <a:latin typeface="Courier New" pitchFamily="49" charset="0"/>
                <a:ea typeface="MS PGothic" pitchFamily="34" charset="-128"/>
              </a:rPr>
              <a:t>// “</a:t>
            </a:r>
            <a:r>
              <a:rPr lang="en-US" sz="2000" dirty="0" err="1">
                <a:latin typeface="Courier New" pitchFamily="49" charset="0"/>
                <a:ea typeface="MS PGothic" pitchFamily="34" charset="-128"/>
              </a:rPr>
              <a:t>newNode</a:t>
            </a:r>
            <a:r>
              <a:rPr lang="en-US" sz="2000" dirty="0">
                <a:latin typeface="Courier New" pitchFamily="49" charset="0"/>
                <a:ea typeface="MS PGothic" pitchFamily="34" charset="-128"/>
              </a:rPr>
              <a:t>” variable used in the function goes away</a:t>
            </a: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Verdana" pitchFamily="34" charset="0"/>
              <a:ea typeface="MS PGothic" pitchFamily="34" charset="-128"/>
            </a:endParaRPr>
          </a:p>
        </p:txBody>
      </p:sp>
      <p:sp>
        <p:nvSpPr>
          <p:cNvPr id="4" name="Rectangle 7"/>
          <p:cNvSpPr>
            <a:spLocks noChangeArrowheads="1"/>
          </p:cNvSpPr>
          <p:nvPr/>
        </p:nvSpPr>
        <p:spPr bwMode="auto">
          <a:xfrm>
            <a:off x="55626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0x442E89EA</a:t>
            </a:r>
            <a:endParaRPr lang="en-US" dirty="0">
              <a:cs typeface="Arial" charset="0"/>
            </a:endParaRPr>
          </a:p>
        </p:txBody>
      </p:sp>
      <p:sp>
        <p:nvSpPr>
          <p:cNvPr id="5" name="TextBox 1"/>
          <p:cNvSpPr txBox="1">
            <a:spLocks noChangeArrowheads="1"/>
          </p:cNvSpPr>
          <p:nvPr/>
        </p:nvSpPr>
        <p:spPr bwMode="auto">
          <a:xfrm>
            <a:off x="48006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6" name="Curved Connector 5"/>
          <p:cNvCxnSpPr>
            <a:stCxn id="4" idx="2"/>
            <a:endCxn id="18" idx="0"/>
          </p:cNvCxnSpPr>
          <p:nvPr/>
        </p:nvCxnSpPr>
        <p:spPr>
          <a:xfrm rot="5400000">
            <a:off x="4267200" y="2286000"/>
            <a:ext cx="685800" cy="35814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59436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5</a:t>
            </a:r>
          </a:p>
        </p:txBody>
      </p:sp>
      <p:sp>
        <p:nvSpPr>
          <p:cNvPr id="8" name="Rectangle 7"/>
          <p:cNvSpPr>
            <a:spLocks noChangeArrowheads="1"/>
          </p:cNvSpPr>
          <p:nvPr/>
        </p:nvSpPr>
        <p:spPr bwMode="auto">
          <a:xfrm>
            <a:off x="59436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0" name="Curved Connector 9"/>
          <p:cNvCxnSpPr>
            <a:stCxn id="8" idx="2"/>
          </p:cNvCxnSpPr>
          <p:nvPr/>
        </p:nvCxnSpPr>
        <p:spPr>
          <a:xfrm rot="16200000" flipH="1">
            <a:off x="7105649" y="4819651"/>
            <a:ext cx="533402" cy="12573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10</a:t>
            </a:r>
          </a:p>
        </p:txBody>
      </p:sp>
      <p:sp>
        <p:nvSpPr>
          <p:cNvPr id="19" name="Rectangle 18"/>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endParaRPr lang="en-US" dirty="0">
              <a:cs typeface="Arial" charset="0"/>
            </a:endParaRPr>
          </a:p>
        </p:txBody>
      </p:sp>
      <p:cxnSp>
        <p:nvCxnSpPr>
          <p:cNvPr id="20" name="Curved Connector 19"/>
          <p:cNvCxnSpPr>
            <a:stCxn id="19" idx="2"/>
            <a:endCxn id="7" idx="1"/>
          </p:cNvCxnSpPr>
          <p:nvPr/>
        </p:nvCxnSpPr>
        <p:spPr>
          <a:xfrm rot="5400000" flipH="1" flipV="1">
            <a:off x="4095750" y="3333750"/>
            <a:ext cx="571500" cy="3124200"/>
          </a:xfrm>
          <a:prstGeom prst="curvedConnector4">
            <a:avLst>
              <a:gd name="adj1" fmla="val -40000"/>
              <a:gd name="adj2" fmla="val 63415"/>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0768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0834"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Visualizing the insert</a:t>
            </a:r>
          </a:p>
          <a:p>
            <a:pPr eaLnBrk="1" hangingPunct="1">
              <a:lnSpc>
                <a:spcPct val="80000"/>
              </a:lnSpc>
              <a:buFontTx/>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With each insert performed, the “head” object takes on the new node being created</a:t>
            </a:r>
          </a:p>
          <a:p>
            <a:pPr eaLnBrk="1" hangingPunct="1">
              <a:lnSpc>
                <a:spcPct val="80000"/>
              </a:lnSpc>
            </a:pPr>
            <a:r>
              <a:rPr lang="en-US" sz="2400" dirty="0">
                <a:latin typeface="Verdana" pitchFamily="34" charset="0"/>
                <a:ea typeface="MS PGothic" pitchFamily="34" charset="-128"/>
              </a:rPr>
              <a:t>The new node created has its next pointer reference the previous LinkedList through the “head” object</a:t>
            </a:r>
          </a:p>
          <a:p>
            <a:pPr eaLnBrk="1" hangingPunct="1">
              <a:lnSpc>
                <a:spcPct val="80000"/>
              </a:lnSpc>
            </a:pPr>
            <a:r>
              <a:rPr lang="en-US" sz="2400" dirty="0">
                <a:latin typeface="Verdana" pitchFamily="34" charset="0"/>
                <a:ea typeface="MS PGothic" pitchFamily="34" charset="-128"/>
              </a:rPr>
              <a:t>This is the equivalent of doing an “</a:t>
            </a:r>
            <a:r>
              <a:rPr lang="en-US" sz="2400" dirty="0" err="1">
                <a:latin typeface="Verdana" pitchFamily="34" charset="0"/>
                <a:ea typeface="MS PGothic" pitchFamily="34" charset="-128"/>
              </a:rPr>
              <a:t>insertFrontWithShift</a:t>
            </a:r>
            <a:r>
              <a:rPr lang="en-US" sz="2400" dirty="0">
                <a:latin typeface="Verdana" pitchFamily="34" charset="0"/>
                <a:ea typeface="MS PGothic" pitchFamily="34" charset="-128"/>
              </a:rPr>
              <a:t>” in an array</a:t>
            </a:r>
          </a:p>
          <a:p>
            <a:pPr eaLnBrk="1" hangingPunct="1">
              <a:lnSpc>
                <a:spcPct val="80000"/>
              </a:lnSpc>
            </a:pPr>
            <a:r>
              <a:rPr lang="en-US" sz="2400" dirty="0">
                <a:latin typeface="Verdana" pitchFamily="34" charset="0"/>
                <a:ea typeface="MS PGothic" pitchFamily="34" charset="-128"/>
              </a:rPr>
              <a:t>Notice here though, that we don’t do any shifting, we simply create a new Node, make it the new head and have its next pointer reference the previous head of the list</a:t>
            </a:r>
            <a:endParaRPr lang="en-US" sz="2000" dirty="0">
              <a:latin typeface="Verdana" pitchFamily="34"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24158367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0834" name="Rectangle 3"/>
          <p:cNvSpPr>
            <a:spLocks noGrp="1" noChangeArrowheads="1"/>
          </p:cNvSpPr>
          <p:nvPr>
            <p:ph type="body" idx="4294967295"/>
          </p:nvPr>
        </p:nvSpPr>
        <p:spPr/>
        <p:txBody>
          <a:bodyPr/>
          <a:lstStyle/>
          <a:p>
            <a:pPr eaLnBrk="1" hangingPunct="1">
              <a:lnSpc>
                <a:spcPct val="80000"/>
              </a:lnSpc>
              <a:buFontTx/>
              <a:buNone/>
            </a:pPr>
            <a:r>
              <a:rPr lang="en-US" sz="2000" dirty="0">
                <a:latin typeface="Verdana" pitchFamily="34" charset="0"/>
                <a:ea typeface="MS PGothic" pitchFamily="34" charset="-128"/>
              </a:rPr>
              <a:t>Insert analysis</a:t>
            </a:r>
          </a:p>
          <a:p>
            <a:pPr eaLnBrk="1" hangingPunct="1">
              <a:lnSpc>
                <a:spcPct val="80000"/>
              </a:lnSpc>
              <a:buFontTx/>
              <a:buNone/>
            </a:pPr>
            <a:endParaRPr lang="en-US" sz="2000" dirty="0">
              <a:latin typeface="Verdana" pitchFamily="34" charset="0"/>
              <a:ea typeface="MS PGothic" pitchFamily="34" charset="-128"/>
            </a:endParaRPr>
          </a:p>
          <a:p>
            <a:pPr eaLnBrk="1" hangingPunct="1">
              <a:lnSpc>
                <a:spcPct val="80000"/>
              </a:lnSpc>
            </a:pPr>
            <a:r>
              <a:rPr lang="en-US" sz="2000" dirty="0">
                <a:latin typeface="Verdana" pitchFamily="34" charset="0"/>
                <a:ea typeface="MS PGothic" pitchFamily="34" charset="-128"/>
              </a:rPr>
              <a:t>Now since we used the compare operation in the insert analysis of the unsorted arrays, we have to do the same thing here</a:t>
            </a:r>
          </a:p>
          <a:p>
            <a:pPr eaLnBrk="1" hangingPunct="1">
              <a:lnSpc>
                <a:spcPct val="80000"/>
              </a:lnSpc>
            </a:pPr>
            <a:r>
              <a:rPr lang="en-US" sz="2000" dirty="0">
                <a:latin typeface="Verdana" pitchFamily="34" charset="0"/>
                <a:ea typeface="MS PGothic" pitchFamily="34" charset="-128"/>
              </a:rPr>
              <a:t>As it turns out, there isn’t even one compare operation performed</a:t>
            </a:r>
          </a:p>
          <a:p>
            <a:pPr lvl="1" eaLnBrk="1" hangingPunct="1">
              <a:lnSpc>
                <a:spcPct val="80000"/>
              </a:lnSpc>
            </a:pPr>
            <a:r>
              <a:rPr lang="en-US" sz="2000" dirty="0">
                <a:latin typeface="Verdana" pitchFamily="34" charset="0"/>
                <a:ea typeface="MS PGothic" pitchFamily="34" charset="-128"/>
              </a:rPr>
              <a:t>With the array, we needed to check if there is available space</a:t>
            </a:r>
          </a:p>
          <a:p>
            <a:pPr lvl="1" eaLnBrk="1" hangingPunct="1">
              <a:lnSpc>
                <a:spcPct val="80000"/>
              </a:lnSpc>
            </a:pPr>
            <a:r>
              <a:rPr lang="en-US" sz="2000" dirty="0">
                <a:latin typeface="Verdana" pitchFamily="34" charset="0"/>
                <a:ea typeface="MS PGothic" pitchFamily="34" charset="-128"/>
              </a:rPr>
              <a:t>Since memory is used only when needed, that check is not necessary (assuming there is enough memory as a whole)</a:t>
            </a:r>
          </a:p>
          <a:p>
            <a:pPr eaLnBrk="1" hangingPunct="1">
              <a:lnSpc>
                <a:spcPct val="80000"/>
              </a:lnSpc>
            </a:pPr>
            <a:r>
              <a:rPr lang="en-US" sz="2000" dirty="0">
                <a:latin typeface="Verdana" pitchFamily="34" charset="0"/>
                <a:ea typeface="MS PGothic" pitchFamily="34" charset="-128"/>
              </a:rPr>
              <a:t>We stay at O(1) and we also only use memory when needed. The dynamic memory usage is a win over arrays with Linked Lists so we can assume if performance is equal, the main benefit is the dynamic memory usage</a:t>
            </a:r>
          </a:p>
          <a:p>
            <a:pPr eaLnBrk="1" hangingPunct="1">
              <a:lnSpc>
                <a:spcPct val="80000"/>
              </a:lnSpc>
            </a:pPr>
            <a:r>
              <a:rPr lang="en-US" sz="2000" dirty="0">
                <a:latin typeface="Verdana" pitchFamily="34" charset="0"/>
                <a:ea typeface="MS PGothic" pitchFamily="34" charset="-128"/>
              </a:rPr>
              <a:t>Notice with this form of insert, the data in the list is unordered - this means when looking at search, we are searching through an unordered set of data</a:t>
            </a:r>
          </a:p>
          <a:p>
            <a:pPr eaLnBrk="1" hangingPunct="1">
              <a:lnSpc>
                <a:spcPct val="80000"/>
              </a:lnSpc>
              <a:buFontTx/>
              <a:buNone/>
            </a:pP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23254068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1858" name="Rectangle 3"/>
          <p:cNvSpPr>
            <a:spLocks noGrp="1" noChangeArrowheads="1"/>
          </p:cNvSpPr>
          <p:nvPr>
            <p:ph type="body" idx="4294967295"/>
          </p:nvPr>
        </p:nvSpPr>
        <p:spPr/>
        <p:txBody>
          <a:bodyPr/>
          <a:lstStyle/>
          <a:p>
            <a:pPr eaLnBrk="1" hangingPunct="1">
              <a:lnSpc>
                <a:spcPct val="90000"/>
              </a:lnSpc>
              <a:buFontTx/>
              <a:buNone/>
            </a:pPr>
            <a:r>
              <a:rPr lang="en-US" sz="2400" dirty="0">
                <a:latin typeface="Verdana" pitchFamily="34" charset="0"/>
                <a:ea typeface="MS PGothic" pitchFamily="34" charset="-128"/>
              </a:rPr>
              <a:t>Search</a:t>
            </a:r>
          </a:p>
          <a:p>
            <a:pPr eaLnBrk="1" hangingPunct="1">
              <a:lnSpc>
                <a:spcPct val="90000"/>
              </a:lnSpc>
              <a:buFontTx/>
              <a:buNone/>
            </a:pPr>
            <a:endParaRPr lang="en-US" dirty="0">
              <a:latin typeface="Verdana" pitchFamily="34" charset="0"/>
              <a:ea typeface="MS PGothic" pitchFamily="34" charset="-128"/>
            </a:endParaRPr>
          </a:p>
          <a:p>
            <a:pPr eaLnBrk="1" hangingPunct="1">
              <a:lnSpc>
                <a:spcPct val="90000"/>
              </a:lnSpc>
            </a:pPr>
            <a:r>
              <a:rPr lang="en-US" sz="2000" dirty="0">
                <a:latin typeface="Verdana" pitchFamily="34" charset="0"/>
                <a:ea typeface="MS PGothic" pitchFamily="34" charset="-128"/>
              </a:rPr>
              <a:t>Unordered arrays search at O(n), and you can probably guess with Linked Lists, it’s going to be the same because of the nature of the data</a:t>
            </a:r>
          </a:p>
          <a:p>
            <a:pPr eaLnBrk="1" hangingPunct="1">
              <a:lnSpc>
                <a:spcPct val="90000"/>
              </a:lnSpc>
            </a:pPr>
            <a:r>
              <a:rPr lang="en-US" sz="2000" dirty="0">
                <a:latin typeface="Verdana" pitchFamily="34" charset="0"/>
                <a:ea typeface="MS PGothic" pitchFamily="34" charset="-128"/>
              </a:rPr>
              <a:t>The algorithm for unordered linked list search:</a:t>
            </a:r>
          </a:p>
          <a:p>
            <a:pPr lvl="1" eaLnBrk="1" hangingPunct="1">
              <a:lnSpc>
                <a:spcPct val="90000"/>
              </a:lnSpc>
            </a:pPr>
            <a:r>
              <a:rPr lang="en-US" sz="1800" dirty="0">
                <a:latin typeface="Verdana" pitchFamily="34" charset="0"/>
                <a:ea typeface="MS PGothic" pitchFamily="34" charset="-128"/>
              </a:rPr>
              <a:t>Create a temporary Node that points to the head of the list</a:t>
            </a:r>
          </a:p>
          <a:p>
            <a:pPr lvl="1" eaLnBrk="1" hangingPunct="1">
              <a:lnSpc>
                <a:spcPct val="90000"/>
              </a:lnSpc>
            </a:pPr>
            <a:r>
              <a:rPr lang="en-US" sz="1800" dirty="0">
                <a:latin typeface="Verdana" pitchFamily="34" charset="0"/>
                <a:ea typeface="MS PGothic" pitchFamily="34" charset="-128"/>
              </a:rPr>
              <a:t>While the temp Node is not null</a:t>
            </a:r>
          </a:p>
          <a:p>
            <a:pPr lvl="2" eaLnBrk="1" hangingPunct="1">
              <a:lnSpc>
                <a:spcPct val="90000"/>
              </a:lnSpc>
            </a:pPr>
            <a:r>
              <a:rPr lang="en-US" sz="1600" dirty="0">
                <a:latin typeface="Verdana" pitchFamily="34" charset="0"/>
                <a:ea typeface="MS PGothic" pitchFamily="34" charset="-128"/>
              </a:rPr>
              <a:t>If the data at that node is the value you are searching for, return the temp Node – the value was found!</a:t>
            </a:r>
          </a:p>
          <a:p>
            <a:pPr lvl="2" eaLnBrk="1" hangingPunct="1">
              <a:lnSpc>
                <a:spcPct val="90000"/>
              </a:lnSpc>
            </a:pPr>
            <a:r>
              <a:rPr lang="en-US" sz="1600" dirty="0">
                <a:latin typeface="Verdana" pitchFamily="34" charset="0"/>
                <a:ea typeface="MS PGothic" pitchFamily="34" charset="-128"/>
              </a:rPr>
              <a:t>Else, go to the next Node by assigning temp to the node’s “next” property – this process is called “traversing” the list</a:t>
            </a:r>
          </a:p>
          <a:p>
            <a:pPr lvl="1" eaLnBrk="1" hangingPunct="1">
              <a:lnSpc>
                <a:spcPct val="90000"/>
              </a:lnSpc>
            </a:pPr>
            <a:r>
              <a:rPr lang="en-US" sz="1800" dirty="0">
                <a:latin typeface="Verdana" pitchFamily="34" charset="0"/>
                <a:ea typeface="MS PGothic" pitchFamily="34" charset="-128"/>
              </a:rPr>
              <a:t>If we reach this point, the value was not found in the list and we return null</a:t>
            </a:r>
          </a:p>
          <a:p>
            <a:pPr eaLnBrk="1" hangingPunct="1">
              <a:lnSpc>
                <a:spcPct val="90000"/>
              </a:lnSpc>
              <a:buFontTx/>
              <a:buNone/>
            </a:pPr>
            <a:endParaRPr lang="en-US" sz="2000" dirty="0">
              <a:latin typeface="Verdana" pitchFamily="34" charset="0"/>
              <a:ea typeface="MS PGothic"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dirty="0">
                <a:latin typeface="Verdana" pitchFamily="34" charset="0"/>
                <a:ea typeface="MS PGothic" pitchFamily="34" charset="-128"/>
              </a:rPr>
              <a:t>Unordered search:</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public Node search(</a:t>
            </a:r>
            <a:r>
              <a:rPr lang="en-US" sz="2000" dirty="0" err="1">
                <a:latin typeface="Courier New" pitchFamily="49" charset="0"/>
                <a:ea typeface="MS PGothic" pitchFamily="34" charset="-128"/>
              </a:rPr>
              <a:t>int</a:t>
            </a:r>
            <a:r>
              <a:rPr lang="en-US" sz="2000" dirty="0">
                <a:latin typeface="Courier New" pitchFamily="49" charset="0"/>
                <a:ea typeface="MS PGothic" pitchFamily="34" charset="-128"/>
              </a:rPr>
              <a:t> value)</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Node temp = head;</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while (temp != null)</a:t>
            </a:r>
          </a:p>
          <a:p>
            <a:pPr eaLnBrk="1" hangingPunct="1">
              <a:lnSpc>
                <a:spcPct val="80000"/>
              </a:lnSpc>
              <a:buFontTx/>
              <a:buNone/>
            </a:pPr>
            <a:r>
              <a:rPr lang="en-US" sz="2000" dirty="0">
                <a:latin typeface="Courier New" pitchFamily="49" charset="0"/>
                <a:ea typeface="MS PGothic" pitchFamily="34" charset="-128"/>
              </a:rPr>
              <a:t>	{</a:t>
            </a:r>
          </a:p>
          <a:p>
            <a:pPr eaLnBrk="1" hangingPunct="1">
              <a:lnSpc>
                <a:spcPct val="80000"/>
              </a:lnSpc>
              <a:buFontTx/>
              <a:buNone/>
            </a:pPr>
            <a:r>
              <a:rPr lang="en-US" sz="2000" dirty="0">
                <a:latin typeface="Courier New" pitchFamily="49" charset="0"/>
                <a:ea typeface="MS PGothic" pitchFamily="34" charset="-128"/>
              </a:rPr>
              <a:t>		if (</a:t>
            </a:r>
            <a:r>
              <a:rPr lang="en-US" sz="2000" dirty="0" err="1">
                <a:latin typeface="Courier New" pitchFamily="49" charset="0"/>
                <a:ea typeface="MS PGothic" pitchFamily="34" charset="-128"/>
              </a:rPr>
              <a:t>temp.data</a:t>
            </a:r>
            <a:r>
              <a:rPr lang="en-US" sz="2000" dirty="0">
                <a:latin typeface="Courier New" pitchFamily="49" charset="0"/>
                <a:ea typeface="MS PGothic" pitchFamily="34" charset="-128"/>
              </a:rPr>
              <a:t> == value)</a:t>
            </a:r>
          </a:p>
          <a:p>
            <a:pPr eaLnBrk="1" hangingPunct="1">
              <a:lnSpc>
                <a:spcPct val="80000"/>
              </a:lnSpc>
              <a:buFontTx/>
              <a:buNone/>
            </a:pPr>
            <a:r>
              <a:rPr lang="en-US" sz="2000" dirty="0">
                <a:latin typeface="Courier New" pitchFamily="49" charset="0"/>
                <a:ea typeface="MS PGothic" pitchFamily="34" charset="-128"/>
              </a:rPr>
              <a:t>			return temp;</a:t>
            </a:r>
          </a:p>
          <a:p>
            <a:pPr eaLnBrk="1" hangingPunct="1">
              <a:lnSpc>
                <a:spcPct val="80000"/>
              </a:lnSpc>
              <a:buFontTx/>
              <a:buNone/>
            </a:pPr>
            <a:r>
              <a:rPr lang="en-US" sz="2000" dirty="0">
                <a:latin typeface="Courier New" pitchFamily="49" charset="0"/>
                <a:ea typeface="MS PGothic" pitchFamily="34" charset="-128"/>
              </a:rPr>
              <a:t>		temp = </a:t>
            </a:r>
            <a:r>
              <a:rPr lang="en-US" sz="2000" dirty="0" err="1">
                <a:latin typeface="Courier New" pitchFamily="49" charset="0"/>
                <a:ea typeface="MS PGothic" pitchFamily="34" charset="-128"/>
              </a:rPr>
              <a:t>temp.next</a:t>
            </a: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return null;</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Node </a:t>
            </a:r>
            <a:r>
              <a:rPr lang="en-US" sz="2000" dirty="0">
                <a:solidFill>
                  <a:srgbClr val="FF0000"/>
                </a:solidFill>
                <a:latin typeface="Courier New" pitchFamily="49" charset="0"/>
                <a:ea typeface="MS PGothic" pitchFamily="34" charset="-128"/>
              </a:rPr>
              <a:t>temp</a:t>
            </a:r>
            <a:r>
              <a:rPr lang="en-US" sz="2000" dirty="0">
                <a:latin typeface="Courier New" pitchFamily="49" charset="0"/>
                <a:ea typeface="MS PGothic" pitchFamily="34" charset="-128"/>
              </a:rPr>
              <a:t> = </a:t>
            </a:r>
            <a:r>
              <a:rPr lang="en-US" sz="2000" dirty="0">
                <a:solidFill>
                  <a:srgbClr val="0070C0"/>
                </a:solidFill>
                <a:latin typeface="Courier New" pitchFamily="49" charset="0"/>
                <a:ea typeface="MS PGothic" pitchFamily="34" charset="-128"/>
              </a:rPr>
              <a:t>head</a:t>
            </a:r>
            <a:r>
              <a:rPr lang="en-US" sz="2000" dirty="0">
                <a:latin typeface="Courier New" pitchFamily="49" charset="0"/>
                <a:ea typeface="MS PGothic" pitchFamily="34" charset="-128"/>
              </a:rPr>
              <a: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0x254F9AB0</a:t>
            </a: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endParaRPr lang="en-US" dirty="0">
              <a:cs typeface="Arial" charset="0"/>
            </a:endParaRP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0x442E89EA</a:t>
            </a: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solidFill>
                  <a:srgbClr val="FF0000"/>
                </a:solidFill>
              </a:rPr>
              <a:t>temp</a:t>
            </a:r>
          </a:p>
        </p:txBody>
      </p:sp>
      <p:cxnSp>
        <p:nvCxnSpPr>
          <p:cNvPr id="26" name="Curved Connector 25"/>
          <p:cNvCxnSpPr>
            <a:stCxn id="24" idx="3"/>
            <a:endCxn id="13" idx="0"/>
          </p:cNvCxnSpPr>
          <p:nvPr/>
        </p:nvCxnSpPr>
        <p:spPr>
          <a:xfrm flipH="1">
            <a:off x="2819400" y="2933700"/>
            <a:ext cx="457200" cy="1485900"/>
          </a:xfrm>
          <a:prstGeom prst="curvedConnector4">
            <a:avLst>
              <a:gd name="adj1" fmla="val -119444"/>
              <a:gd name="adj2" fmla="val 5641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0" name="Rectangle 7"/>
          <p:cNvSpPr>
            <a:spLocks noChangeArrowheads="1"/>
          </p:cNvSpPr>
          <p:nvPr/>
        </p:nvSpPr>
        <p:spPr bwMode="auto">
          <a:xfrm>
            <a:off x="16002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31"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4092149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a:t>
            </a:r>
            <a:r>
              <a:rPr lang="en-US" sz="1800" dirty="0">
                <a:solidFill>
                  <a:srgbClr val="FF0000"/>
                </a:solidFill>
                <a:latin typeface="Courier New" pitchFamily="49" charset="0"/>
                <a:ea typeface="MS PGothic" pitchFamily="34" charset="-128"/>
              </a:rPr>
              <a:t>while (temp != null)</a:t>
            </a:r>
          </a:p>
          <a:p>
            <a:pPr eaLnBrk="1" hangingPunct="1">
              <a:lnSpc>
                <a:spcPct val="80000"/>
              </a:lnSpc>
              <a:buFontTx/>
              <a:buNone/>
            </a:pPr>
            <a:r>
              <a:rPr lang="en-US" sz="1800" dirty="0">
                <a:solidFill>
                  <a:srgbClr val="FF0000"/>
                </a:solidFill>
                <a:latin typeface="Courier New" pitchFamily="49" charset="0"/>
                <a:ea typeface="MS PGothic" pitchFamily="34" charset="-128"/>
              </a:rPr>
              <a:t>					{</a:t>
            </a:r>
          </a:p>
          <a:p>
            <a:pPr eaLnBrk="1" hangingPunct="1">
              <a:lnSpc>
                <a:spcPct val="80000"/>
              </a:lnSpc>
              <a:buFontTx/>
              <a:buNone/>
            </a:pPr>
            <a:r>
              <a:rPr lang="en-US" sz="1800" dirty="0">
                <a:solidFill>
                  <a:srgbClr val="FF0000"/>
                </a:solidFill>
                <a:latin typeface="Courier New" pitchFamily="49" charset="0"/>
                <a:ea typeface="MS PGothic" pitchFamily="34" charset="-128"/>
              </a:rPr>
              <a:t>						if (</a:t>
            </a:r>
            <a:r>
              <a:rPr lang="en-US" sz="1800" dirty="0" err="1">
                <a:solidFill>
                  <a:srgbClr val="FF0000"/>
                </a:solidFill>
                <a:latin typeface="Courier New" pitchFamily="49" charset="0"/>
                <a:ea typeface="MS PGothic" pitchFamily="34" charset="-128"/>
              </a:rPr>
              <a:t>temp.data</a:t>
            </a:r>
            <a:r>
              <a:rPr lang="en-US" sz="1800" dirty="0">
                <a:solidFill>
                  <a:srgbClr val="FF0000"/>
                </a:solidFill>
                <a:latin typeface="Courier New" pitchFamily="49" charset="0"/>
                <a:ea typeface="MS PGothic" pitchFamily="34" charset="-128"/>
              </a:rPr>
              <a:t> == </a:t>
            </a:r>
            <a:r>
              <a:rPr lang="en-US" sz="1800" dirty="0">
                <a:solidFill>
                  <a:srgbClr val="0070C0"/>
                </a:solidFill>
                <a:latin typeface="Courier New" pitchFamily="49" charset="0"/>
                <a:ea typeface="MS PGothic" pitchFamily="34" charset="-128"/>
              </a:rPr>
              <a:t>value</a:t>
            </a:r>
            <a:r>
              <a:rPr lang="en-US" sz="1800" dirty="0">
                <a:solidFill>
                  <a:srgbClr val="FF0000"/>
                </a:solidFill>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return temp;</a:t>
            </a:r>
          </a:p>
          <a:p>
            <a:pPr eaLnBrk="1" hangingPunct="1">
              <a:lnSpc>
                <a:spcPct val="80000"/>
              </a:lnSpc>
              <a:buFontTx/>
              <a:buNone/>
            </a:pPr>
            <a:r>
              <a:rPr lang="en-US" sz="1800" dirty="0">
                <a:latin typeface="Courier New" pitchFamily="49" charset="0"/>
                <a:ea typeface="MS PGothic" pitchFamily="34" charset="-128"/>
              </a:rPr>
              <a:t>						temp = </a:t>
            </a:r>
            <a:r>
              <a:rPr lang="en-US" sz="1800" dirty="0" err="1">
                <a:latin typeface="Courier New" pitchFamily="49" charset="0"/>
                <a:ea typeface="MS PGothic" pitchFamily="34" charset="-128"/>
              </a:rPr>
              <a:t>temp.next</a:t>
            </a:r>
            <a:r>
              <a:rPr lang="en-US" sz="1800" dirty="0">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0x254F9AB0</a:t>
            </a:r>
            <a:endParaRPr lang="en-US" dirty="0">
              <a:cs typeface="Arial" charset="0"/>
            </a:endParaRP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endParaRPr lang="en-US" dirty="0">
              <a:cs typeface="Arial" charset="0"/>
            </a:endParaRP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0x442E89EA</a:t>
            </a: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temp</a:t>
            </a:r>
          </a:p>
        </p:txBody>
      </p:sp>
      <p:cxnSp>
        <p:nvCxnSpPr>
          <p:cNvPr id="26" name="Curved Connector 25"/>
          <p:cNvCxnSpPr>
            <a:stCxn id="24" idx="3"/>
            <a:endCxn id="13" idx="0"/>
          </p:cNvCxnSpPr>
          <p:nvPr/>
        </p:nvCxnSpPr>
        <p:spPr>
          <a:xfrm flipH="1">
            <a:off x="2819400" y="2933700"/>
            <a:ext cx="457200" cy="1485900"/>
          </a:xfrm>
          <a:prstGeom prst="curvedConnector4">
            <a:avLst>
              <a:gd name="adj1" fmla="val -119444"/>
              <a:gd name="adj2" fmla="val 5641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7"/>
          <p:cNvSpPr>
            <a:spLocks noChangeArrowheads="1"/>
          </p:cNvSpPr>
          <p:nvPr/>
        </p:nvSpPr>
        <p:spPr bwMode="auto">
          <a:xfrm>
            <a:off x="16002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15</a:t>
            </a:r>
          </a:p>
        </p:txBody>
      </p:sp>
      <p:sp>
        <p:nvSpPr>
          <p:cNvPr id="27"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8992669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a:t>
            </a:r>
            <a:r>
              <a:rPr lang="en-US" sz="1800" dirty="0">
                <a:solidFill>
                  <a:srgbClr val="000000"/>
                </a:solidFill>
                <a:latin typeface="Courier New" pitchFamily="49" charset="0"/>
                <a:ea typeface="MS PGothic" pitchFamily="34" charset="-128"/>
              </a:rPr>
              <a:t>while (temp != null)</a:t>
            </a:r>
          </a:p>
          <a:p>
            <a:pPr eaLnBrk="1" hangingPunct="1">
              <a:lnSpc>
                <a:spcPct val="80000"/>
              </a:lnSpc>
              <a:buFontTx/>
              <a:buNone/>
            </a:pPr>
            <a:r>
              <a:rPr lang="en-US" sz="1800" dirty="0">
                <a:solidFill>
                  <a:srgbClr val="000000"/>
                </a:solidFill>
                <a:latin typeface="Courier New" pitchFamily="49" charset="0"/>
                <a:ea typeface="MS PGothic" pitchFamily="34" charset="-128"/>
              </a:rPr>
              <a:t>					{</a:t>
            </a:r>
          </a:p>
          <a:p>
            <a:pPr eaLnBrk="1" hangingPunct="1">
              <a:lnSpc>
                <a:spcPct val="80000"/>
              </a:lnSpc>
              <a:buFontTx/>
              <a:buNone/>
            </a:pPr>
            <a:r>
              <a:rPr lang="en-US" sz="1800" dirty="0">
                <a:solidFill>
                  <a:srgbClr val="000000"/>
                </a:solidFill>
                <a:latin typeface="Courier New" pitchFamily="49" charset="0"/>
                <a:ea typeface="MS PGothic" pitchFamily="34" charset="-128"/>
              </a:rPr>
              <a:t>						if (</a:t>
            </a:r>
            <a:r>
              <a:rPr lang="en-US" sz="1800" dirty="0" err="1">
                <a:solidFill>
                  <a:srgbClr val="000000"/>
                </a:solidFill>
                <a:latin typeface="Courier New" pitchFamily="49" charset="0"/>
                <a:ea typeface="MS PGothic" pitchFamily="34" charset="-128"/>
              </a:rPr>
              <a:t>temp.data</a:t>
            </a:r>
            <a:r>
              <a:rPr lang="en-US" sz="1800" dirty="0">
                <a:solidFill>
                  <a:srgbClr val="000000"/>
                </a:solidFill>
                <a:latin typeface="Courier New" pitchFamily="49" charset="0"/>
                <a:ea typeface="MS PGothic" pitchFamily="34" charset="-128"/>
              </a:rPr>
              <a:t> == value)</a:t>
            </a:r>
          </a:p>
          <a:p>
            <a:pPr eaLnBrk="1" hangingPunct="1">
              <a:lnSpc>
                <a:spcPct val="80000"/>
              </a:lnSpc>
              <a:buFontTx/>
              <a:buNone/>
            </a:pPr>
            <a:r>
              <a:rPr lang="en-US" sz="1800" dirty="0">
                <a:latin typeface="Courier New" pitchFamily="49" charset="0"/>
                <a:ea typeface="MS PGothic" pitchFamily="34" charset="-128"/>
              </a:rPr>
              <a:t>							return temp;</a:t>
            </a:r>
          </a:p>
          <a:p>
            <a:pPr eaLnBrk="1" hangingPunct="1">
              <a:lnSpc>
                <a:spcPct val="80000"/>
              </a:lnSpc>
              <a:buFontTx/>
              <a:buNone/>
            </a:pPr>
            <a:r>
              <a:rPr lang="en-US" sz="1800" dirty="0">
                <a:latin typeface="Courier New" pitchFamily="49" charset="0"/>
                <a:ea typeface="MS PGothic" pitchFamily="34" charset="-128"/>
              </a:rPr>
              <a:t>						</a:t>
            </a:r>
            <a:r>
              <a:rPr lang="en-US" sz="1800" dirty="0">
                <a:solidFill>
                  <a:srgbClr val="FF0000"/>
                </a:solidFill>
                <a:latin typeface="Courier New" pitchFamily="49" charset="0"/>
                <a:ea typeface="MS PGothic" pitchFamily="34" charset="-128"/>
              </a:rPr>
              <a:t>temp = </a:t>
            </a:r>
            <a:r>
              <a:rPr lang="en-US" sz="1800" dirty="0" err="1">
                <a:solidFill>
                  <a:srgbClr val="FF0000"/>
                </a:solidFill>
                <a:latin typeface="Courier New" pitchFamily="49" charset="0"/>
                <a:ea typeface="MS PGothic" pitchFamily="34" charset="-128"/>
              </a:rPr>
              <a:t>temp.next</a:t>
            </a:r>
            <a:r>
              <a:rPr lang="en-US" sz="1800" dirty="0">
                <a:solidFill>
                  <a:srgbClr val="FF0000"/>
                </a:solidFill>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0x254F9AB0</a:t>
            </a:r>
            <a:endParaRPr lang="en-US" dirty="0">
              <a:cs typeface="Arial" charset="0"/>
            </a:endParaRP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cxnSpLocks/>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0x64FB2A1D0</a:t>
            </a: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0x64FB2A1D0</a:t>
            </a:r>
            <a:endParaRPr lang="en-US" dirty="0">
              <a:solidFill>
                <a:srgbClr val="FF0000"/>
              </a:solidFill>
              <a:cs typeface="Arial" charset="0"/>
            </a:endParaRP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temp</a:t>
            </a:r>
          </a:p>
        </p:txBody>
      </p:sp>
      <p:cxnSp>
        <p:nvCxnSpPr>
          <p:cNvPr id="26" name="Curved Connector 25"/>
          <p:cNvCxnSpPr>
            <a:stCxn id="24" idx="2"/>
            <a:endCxn id="7" idx="0"/>
          </p:cNvCxnSpPr>
          <p:nvPr/>
        </p:nvCxnSpPr>
        <p:spPr>
          <a:xfrm rot="16200000" flipH="1">
            <a:off x="3143250" y="2419350"/>
            <a:ext cx="1295400" cy="2705100"/>
          </a:xfrm>
          <a:prstGeom prst="curvedConnector3">
            <a:avLst>
              <a:gd name="adj1" fmla="val 10784"/>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7"/>
          <p:cNvSpPr>
            <a:spLocks noChangeArrowheads="1"/>
          </p:cNvSpPr>
          <p:nvPr/>
        </p:nvSpPr>
        <p:spPr bwMode="auto">
          <a:xfrm>
            <a:off x="16002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27"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10684572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a:t>
            </a:r>
            <a:r>
              <a:rPr lang="en-US" sz="1800" dirty="0">
                <a:solidFill>
                  <a:srgbClr val="FF0000"/>
                </a:solidFill>
                <a:latin typeface="Courier New" pitchFamily="49" charset="0"/>
                <a:ea typeface="MS PGothic" pitchFamily="34" charset="-128"/>
              </a:rPr>
              <a:t>while (temp != null)</a:t>
            </a:r>
          </a:p>
          <a:p>
            <a:pPr eaLnBrk="1" hangingPunct="1">
              <a:lnSpc>
                <a:spcPct val="80000"/>
              </a:lnSpc>
              <a:buFontTx/>
              <a:buNone/>
            </a:pPr>
            <a:r>
              <a:rPr lang="en-US" sz="1800" dirty="0">
                <a:solidFill>
                  <a:srgbClr val="FF0000"/>
                </a:solidFill>
                <a:latin typeface="Courier New" pitchFamily="49" charset="0"/>
                <a:ea typeface="MS PGothic" pitchFamily="34" charset="-128"/>
              </a:rPr>
              <a:t>					{</a:t>
            </a:r>
          </a:p>
          <a:p>
            <a:pPr eaLnBrk="1" hangingPunct="1">
              <a:lnSpc>
                <a:spcPct val="80000"/>
              </a:lnSpc>
              <a:buFontTx/>
              <a:buNone/>
            </a:pPr>
            <a:r>
              <a:rPr lang="en-US" sz="1800" dirty="0">
                <a:solidFill>
                  <a:srgbClr val="FF0000"/>
                </a:solidFill>
                <a:latin typeface="Courier New" pitchFamily="49" charset="0"/>
                <a:ea typeface="MS PGothic" pitchFamily="34" charset="-128"/>
              </a:rPr>
              <a:t>						if (</a:t>
            </a:r>
            <a:r>
              <a:rPr lang="en-US" sz="1800" dirty="0" err="1">
                <a:solidFill>
                  <a:srgbClr val="FF0000"/>
                </a:solidFill>
                <a:latin typeface="Courier New" pitchFamily="49" charset="0"/>
                <a:ea typeface="MS PGothic" pitchFamily="34" charset="-128"/>
              </a:rPr>
              <a:t>temp.data</a:t>
            </a:r>
            <a:r>
              <a:rPr lang="en-US" sz="1800" dirty="0">
                <a:solidFill>
                  <a:srgbClr val="FF0000"/>
                </a:solidFill>
                <a:latin typeface="Courier New" pitchFamily="49" charset="0"/>
                <a:ea typeface="MS PGothic" pitchFamily="34" charset="-128"/>
              </a:rPr>
              <a:t> == </a:t>
            </a:r>
            <a:r>
              <a:rPr lang="en-US" sz="1800" dirty="0">
                <a:solidFill>
                  <a:srgbClr val="0070C0"/>
                </a:solidFill>
                <a:latin typeface="Courier New" pitchFamily="49" charset="0"/>
                <a:ea typeface="MS PGothic" pitchFamily="34" charset="-128"/>
              </a:rPr>
              <a:t>value</a:t>
            </a:r>
            <a:r>
              <a:rPr lang="en-US" sz="1800" dirty="0">
                <a:solidFill>
                  <a:srgbClr val="FF0000"/>
                </a:solidFill>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return temp;</a:t>
            </a:r>
          </a:p>
          <a:p>
            <a:pPr eaLnBrk="1" hangingPunct="1">
              <a:lnSpc>
                <a:spcPct val="80000"/>
              </a:lnSpc>
              <a:buFontTx/>
              <a:buNone/>
            </a:pPr>
            <a:r>
              <a:rPr lang="en-US" sz="1800" dirty="0">
                <a:solidFill>
                  <a:srgbClr val="000000"/>
                </a:solidFill>
                <a:latin typeface="Courier New" pitchFamily="49" charset="0"/>
                <a:ea typeface="MS PGothic" pitchFamily="34" charset="-128"/>
              </a:rPr>
              <a:t>						temp = </a:t>
            </a:r>
            <a:r>
              <a:rPr lang="en-US" sz="1800" dirty="0" err="1">
                <a:solidFill>
                  <a:srgbClr val="000000"/>
                </a:solidFill>
                <a:latin typeface="Courier New" pitchFamily="49" charset="0"/>
                <a:ea typeface="MS PGothic" pitchFamily="34" charset="-128"/>
              </a:rPr>
              <a:t>temp.next</a:t>
            </a:r>
            <a:r>
              <a:rPr lang="en-US" sz="1800" dirty="0">
                <a:solidFill>
                  <a:srgbClr val="000000"/>
                </a:solidFill>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0x254F9AB0</a:t>
            </a:r>
            <a:endParaRPr lang="en-US" dirty="0">
              <a:cs typeface="Arial" charset="0"/>
            </a:endParaRP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0x64FB2A1D0</a:t>
            </a:r>
            <a:endParaRPr lang="en-US" dirty="0">
              <a:solidFill>
                <a:srgbClr val="FF0000"/>
              </a:solidFill>
              <a:cs typeface="Arial" charset="0"/>
            </a:endParaRP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temp</a:t>
            </a:r>
          </a:p>
        </p:txBody>
      </p:sp>
      <p:cxnSp>
        <p:nvCxnSpPr>
          <p:cNvPr id="26" name="Curved Connector 25"/>
          <p:cNvCxnSpPr>
            <a:stCxn id="24" idx="2"/>
            <a:endCxn id="7" idx="0"/>
          </p:cNvCxnSpPr>
          <p:nvPr/>
        </p:nvCxnSpPr>
        <p:spPr>
          <a:xfrm rot="16200000" flipH="1">
            <a:off x="3143250" y="2419350"/>
            <a:ext cx="1295400" cy="2705100"/>
          </a:xfrm>
          <a:prstGeom prst="curvedConnector3">
            <a:avLst>
              <a:gd name="adj1" fmla="val 10784"/>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7"/>
          <p:cNvSpPr>
            <a:spLocks noChangeArrowheads="1"/>
          </p:cNvSpPr>
          <p:nvPr/>
        </p:nvSpPr>
        <p:spPr bwMode="auto">
          <a:xfrm>
            <a:off x="16002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15</a:t>
            </a:r>
          </a:p>
        </p:txBody>
      </p:sp>
      <p:sp>
        <p:nvSpPr>
          <p:cNvPr id="27"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11817002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a:t>
            </a:r>
            <a:r>
              <a:rPr lang="en-US" sz="1800" dirty="0">
                <a:latin typeface="Courier New" pitchFamily="49" charset="0"/>
                <a:ea typeface="MS PGothic" pitchFamily="34" charset="-128"/>
              </a:rPr>
              <a:t>	</a:t>
            </a:r>
            <a:r>
              <a:rPr lang="en-US" sz="1800" dirty="0">
                <a:solidFill>
                  <a:srgbClr val="000000"/>
                </a:solidFill>
                <a:latin typeface="Courier New" pitchFamily="49" charset="0"/>
                <a:ea typeface="MS PGothic" pitchFamily="34" charset="-128"/>
              </a:rPr>
              <a:t>while (temp != null)</a:t>
            </a:r>
          </a:p>
          <a:p>
            <a:pPr eaLnBrk="1" hangingPunct="1">
              <a:lnSpc>
                <a:spcPct val="80000"/>
              </a:lnSpc>
              <a:buFontTx/>
              <a:buNone/>
            </a:pPr>
            <a:r>
              <a:rPr lang="en-US" sz="1800" dirty="0">
                <a:solidFill>
                  <a:srgbClr val="000000"/>
                </a:solidFill>
                <a:latin typeface="Courier New" pitchFamily="49" charset="0"/>
                <a:ea typeface="MS PGothic" pitchFamily="34" charset="-128"/>
              </a:rPr>
              <a:t>					{</a:t>
            </a:r>
          </a:p>
          <a:p>
            <a:pPr eaLnBrk="1" hangingPunct="1">
              <a:lnSpc>
                <a:spcPct val="80000"/>
              </a:lnSpc>
              <a:buFontTx/>
              <a:buNone/>
            </a:pPr>
            <a:r>
              <a:rPr lang="en-US" sz="1800" dirty="0">
                <a:solidFill>
                  <a:srgbClr val="000000"/>
                </a:solidFill>
                <a:latin typeface="Courier New" pitchFamily="49" charset="0"/>
                <a:ea typeface="MS PGothic" pitchFamily="34" charset="-128"/>
              </a:rPr>
              <a:t>						if (</a:t>
            </a:r>
            <a:r>
              <a:rPr lang="en-US" sz="1800" dirty="0" err="1">
                <a:solidFill>
                  <a:srgbClr val="000000"/>
                </a:solidFill>
                <a:latin typeface="Courier New" pitchFamily="49" charset="0"/>
                <a:ea typeface="MS PGothic" pitchFamily="34" charset="-128"/>
              </a:rPr>
              <a:t>temp.data</a:t>
            </a:r>
            <a:r>
              <a:rPr lang="en-US" sz="1800" dirty="0">
                <a:solidFill>
                  <a:srgbClr val="000000"/>
                </a:solidFill>
                <a:latin typeface="Courier New" pitchFamily="49" charset="0"/>
                <a:ea typeface="MS PGothic" pitchFamily="34" charset="-128"/>
              </a:rPr>
              <a:t> == value)</a:t>
            </a:r>
          </a:p>
          <a:p>
            <a:pPr eaLnBrk="1" hangingPunct="1">
              <a:lnSpc>
                <a:spcPct val="80000"/>
              </a:lnSpc>
              <a:buFontTx/>
              <a:buNone/>
            </a:pPr>
            <a:r>
              <a:rPr lang="en-US" sz="1800" dirty="0">
                <a:latin typeface="Courier New" pitchFamily="49" charset="0"/>
                <a:ea typeface="MS PGothic" pitchFamily="34" charset="-128"/>
              </a:rPr>
              <a:t>							return temp;</a:t>
            </a:r>
          </a:p>
          <a:p>
            <a:pPr eaLnBrk="1" hangingPunct="1">
              <a:lnSpc>
                <a:spcPct val="80000"/>
              </a:lnSpc>
              <a:buFontTx/>
              <a:buNone/>
            </a:pPr>
            <a:r>
              <a:rPr lang="en-US" sz="1800" dirty="0">
                <a:latin typeface="Courier New" pitchFamily="49" charset="0"/>
                <a:ea typeface="MS PGothic" pitchFamily="34" charset="-128"/>
              </a:rPr>
              <a:t>						</a:t>
            </a:r>
            <a:r>
              <a:rPr lang="en-US" sz="1800" dirty="0">
                <a:solidFill>
                  <a:srgbClr val="FF0000"/>
                </a:solidFill>
                <a:latin typeface="Courier New" pitchFamily="49" charset="0"/>
                <a:ea typeface="MS PGothic" pitchFamily="34" charset="-128"/>
              </a:rPr>
              <a:t>temp = </a:t>
            </a:r>
            <a:r>
              <a:rPr lang="en-US" sz="1800" dirty="0" err="1">
                <a:solidFill>
                  <a:srgbClr val="FF0000"/>
                </a:solidFill>
                <a:latin typeface="Courier New" pitchFamily="49" charset="0"/>
                <a:ea typeface="MS PGothic" pitchFamily="34" charset="-128"/>
              </a:rPr>
              <a:t>temp.next</a:t>
            </a:r>
            <a:r>
              <a:rPr lang="en-US" sz="1800" dirty="0">
                <a:solidFill>
                  <a:srgbClr val="FF0000"/>
                </a:solidFill>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0x254F9AB0</a:t>
            </a: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0x254F9AB0</a:t>
            </a: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temp</a:t>
            </a:r>
          </a:p>
        </p:txBody>
      </p:sp>
      <p:cxnSp>
        <p:nvCxnSpPr>
          <p:cNvPr id="26" name="Curved Connector 25"/>
          <p:cNvCxnSpPr>
            <a:stCxn id="24" idx="2"/>
            <a:endCxn id="17" idx="0"/>
          </p:cNvCxnSpPr>
          <p:nvPr/>
        </p:nvCxnSpPr>
        <p:spPr>
          <a:xfrm rot="16200000" flipH="1">
            <a:off x="4210050" y="1352550"/>
            <a:ext cx="1295400" cy="4838700"/>
          </a:xfrm>
          <a:prstGeom prst="curvedConnector3">
            <a:avLst>
              <a:gd name="adj1" fmla="val 20588"/>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7"/>
          <p:cNvSpPr>
            <a:spLocks noChangeArrowheads="1"/>
          </p:cNvSpPr>
          <p:nvPr/>
        </p:nvSpPr>
        <p:spPr bwMode="auto">
          <a:xfrm>
            <a:off x="16002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27"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8825104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a:t>
            </a:r>
            <a:r>
              <a:rPr lang="en-US" sz="1800" dirty="0">
                <a:latin typeface="Courier New" pitchFamily="49" charset="0"/>
                <a:ea typeface="MS PGothic" pitchFamily="34" charset="-128"/>
              </a:rPr>
              <a:t>	</a:t>
            </a:r>
            <a:r>
              <a:rPr lang="en-US" sz="1800" dirty="0">
                <a:solidFill>
                  <a:srgbClr val="FF0000"/>
                </a:solidFill>
                <a:latin typeface="Courier New" pitchFamily="49" charset="0"/>
                <a:ea typeface="MS PGothic" pitchFamily="34" charset="-128"/>
              </a:rPr>
              <a:t>while (temp != null)</a:t>
            </a:r>
          </a:p>
          <a:p>
            <a:pPr eaLnBrk="1" hangingPunct="1">
              <a:lnSpc>
                <a:spcPct val="80000"/>
              </a:lnSpc>
              <a:buFontTx/>
              <a:buNone/>
            </a:pPr>
            <a:r>
              <a:rPr lang="en-US" sz="1800" dirty="0">
                <a:solidFill>
                  <a:srgbClr val="FF0000"/>
                </a:solidFill>
                <a:latin typeface="Courier New" pitchFamily="49" charset="0"/>
                <a:ea typeface="MS PGothic" pitchFamily="34" charset="-128"/>
              </a:rPr>
              <a:t>					{</a:t>
            </a:r>
          </a:p>
          <a:p>
            <a:pPr eaLnBrk="1" hangingPunct="1">
              <a:lnSpc>
                <a:spcPct val="80000"/>
              </a:lnSpc>
              <a:buFontTx/>
              <a:buNone/>
            </a:pPr>
            <a:r>
              <a:rPr lang="en-US" sz="1800" dirty="0">
                <a:solidFill>
                  <a:srgbClr val="FF0000"/>
                </a:solidFill>
                <a:latin typeface="Courier New" pitchFamily="49" charset="0"/>
                <a:ea typeface="MS PGothic" pitchFamily="34" charset="-128"/>
              </a:rPr>
              <a:t>						if (</a:t>
            </a:r>
            <a:r>
              <a:rPr lang="en-US" sz="1800" dirty="0" err="1">
                <a:solidFill>
                  <a:srgbClr val="FF0000"/>
                </a:solidFill>
                <a:latin typeface="Courier New" pitchFamily="49" charset="0"/>
                <a:ea typeface="MS PGothic" pitchFamily="34" charset="-128"/>
              </a:rPr>
              <a:t>temp.data</a:t>
            </a:r>
            <a:r>
              <a:rPr lang="en-US" sz="1800" dirty="0">
                <a:solidFill>
                  <a:srgbClr val="FF0000"/>
                </a:solidFill>
                <a:latin typeface="Courier New" pitchFamily="49" charset="0"/>
                <a:ea typeface="MS PGothic" pitchFamily="34" charset="-128"/>
              </a:rPr>
              <a:t> == </a:t>
            </a:r>
            <a:r>
              <a:rPr lang="en-US" sz="1800" dirty="0">
                <a:solidFill>
                  <a:srgbClr val="0070C0"/>
                </a:solidFill>
                <a:latin typeface="Courier New" pitchFamily="49" charset="0"/>
                <a:ea typeface="MS PGothic" pitchFamily="34" charset="-128"/>
              </a:rPr>
              <a:t>value</a:t>
            </a:r>
            <a:r>
              <a:rPr lang="en-US" sz="1800" dirty="0">
                <a:solidFill>
                  <a:srgbClr val="FF0000"/>
                </a:solidFill>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a:t>
            </a:r>
            <a:r>
              <a:rPr lang="en-US" sz="1800" dirty="0">
                <a:solidFill>
                  <a:srgbClr val="FF0000"/>
                </a:solidFill>
                <a:latin typeface="Courier New" pitchFamily="49" charset="0"/>
                <a:ea typeface="MS PGothic" pitchFamily="34" charset="-128"/>
              </a:rPr>
              <a:t>return temp;</a:t>
            </a:r>
          </a:p>
          <a:p>
            <a:pPr eaLnBrk="1" hangingPunct="1">
              <a:lnSpc>
                <a:spcPct val="80000"/>
              </a:lnSpc>
              <a:buFontTx/>
              <a:buNone/>
            </a:pPr>
            <a:r>
              <a:rPr lang="en-US" sz="1800" dirty="0">
                <a:solidFill>
                  <a:srgbClr val="000000"/>
                </a:solidFill>
                <a:latin typeface="Courier New" pitchFamily="49" charset="0"/>
                <a:ea typeface="MS PGothic" pitchFamily="34" charset="-128"/>
              </a:rPr>
              <a:t>						temp = </a:t>
            </a:r>
            <a:r>
              <a:rPr lang="en-US" sz="1800" dirty="0" err="1">
                <a:solidFill>
                  <a:srgbClr val="000000"/>
                </a:solidFill>
                <a:latin typeface="Courier New" pitchFamily="49" charset="0"/>
                <a:ea typeface="MS PGothic" pitchFamily="34" charset="-128"/>
              </a:rPr>
              <a:t>temp.next</a:t>
            </a:r>
            <a:r>
              <a:rPr lang="en-US" sz="1800" dirty="0">
                <a:solidFill>
                  <a:srgbClr val="000000"/>
                </a:solidFill>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0x254F9AB0</a:t>
            </a:r>
            <a:endParaRPr lang="en-US" dirty="0">
              <a:cs typeface="Arial" charset="0"/>
            </a:endParaRP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0x254F9AB0</a:t>
            </a: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solidFill>
                  <a:srgbClr val="FF0000"/>
                </a:solidFill>
              </a:rPr>
              <a:t>temp</a:t>
            </a:r>
          </a:p>
        </p:txBody>
      </p:sp>
      <p:cxnSp>
        <p:nvCxnSpPr>
          <p:cNvPr id="26" name="Curved Connector 25"/>
          <p:cNvCxnSpPr>
            <a:stCxn id="24" idx="2"/>
            <a:endCxn id="17" idx="0"/>
          </p:cNvCxnSpPr>
          <p:nvPr/>
        </p:nvCxnSpPr>
        <p:spPr>
          <a:xfrm rot="16200000" flipH="1">
            <a:off x="4210050" y="1352550"/>
            <a:ext cx="1295400" cy="4838700"/>
          </a:xfrm>
          <a:prstGeom prst="curvedConnector3">
            <a:avLst>
              <a:gd name="adj1" fmla="val 21569"/>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7"/>
          <p:cNvSpPr>
            <a:spLocks noChangeArrowheads="1"/>
          </p:cNvSpPr>
          <p:nvPr/>
        </p:nvSpPr>
        <p:spPr bwMode="auto">
          <a:xfrm>
            <a:off x="16002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15</a:t>
            </a:r>
          </a:p>
        </p:txBody>
      </p:sp>
      <p:sp>
        <p:nvSpPr>
          <p:cNvPr id="27"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38726701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0834"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Visualizing the search</a:t>
            </a:r>
          </a:p>
          <a:p>
            <a:pPr eaLnBrk="1" hangingPunct="1">
              <a:lnSpc>
                <a:spcPct val="80000"/>
              </a:lnSpc>
              <a:buFontTx/>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temp pointer is used to traverse the LinkedList, checking each element’s data value to see if we found the Node</a:t>
            </a:r>
          </a:p>
          <a:p>
            <a:pPr eaLnBrk="1" hangingPunct="1">
              <a:lnSpc>
                <a:spcPct val="80000"/>
              </a:lnSpc>
            </a:pPr>
            <a:r>
              <a:rPr lang="en-US" sz="2400" dirty="0">
                <a:latin typeface="Verdana" pitchFamily="34" charset="0"/>
                <a:ea typeface="MS PGothic" pitchFamily="34" charset="-128"/>
              </a:rPr>
              <a:t>If we find the Node with the search value, we stop the function there and return the Node </a:t>
            </a:r>
          </a:p>
          <a:p>
            <a:pPr eaLnBrk="1" hangingPunct="1">
              <a:lnSpc>
                <a:spcPct val="80000"/>
              </a:lnSpc>
            </a:pPr>
            <a:r>
              <a:rPr lang="en-US" sz="2400" dirty="0">
                <a:latin typeface="Verdana" pitchFamily="34" charset="0"/>
                <a:ea typeface="MS PGothic" pitchFamily="34" charset="-128"/>
              </a:rPr>
              <a:t>If we don’t find the Node with the search value, temp will end up with a value of null and the while loop will end</a:t>
            </a:r>
          </a:p>
          <a:p>
            <a:pPr eaLnBrk="1" hangingPunct="1">
              <a:lnSpc>
                <a:spcPct val="80000"/>
              </a:lnSpc>
            </a:pPr>
            <a:r>
              <a:rPr lang="en-US" sz="2400" dirty="0">
                <a:latin typeface="Verdana" pitchFamily="34" charset="0"/>
                <a:ea typeface="MS PGothic" pitchFamily="34" charset="-128"/>
              </a:rPr>
              <a:t>The key with the search algorithm is the use of temp itself</a:t>
            </a:r>
          </a:p>
          <a:p>
            <a:pPr eaLnBrk="1" hangingPunct="1">
              <a:lnSpc>
                <a:spcPct val="80000"/>
              </a:lnSpc>
            </a:pPr>
            <a:r>
              <a:rPr lang="en-US" sz="2400" dirty="0">
                <a:latin typeface="Verdana" pitchFamily="34" charset="0"/>
                <a:ea typeface="MS PGothic" pitchFamily="34" charset="-128"/>
              </a:rPr>
              <a:t>When the search function executes, the head pointer never changes – if it did, we would lose visibility to the head of the list</a:t>
            </a: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19568788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3906" name="Rectangle 3"/>
          <p:cNvSpPr>
            <a:spLocks noGrp="1" noChangeArrowheads="1"/>
          </p:cNvSpPr>
          <p:nvPr>
            <p:ph type="body" idx="4294967295"/>
          </p:nvPr>
        </p:nvSpPr>
        <p:spPr/>
        <p:txBody>
          <a:bodyPr/>
          <a:lstStyle/>
          <a:p>
            <a:pPr eaLnBrk="1" hangingPunct="1">
              <a:lnSpc>
                <a:spcPct val="80000"/>
              </a:lnSpc>
              <a:buFontTx/>
              <a:buNone/>
            </a:pPr>
            <a:r>
              <a:rPr lang="en-US" sz="2400" dirty="0">
                <a:latin typeface="Verdana" pitchFamily="34" charset="0"/>
                <a:ea typeface="MS PGothic" pitchFamily="34" charset="-128"/>
              </a:rPr>
              <a:t>Search analysis</a:t>
            </a:r>
          </a:p>
          <a:p>
            <a:pPr eaLnBrk="1" hangingPunct="1">
              <a:lnSpc>
                <a:spcPct val="80000"/>
              </a:lnSpc>
              <a:buFontTx/>
              <a:buNone/>
            </a:pPr>
            <a:endParaRPr lang="en-US" sz="2400" dirty="0">
              <a:latin typeface="Verdana" pitchFamily="34" charset="0"/>
              <a:ea typeface="MS PGothic" pitchFamily="34" charset="-128"/>
            </a:endParaRPr>
          </a:p>
          <a:p>
            <a:pPr eaLnBrk="1" hangingPunct="1">
              <a:lnSpc>
                <a:spcPct val="80000"/>
              </a:lnSpc>
            </a:pPr>
            <a:r>
              <a:rPr lang="en-US" sz="2000" dirty="0">
                <a:latin typeface="Verdana" pitchFamily="34" charset="0"/>
                <a:ea typeface="MS PGothic" pitchFamily="34" charset="-128"/>
              </a:rPr>
              <a:t>What would happen if we traversed the list using the head variable with “head = </a:t>
            </a:r>
            <a:r>
              <a:rPr lang="en-US" sz="2000" dirty="0" err="1">
                <a:latin typeface="Verdana" pitchFamily="34" charset="0"/>
                <a:ea typeface="MS PGothic" pitchFamily="34" charset="-128"/>
              </a:rPr>
              <a:t>head.next</a:t>
            </a:r>
            <a:r>
              <a:rPr lang="en-US" sz="2000" dirty="0">
                <a:latin typeface="Verdana" pitchFamily="34" charset="0"/>
                <a:ea typeface="MS PGothic" pitchFamily="34" charset="-128"/>
              </a:rPr>
              <a:t>” versus “temp = </a:t>
            </a:r>
            <a:r>
              <a:rPr lang="en-US" sz="2000" dirty="0" err="1">
                <a:latin typeface="Verdana" pitchFamily="34" charset="0"/>
                <a:ea typeface="MS PGothic" pitchFamily="34" charset="-128"/>
              </a:rPr>
              <a:t>temp.next</a:t>
            </a:r>
            <a:r>
              <a:rPr lang="en-US" sz="2000" dirty="0">
                <a:latin typeface="Verdana" pitchFamily="34" charset="0"/>
                <a:ea typeface="MS PGothic" pitchFamily="34" charset="-128"/>
              </a:rPr>
              <a:t>”</a:t>
            </a:r>
          </a:p>
          <a:p>
            <a:pPr eaLnBrk="1" hangingPunct="1">
              <a:lnSpc>
                <a:spcPct val="80000"/>
              </a:lnSpc>
            </a:pPr>
            <a:endParaRPr lang="en-US" sz="1800" dirty="0">
              <a:latin typeface="Verdana" pitchFamily="34" charset="0"/>
              <a:ea typeface="MS PGothic" pitchFamily="34" charset="-128"/>
            </a:endParaRPr>
          </a:p>
          <a:p>
            <a:pPr eaLnBrk="1" hangingPunct="1">
              <a:lnSpc>
                <a:spcPct val="80000"/>
              </a:lnSpc>
            </a:pPr>
            <a:endParaRPr lang="en-US" sz="1800" dirty="0">
              <a:latin typeface="Verdana" pitchFamily="34" charset="0"/>
              <a:ea typeface="MS PGothic" pitchFamily="34" charset="-128"/>
            </a:endParaRPr>
          </a:p>
          <a:p>
            <a:pPr eaLnBrk="1" hangingPunct="1">
              <a:lnSpc>
                <a:spcPct val="80000"/>
              </a:lnSpc>
            </a:pPr>
            <a:endParaRPr lang="en-US" sz="1800" dirty="0">
              <a:latin typeface="Verdana" pitchFamily="34" charset="0"/>
              <a:ea typeface="MS PGothic" pitchFamily="34" charset="-128"/>
            </a:endParaRPr>
          </a:p>
          <a:p>
            <a:pPr eaLnBrk="1" hangingPunct="1">
              <a:lnSpc>
                <a:spcPct val="80000"/>
              </a:lnSpc>
            </a:pPr>
            <a:endParaRPr lang="en-US" sz="1800" dirty="0">
              <a:latin typeface="Verdana" pitchFamily="34" charset="0"/>
              <a:ea typeface="MS PGothic" pitchFamily="34" charset="-128"/>
            </a:endParaRPr>
          </a:p>
          <a:p>
            <a:pPr eaLnBrk="1" hangingPunct="1">
              <a:lnSpc>
                <a:spcPct val="80000"/>
              </a:lnSpc>
            </a:pPr>
            <a:endParaRPr lang="en-US" sz="1800" dirty="0">
              <a:latin typeface="Verdana" pitchFamily="34" charset="0"/>
              <a:ea typeface="MS PGothic" pitchFamily="34" charset="-128"/>
            </a:endParaRPr>
          </a:p>
          <a:p>
            <a:pPr eaLnBrk="1" hangingPunct="1">
              <a:lnSpc>
                <a:spcPct val="80000"/>
              </a:lnSpc>
            </a:pPr>
            <a:endParaRPr lang="en-US" sz="1800" dirty="0">
              <a:latin typeface="Verdana" pitchFamily="34" charset="0"/>
              <a:ea typeface="MS PGothic" pitchFamily="34" charset="-128"/>
            </a:endParaRPr>
          </a:p>
          <a:p>
            <a:pPr eaLnBrk="1" hangingPunct="1">
              <a:lnSpc>
                <a:spcPct val="80000"/>
              </a:lnSpc>
            </a:pPr>
            <a:endParaRPr lang="en-US" sz="1800" dirty="0">
              <a:latin typeface="Verdana" pitchFamily="34" charset="0"/>
              <a:ea typeface="MS PGothic" pitchFamily="34" charset="-128"/>
            </a:endParaRPr>
          </a:p>
          <a:p>
            <a:pPr eaLnBrk="1" hangingPunct="1">
              <a:lnSpc>
                <a:spcPct val="80000"/>
              </a:lnSpc>
            </a:pPr>
            <a:endParaRPr lang="en-US" sz="1800" dirty="0">
              <a:latin typeface="Verdana" pitchFamily="34" charset="0"/>
              <a:ea typeface="MS PGothic" pitchFamily="34" charset="-128"/>
            </a:endParaRPr>
          </a:p>
          <a:p>
            <a:pPr eaLnBrk="1" hangingPunct="1">
              <a:lnSpc>
                <a:spcPct val="80000"/>
              </a:lnSpc>
            </a:pPr>
            <a:endParaRPr lang="en-US" sz="1800" dirty="0">
              <a:latin typeface="Verdana" pitchFamily="34" charset="0"/>
              <a:ea typeface="MS PGothic" pitchFamily="34" charset="-128"/>
            </a:endParaRPr>
          </a:p>
          <a:p>
            <a:pPr eaLnBrk="1" hangingPunct="1">
              <a:lnSpc>
                <a:spcPct val="80000"/>
              </a:lnSpc>
            </a:pPr>
            <a:endParaRPr lang="en-US" sz="1800" dirty="0">
              <a:latin typeface="Verdana" pitchFamily="34" charset="0"/>
              <a:ea typeface="MS PGothic" pitchFamily="34" charset="-128"/>
            </a:endParaRPr>
          </a:p>
          <a:p>
            <a:pPr eaLnBrk="1" hangingPunct="1">
              <a:lnSpc>
                <a:spcPct val="80000"/>
              </a:lnSpc>
            </a:pPr>
            <a:r>
              <a:rPr lang="en-US" sz="1800" dirty="0">
                <a:latin typeface="Verdana" pitchFamily="34" charset="0"/>
                <a:ea typeface="MS PGothic" pitchFamily="34" charset="-128"/>
              </a:rPr>
              <a:t>Node 35 would have nothing referencing it and we would end up losing that node in memory</a:t>
            </a:r>
          </a:p>
          <a:p>
            <a:pPr eaLnBrk="1" hangingPunct="1">
              <a:lnSpc>
                <a:spcPct val="80000"/>
              </a:lnSpc>
            </a:pPr>
            <a:r>
              <a:rPr lang="en-US" sz="1800" dirty="0">
                <a:latin typeface="Verdana" pitchFamily="34" charset="0"/>
                <a:ea typeface="MS PGothic" pitchFamily="34" charset="-128"/>
              </a:rPr>
              <a:t>Let’s next look at an example of searching a list and not finding a Node with the search value</a:t>
            </a:r>
          </a:p>
          <a:p>
            <a:pPr eaLnBrk="1" hangingPunct="1">
              <a:lnSpc>
                <a:spcPct val="80000"/>
              </a:lnSpc>
            </a:pPr>
            <a:endParaRPr lang="en-US" sz="1800" dirty="0">
              <a:latin typeface="Verdana" pitchFamily="34" charset="0"/>
              <a:ea typeface="MS PGothic" pitchFamily="34" charset="-128"/>
            </a:endParaRPr>
          </a:p>
        </p:txBody>
      </p:sp>
      <p:sp>
        <p:nvSpPr>
          <p:cNvPr id="4" name="Rectangle 3"/>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5" name="Rectangle 4"/>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0x254F9AB0</a:t>
            </a:r>
            <a:endParaRPr lang="en-US" dirty="0">
              <a:cs typeface="Arial" charset="0"/>
            </a:endParaRPr>
          </a:p>
        </p:txBody>
      </p:sp>
      <p:cxnSp>
        <p:nvCxnSpPr>
          <p:cNvPr id="6" name="Curved Connector 5"/>
          <p:cNvCxnSpPr>
            <a:stCxn id="5" idx="2"/>
            <a:endCxn id="13"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endParaRPr lang="en-US" dirty="0">
              <a:cs typeface="Arial" charset="0"/>
            </a:endParaRPr>
          </a:p>
        </p:txBody>
      </p:sp>
      <p:sp>
        <p:nvSpPr>
          <p:cNvPr id="8"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9" name="Curved Connector 8"/>
          <p:cNvCxnSpPr>
            <a:stCxn id="7" idx="2"/>
            <a:endCxn id="4" idx="0"/>
          </p:cNvCxnSpPr>
          <p:nvPr/>
        </p:nvCxnSpPr>
        <p:spPr>
          <a:xfrm rot="16200000" flipH="1">
            <a:off x="3448050" y="2724150"/>
            <a:ext cx="685800" cy="27051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9"/>
          <p:cNvSpPr>
            <a:spLocks noChangeArrowheads="1"/>
          </p:cNvSpPr>
          <p:nvPr/>
        </p:nvSpPr>
        <p:spPr bwMode="auto">
          <a:xfrm>
            <a:off x="1981200" y="4419600"/>
            <a:ext cx="16764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35</a:t>
            </a:r>
          </a:p>
        </p:txBody>
      </p:sp>
      <p:sp>
        <p:nvSpPr>
          <p:cNvPr id="11" name="Rectangle 10"/>
          <p:cNvSpPr>
            <a:spLocks noChangeArrowheads="1"/>
          </p:cNvSpPr>
          <p:nvPr/>
        </p:nvSpPr>
        <p:spPr bwMode="auto">
          <a:xfrm>
            <a:off x="1981200" y="4800600"/>
            <a:ext cx="16764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0x64FB2A1D0</a:t>
            </a:r>
          </a:p>
        </p:txBody>
      </p:sp>
      <p:cxnSp>
        <p:nvCxnSpPr>
          <p:cNvPr id="12" name="Curved Connector 11"/>
          <p:cNvCxnSpPr>
            <a:stCxn id="11" idx="2"/>
            <a:endCxn id="4"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4" name="Rectangle 13"/>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5" name="Curved Connector 14"/>
          <p:cNvCxnSpPr>
            <a:stCxn id="14" idx="2"/>
            <a:endCxn id="16"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Node temp = head;</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0x254F9AB0</a:t>
            </a: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endParaRPr lang="en-US" dirty="0">
              <a:cs typeface="Arial" charset="0"/>
            </a:endParaRP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temp</a:t>
            </a:r>
          </a:p>
        </p:txBody>
      </p:sp>
      <p:cxnSp>
        <p:nvCxnSpPr>
          <p:cNvPr id="26" name="Curved Connector 25"/>
          <p:cNvCxnSpPr>
            <a:stCxn id="24" idx="3"/>
            <a:endCxn id="13" idx="0"/>
          </p:cNvCxnSpPr>
          <p:nvPr/>
        </p:nvCxnSpPr>
        <p:spPr>
          <a:xfrm flipH="1">
            <a:off x="2819400" y="2933700"/>
            <a:ext cx="457200" cy="1485900"/>
          </a:xfrm>
          <a:prstGeom prst="curvedConnector4">
            <a:avLst>
              <a:gd name="adj1" fmla="val -119444"/>
              <a:gd name="adj2" fmla="val 5641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0" name="Rectangle 7"/>
          <p:cNvSpPr>
            <a:spLocks noChangeArrowheads="1"/>
          </p:cNvSpPr>
          <p:nvPr/>
        </p:nvSpPr>
        <p:spPr bwMode="auto">
          <a:xfrm>
            <a:off x="16002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20</a:t>
            </a:r>
          </a:p>
        </p:txBody>
      </p:sp>
      <p:sp>
        <p:nvSpPr>
          <p:cNvPr id="31"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498882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a:t>
            </a:r>
            <a:r>
              <a:rPr lang="en-US" sz="1800" dirty="0">
                <a:latin typeface="Courier New" pitchFamily="49" charset="0"/>
                <a:ea typeface="MS PGothic" pitchFamily="34" charset="-128"/>
              </a:rPr>
              <a:t>		</a:t>
            </a:r>
            <a:r>
              <a:rPr lang="en-US" sz="1800" dirty="0">
                <a:solidFill>
                  <a:srgbClr val="FF0000"/>
                </a:solidFill>
                <a:latin typeface="Courier New" pitchFamily="49" charset="0"/>
                <a:ea typeface="MS PGothic" pitchFamily="34" charset="-128"/>
              </a:rPr>
              <a:t>while (temp != null)</a:t>
            </a:r>
          </a:p>
          <a:p>
            <a:pPr eaLnBrk="1" hangingPunct="1">
              <a:lnSpc>
                <a:spcPct val="80000"/>
              </a:lnSpc>
              <a:buFontTx/>
              <a:buNone/>
            </a:pPr>
            <a:r>
              <a:rPr lang="en-US" sz="1800" dirty="0">
                <a:solidFill>
                  <a:srgbClr val="FF0000"/>
                </a:solidFill>
                <a:latin typeface="Courier New" pitchFamily="49" charset="0"/>
                <a:ea typeface="MS PGothic" pitchFamily="34" charset="-128"/>
              </a:rPr>
              <a:t>					{</a:t>
            </a:r>
          </a:p>
          <a:p>
            <a:pPr eaLnBrk="1" hangingPunct="1">
              <a:lnSpc>
                <a:spcPct val="80000"/>
              </a:lnSpc>
              <a:buFontTx/>
              <a:buNone/>
            </a:pPr>
            <a:r>
              <a:rPr lang="en-US" sz="1800" dirty="0">
                <a:solidFill>
                  <a:srgbClr val="FF0000"/>
                </a:solidFill>
                <a:latin typeface="Courier New" pitchFamily="49" charset="0"/>
                <a:ea typeface="MS PGothic" pitchFamily="34" charset="-128"/>
              </a:rPr>
              <a:t>						if (</a:t>
            </a:r>
            <a:r>
              <a:rPr lang="en-US" sz="1800" dirty="0" err="1">
                <a:solidFill>
                  <a:srgbClr val="FF0000"/>
                </a:solidFill>
                <a:latin typeface="Courier New" pitchFamily="49" charset="0"/>
                <a:ea typeface="MS PGothic" pitchFamily="34" charset="-128"/>
              </a:rPr>
              <a:t>temp.data</a:t>
            </a:r>
            <a:r>
              <a:rPr lang="en-US" sz="1800" dirty="0">
                <a:solidFill>
                  <a:srgbClr val="FF0000"/>
                </a:solidFill>
                <a:latin typeface="Courier New" pitchFamily="49" charset="0"/>
                <a:ea typeface="MS PGothic" pitchFamily="34" charset="-128"/>
              </a:rPr>
              <a:t> == value)</a:t>
            </a:r>
          </a:p>
          <a:p>
            <a:pPr eaLnBrk="1" hangingPunct="1">
              <a:lnSpc>
                <a:spcPct val="80000"/>
              </a:lnSpc>
              <a:buFontTx/>
              <a:buNone/>
            </a:pPr>
            <a:r>
              <a:rPr lang="en-US" sz="1800" dirty="0">
                <a:latin typeface="Courier New" pitchFamily="49" charset="0"/>
                <a:ea typeface="MS PGothic" pitchFamily="34" charset="-128"/>
              </a:rPr>
              <a:t>							return temp;</a:t>
            </a:r>
          </a:p>
          <a:p>
            <a:pPr eaLnBrk="1" hangingPunct="1">
              <a:lnSpc>
                <a:spcPct val="80000"/>
              </a:lnSpc>
              <a:buFontTx/>
              <a:buNone/>
            </a:pPr>
            <a:r>
              <a:rPr lang="en-US" sz="1800" dirty="0">
                <a:latin typeface="Courier New" pitchFamily="49" charset="0"/>
                <a:ea typeface="MS PGothic" pitchFamily="34" charset="-128"/>
              </a:rPr>
              <a:t>						</a:t>
            </a:r>
            <a:r>
              <a:rPr lang="en-US" sz="1800" dirty="0">
                <a:solidFill>
                  <a:srgbClr val="FF0000"/>
                </a:solidFill>
                <a:latin typeface="Courier New" pitchFamily="49" charset="0"/>
                <a:ea typeface="MS PGothic" pitchFamily="34" charset="-128"/>
              </a:rPr>
              <a:t>temp = </a:t>
            </a:r>
            <a:r>
              <a:rPr lang="en-US" sz="1800" dirty="0" err="1">
                <a:solidFill>
                  <a:srgbClr val="FF0000"/>
                </a:solidFill>
                <a:latin typeface="Courier New" pitchFamily="49" charset="0"/>
                <a:ea typeface="MS PGothic" pitchFamily="34" charset="-128"/>
              </a:rPr>
              <a:t>temp.next</a:t>
            </a:r>
            <a:r>
              <a:rPr lang="en-US" sz="1800" dirty="0">
                <a:solidFill>
                  <a:srgbClr val="FF0000"/>
                </a:solidFill>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0x254F9AB0</a:t>
            </a:r>
            <a:endParaRPr lang="en-US" dirty="0">
              <a:cs typeface="Arial" charset="0"/>
            </a:endParaRP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endParaRPr lang="en-US" dirty="0">
              <a:cs typeface="Arial" charset="0"/>
            </a:endParaRP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0x64FB2A1D0</a:t>
            </a: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temp</a:t>
            </a:r>
          </a:p>
        </p:txBody>
      </p:sp>
      <p:cxnSp>
        <p:nvCxnSpPr>
          <p:cNvPr id="26" name="Curved Connector 25"/>
          <p:cNvCxnSpPr>
            <a:stCxn id="24" idx="2"/>
            <a:endCxn id="7" idx="0"/>
          </p:cNvCxnSpPr>
          <p:nvPr/>
        </p:nvCxnSpPr>
        <p:spPr>
          <a:xfrm rot="16200000" flipH="1">
            <a:off x="3143250" y="2419350"/>
            <a:ext cx="1295400" cy="2705100"/>
          </a:xfrm>
          <a:prstGeom prst="curvedConnector3">
            <a:avLst>
              <a:gd name="adj1" fmla="val 15686"/>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7"/>
          <p:cNvSpPr>
            <a:spLocks noChangeArrowheads="1"/>
          </p:cNvSpPr>
          <p:nvPr/>
        </p:nvSpPr>
        <p:spPr bwMode="auto">
          <a:xfrm>
            <a:off x="16002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20</a:t>
            </a:r>
          </a:p>
        </p:txBody>
      </p:sp>
      <p:sp>
        <p:nvSpPr>
          <p:cNvPr id="27"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3283446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a:t>
            </a:r>
            <a:r>
              <a:rPr lang="en-US" sz="1800" dirty="0">
                <a:latin typeface="Courier New" pitchFamily="49" charset="0"/>
                <a:ea typeface="MS PGothic" pitchFamily="34" charset="-128"/>
              </a:rPr>
              <a:t>	</a:t>
            </a:r>
            <a:r>
              <a:rPr lang="en-US" sz="1800" dirty="0">
                <a:solidFill>
                  <a:srgbClr val="FF0000"/>
                </a:solidFill>
                <a:latin typeface="Courier New" pitchFamily="49" charset="0"/>
                <a:ea typeface="MS PGothic" pitchFamily="34" charset="-128"/>
              </a:rPr>
              <a:t>while (temp != null)</a:t>
            </a:r>
          </a:p>
          <a:p>
            <a:pPr eaLnBrk="1" hangingPunct="1">
              <a:lnSpc>
                <a:spcPct val="80000"/>
              </a:lnSpc>
              <a:buFontTx/>
              <a:buNone/>
            </a:pPr>
            <a:r>
              <a:rPr lang="en-US" sz="1800" dirty="0">
                <a:solidFill>
                  <a:srgbClr val="FF0000"/>
                </a:solidFill>
                <a:latin typeface="Courier New" pitchFamily="49" charset="0"/>
                <a:ea typeface="MS PGothic" pitchFamily="34" charset="-128"/>
              </a:rPr>
              <a:t>					{</a:t>
            </a:r>
          </a:p>
          <a:p>
            <a:pPr eaLnBrk="1" hangingPunct="1">
              <a:lnSpc>
                <a:spcPct val="80000"/>
              </a:lnSpc>
              <a:buFontTx/>
              <a:buNone/>
            </a:pPr>
            <a:r>
              <a:rPr lang="en-US" sz="1800" dirty="0">
                <a:solidFill>
                  <a:srgbClr val="FF0000"/>
                </a:solidFill>
                <a:latin typeface="Courier New" pitchFamily="49" charset="0"/>
                <a:ea typeface="MS PGothic" pitchFamily="34" charset="-128"/>
              </a:rPr>
              <a:t>						if (</a:t>
            </a:r>
            <a:r>
              <a:rPr lang="en-US" sz="1800" dirty="0" err="1">
                <a:solidFill>
                  <a:srgbClr val="FF0000"/>
                </a:solidFill>
                <a:latin typeface="Courier New" pitchFamily="49" charset="0"/>
                <a:ea typeface="MS PGothic" pitchFamily="34" charset="-128"/>
              </a:rPr>
              <a:t>temp.data</a:t>
            </a:r>
            <a:r>
              <a:rPr lang="en-US" sz="1800" dirty="0">
                <a:solidFill>
                  <a:srgbClr val="FF0000"/>
                </a:solidFill>
                <a:latin typeface="Courier New" pitchFamily="49" charset="0"/>
                <a:ea typeface="MS PGothic" pitchFamily="34" charset="-128"/>
              </a:rPr>
              <a:t> == value)</a:t>
            </a:r>
          </a:p>
          <a:p>
            <a:pPr eaLnBrk="1" hangingPunct="1">
              <a:lnSpc>
                <a:spcPct val="80000"/>
              </a:lnSpc>
              <a:buFontTx/>
              <a:buNone/>
            </a:pPr>
            <a:r>
              <a:rPr lang="en-US" sz="1800" dirty="0">
                <a:latin typeface="Courier New" pitchFamily="49" charset="0"/>
                <a:ea typeface="MS PGothic" pitchFamily="34" charset="-128"/>
              </a:rPr>
              <a:t>							return temp;</a:t>
            </a:r>
          </a:p>
          <a:p>
            <a:pPr eaLnBrk="1" hangingPunct="1">
              <a:lnSpc>
                <a:spcPct val="80000"/>
              </a:lnSpc>
              <a:buFontTx/>
              <a:buNone/>
            </a:pPr>
            <a:r>
              <a:rPr lang="en-US" sz="1800" dirty="0">
                <a:latin typeface="Courier New" pitchFamily="49" charset="0"/>
                <a:ea typeface="MS PGothic" pitchFamily="34" charset="-128"/>
              </a:rPr>
              <a:t>						</a:t>
            </a:r>
            <a:r>
              <a:rPr lang="en-US" sz="1800" dirty="0">
                <a:solidFill>
                  <a:srgbClr val="FF0000"/>
                </a:solidFill>
                <a:latin typeface="Courier New" pitchFamily="49" charset="0"/>
                <a:ea typeface="MS PGothic" pitchFamily="34" charset="-128"/>
              </a:rPr>
              <a:t>temp = </a:t>
            </a:r>
            <a:r>
              <a:rPr lang="en-US" sz="1800" dirty="0" err="1">
                <a:solidFill>
                  <a:srgbClr val="FF0000"/>
                </a:solidFill>
                <a:latin typeface="Courier New" pitchFamily="49" charset="0"/>
                <a:ea typeface="MS PGothic" pitchFamily="34" charset="-128"/>
              </a:rPr>
              <a:t>temp.next</a:t>
            </a:r>
            <a:r>
              <a:rPr lang="en-US" sz="1800" dirty="0">
                <a:solidFill>
                  <a:srgbClr val="FF0000"/>
                </a:solidFill>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0x254F9AB0</a:t>
            </a:r>
            <a:endParaRPr lang="en-US" dirty="0">
              <a:cs typeface="Arial" charset="0"/>
            </a:endParaRP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endParaRPr lang="en-US" dirty="0">
              <a:cs typeface="Arial" charset="0"/>
            </a:endParaRP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0x254F9AB0</a:t>
            </a: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temp</a:t>
            </a:r>
          </a:p>
        </p:txBody>
      </p:sp>
      <p:cxnSp>
        <p:nvCxnSpPr>
          <p:cNvPr id="26" name="Curved Connector 25"/>
          <p:cNvCxnSpPr>
            <a:stCxn id="24" idx="2"/>
            <a:endCxn id="17" idx="0"/>
          </p:cNvCxnSpPr>
          <p:nvPr/>
        </p:nvCxnSpPr>
        <p:spPr>
          <a:xfrm rot="16200000" flipH="1">
            <a:off x="4210050" y="1352550"/>
            <a:ext cx="1295400" cy="4838700"/>
          </a:xfrm>
          <a:prstGeom prst="curvedConnector3">
            <a:avLst>
              <a:gd name="adj1" fmla="val 21569"/>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7"/>
          <p:cNvSpPr>
            <a:spLocks noChangeArrowheads="1"/>
          </p:cNvSpPr>
          <p:nvPr/>
        </p:nvSpPr>
        <p:spPr bwMode="auto">
          <a:xfrm>
            <a:off x="16002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20</a:t>
            </a:r>
          </a:p>
        </p:txBody>
      </p:sp>
      <p:sp>
        <p:nvSpPr>
          <p:cNvPr id="27"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29226832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a:t>
            </a:r>
            <a:r>
              <a:rPr lang="en-US" sz="1800" dirty="0">
                <a:latin typeface="Courier New" pitchFamily="49" charset="0"/>
                <a:ea typeface="MS PGothic" pitchFamily="34" charset="-128"/>
              </a:rPr>
              <a:t>	</a:t>
            </a:r>
            <a:r>
              <a:rPr lang="en-US" sz="1800" dirty="0">
                <a:solidFill>
                  <a:srgbClr val="FF0000"/>
                </a:solidFill>
                <a:latin typeface="Courier New" pitchFamily="49" charset="0"/>
                <a:ea typeface="MS PGothic" pitchFamily="34" charset="-128"/>
              </a:rPr>
              <a:t>while (temp != null)</a:t>
            </a:r>
          </a:p>
          <a:p>
            <a:pPr eaLnBrk="1" hangingPunct="1">
              <a:lnSpc>
                <a:spcPct val="80000"/>
              </a:lnSpc>
              <a:buFontTx/>
              <a:buNone/>
            </a:pPr>
            <a:r>
              <a:rPr lang="en-US" sz="1800" dirty="0">
                <a:solidFill>
                  <a:srgbClr val="FF0000"/>
                </a:solidFill>
                <a:latin typeface="Courier New" pitchFamily="49" charset="0"/>
                <a:ea typeface="MS PGothic" pitchFamily="34" charset="-128"/>
              </a:rPr>
              <a:t>				</a:t>
            </a:r>
            <a:r>
              <a:rPr lang="en-US" sz="1800" dirty="0">
                <a:latin typeface="Courier New" pitchFamily="49" charset="0"/>
                <a:ea typeface="MS PGothic" pitchFamily="34" charset="-128"/>
              </a:rPr>
              <a:t>	{</a:t>
            </a:r>
          </a:p>
          <a:p>
            <a:pPr eaLnBrk="1" hangingPunct="1">
              <a:lnSpc>
                <a:spcPct val="80000"/>
              </a:lnSpc>
              <a:buFontTx/>
              <a:buNone/>
            </a:pPr>
            <a:r>
              <a:rPr lang="en-US" sz="1800" dirty="0">
                <a:latin typeface="Courier New" pitchFamily="49" charset="0"/>
                <a:ea typeface="MS PGothic" pitchFamily="34" charset="-128"/>
              </a:rPr>
              <a:t>						if (</a:t>
            </a:r>
            <a:r>
              <a:rPr lang="en-US" sz="1800" dirty="0" err="1">
                <a:latin typeface="Courier New" pitchFamily="49" charset="0"/>
                <a:ea typeface="MS PGothic" pitchFamily="34" charset="-128"/>
              </a:rPr>
              <a:t>temp.data</a:t>
            </a:r>
            <a:r>
              <a:rPr lang="en-US" sz="1800" dirty="0">
                <a:latin typeface="Courier New" pitchFamily="49" charset="0"/>
                <a:ea typeface="MS PGothic" pitchFamily="34" charset="-128"/>
              </a:rPr>
              <a:t> == value)</a:t>
            </a:r>
          </a:p>
          <a:p>
            <a:pPr eaLnBrk="1" hangingPunct="1">
              <a:lnSpc>
                <a:spcPct val="80000"/>
              </a:lnSpc>
              <a:buFontTx/>
              <a:buNone/>
            </a:pPr>
            <a:r>
              <a:rPr lang="en-US" sz="1800" dirty="0">
                <a:latin typeface="Courier New" pitchFamily="49" charset="0"/>
                <a:ea typeface="MS PGothic" pitchFamily="34" charset="-128"/>
              </a:rPr>
              <a:t>							return temp;</a:t>
            </a:r>
          </a:p>
          <a:p>
            <a:pPr eaLnBrk="1" hangingPunct="1">
              <a:lnSpc>
                <a:spcPct val="80000"/>
              </a:lnSpc>
              <a:buFontTx/>
              <a:buNone/>
            </a:pPr>
            <a:r>
              <a:rPr lang="en-US" sz="1800" dirty="0">
                <a:latin typeface="Courier New" pitchFamily="49" charset="0"/>
                <a:ea typeface="MS PGothic" pitchFamily="34" charset="-128"/>
              </a:rPr>
              <a:t>						temp = </a:t>
            </a:r>
            <a:r>
              <a:rPr lang="en-US" sz="1800" dirty="0" err="1">
                <a:latin typeface="Courier New" pitchFamily="49" charset="0"/>
                <a:ea typeface="MS PGothic" pitchFamily="34" charset="-128"/>
              </a:rPr>
              <a:t>temp.next</a:t>
            </a:r>
            <a:r>
              <a:rPr lang="en-US" sz="1800" dirty="0">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0x254F9AB0</a:t>
            </a:r>
            <a:endParaRPr lang="en-US" dirty="0">
              <a:cs typeface="Arial" charset="0"/>
            </a:endParaRP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endParaRPr lang="en-US" dirty="0">
              <a:cs typeface="Arial" charset="0"/>
            </a:endParaRP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null</a:t>
            </a: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temp</a:t>
            </a:r>
          </a:p>
        </p:txBody>
      </p:sp>
      <p:cxnSp>
        <p:nvCxnSpPr>
          <p:cNvPr id="26" name="Curved Connector 25"/>
          <p:cNvCxnSpPr>
            <a:stCxn id="24" idx="1"/>
            <a:endCxn id="22" idx="2"/>
          </p:cNvCxnSpPr>
          <p:nvPr/>
        </p:nvCxnSpPr>
        <p:spPr>
          <a:xfrm rot="10800000" flipH="1" flipV="1">
            <a:off x="1600199" y="2933700"/>
            <a:ext cx="6726565" cy="2998232"/>
          </a:xfrm>
          <a:prstGeom prst="curvedConnector4">
            <a:avLst>
              <a:gd name="adj1" fmla="val -3398"/>
              <a:gd name="adj2" fmla="val 107624"/>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7"/>
          <p:cNvSpPr>
            <a:spLocks noChangeArrowheads="1"/>
          </p:cNvSpPr>
          <p:nvPr/>
        </p:nvSpPr>
        <p:spPr bwMode="auto">
          <a:xfrm>
            <a:off x="16002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20</a:t>
            </a:r>
          </a:p>
        </p:txBody>
      </p:sp>
      <p:sp>
        <p:nvSpPr>
          <p:cNvPr id="27"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9854824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a:t>
            </a:r>
            <a:r>
              <a:rPr lang="en-US" sz="2000" dirty="0">
                <a:solidFill>
                  <a:srgbClr val="FF0000"/>
                </a:solidFill>
                <a:latin typeface="Courier New" pitchFamily="49" charset="0"/>
                <a:ea typeface="MS PGothic" pitchFamily="34" charset="-128"/>
              </a:rPr>
              <a:t>return null;</a:t>
            </a:r>
          </a:p>
          <a:p>
            <a:pPr eaLnBrk="1" hangingPunct="1">
              <a:lnSpc>
                <a:spcPct val="80000"/>
              </a:lnSpc>
              <a:buFontTx/>
              <a:buNone/>
            </a:pPr>
            <a:r>
              <a:rPr lang="en-US" sz="2000" dirty="0">
                <a:solidFill>
                  <a:srgbClr val="FF0000"/>
                </a:solidFill>
                <a:latin typeface="Courier New" pitchFamily="49" charset="0"/>
                <a:ea typeface="MS PGothic" pitchFamily="34" charset="-128"/>
              </a:rPr>
              <a:t>					</a:t>
            </a: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0x254F9AB0</a:t>
            </a:r>
            <a:endParaRPr lang="en-US" dirty="0">
              <a:cs typeface="Arial" charset="0"/>
            </a:endParaRP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endParaRPr lang="en-US" dirty="0">
              <a:cs typeface="Arial" charset="0"/>
            </a:endParaRP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null</a:t>
            </a: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temp</a:t>
            </a:r>
          </a:p>
        </p:txBody>
      </p:sp>
      <p:cxnSp>
        <p:nvCxnSpPr>
          <p:cNvPr id="26" name="Curved Connector 25"/>
          <p:cNvCxnSpPr>
            <a:stCxn id="24" idx="1"/>
            <a:endCxn id="22" idx="2"/>
          </p:cNvCxnSpPr>
          <p:nvPr/>
        </p:nvCxnSpPr>
        <p:spPr>
          <a:xfrm rot="10800000" flipH="1" flipV="1">
            <a:off x="1600199" y="2933700"/>
            <a:ext cx="6726565" cy="2998232"/>
          </a:xfrm>
          <a:prstGeom prst="curvedConnector4">
            <a:avLst>
              <a:gd name="adj1" fmla="val -3398"/>
              <a:gd name="adj2" fmla="val 107624"/>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7"/>
          <p:cNvSpPr>
            <a:spLocks noChangeArrowheads="1"/>
          </p:cNvSpPr>
          <p:nvPr/>
        </p:nvSpPr>
        <p:spPr bwMode="auto">
          <a:xfrm>
            <a:off x="16002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20</a:t>
            </a:r>
          </a:p>
        </p:txBody>
      </p:sp>
      <p:sp>
        <p:nvSpPr>
          <p:cNvPr id="27"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17261504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3906"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Search analysis</a:t>
            </a:r>
          </a:p>
          <a:p>
            <a:pPr eaLnBrk="1" hangingPunct="1">
              <a:lnSpc>
                <a:spcPct val="80000"/>
              </a:lnSpc>
              <a:buFontTx/>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We have a loop using a comparison operation and in the worst case (if the search value does not exist), the performance is O(n) so search is the same as an unordered array</a:t>
            </a:r>
          </a:p>
          <a:p>
            <a:pPr eaLnBrk="1" hangingPunct="1">
              <a:lnSpc>
                <a:spcPct val="80000"/>
              </a:lnSpc>
            </a:pPr>
            <a:r>
              <a:rPr lang="en-US" sz="2400" dirty="0">
                <a:latin typeface="Verdana" pitchFamily="34" charset="0"/>
                <a:ea typeface="MS PGothic" pitchFamily="34" charset="-128"/>
              </a:rPr>
              <a:t>Update and delete both use a search so we’re also at least looking at an O(n) performance here as well</a:t>
            </a:r>
          </a:p>
        </p:txBody>
      </p:sp>
    </p:spTree>
    <p:extLst>
      <p:ext uri="{BB962C8B-B14F-4D97-AF65-F5344CB8AC3E}">
        <p14:creationId xmlns:p14="http://schemas.microsoft.com/office/powerpoint/2010/main" val="20310559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0834"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What about the append function?</a:t>
            </a:r>
          </a:p>
          <a:p>
            <a:pPr eaLnBrk="1" hangingPunct="1">
              <a:lnSpc>
                <a:spcPct val="80000"/>
              </a:lnSpc>
              <a:buFontTx/>
              <a:buNone/>
            </a:pPr>
            <a:endParaRPr lang="en-US" sz="18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In an unordered array, the append is an O(1) operation</a:t>
            </a:r>
          </a:p>
          <a:p>
            <a:pPr eaLnBrk="1" hangingPunct="1">
              <a:lnSpc>
                <a:spcPct val="80000"/>
              </a:lnSpc>
            </a:pPr>
            <a:r>
              <a:rPr lang="en-US" sz="2400" dirty="0">
                <a:latin typeface="Verdana" pitchFamily="34" charset="0"/>
                <a:ea typeface="MS PGothic" pitchFamily="34" charset="-128"/>
              </a:rPr>
              <a:t>For a Linked List, append requires finding the end of the list</a:t>
            </a:r>
          </a:p>
          <a:p>
            <a:pPr eaLnBrk="1" hangingPunct="1">
              <a:lnSpc>
                <a:spcPct val="80000"/>
              </a:lnSpc>
            </a:pPr>
            <a:r>
              <a:rPr lang="en-US" sz="2400" dirty="0">
                <a:latin typeface="Verdana" pitchFamily="34" charset="0"/>
                <a:ea typeface="MS PGothic" pitchFamily="34" charset="-128"/>
              </a:rPr>
              <a:t>For a list with only a head node pointer, this will require “traversing” the list like a search to get to the end and attaching the new node</a:t>
            </a:r>
          </a:p>
          <a:p>
            <a:pPr eaLnBrk="1" hangingPunct="1">
              <a:lnSpc>
                <a:spcPct val="80000"/>
              </a:lnSpc>
            </a:pPr>
            <a:r>
              <a:rPr lang="en-US" sz="2400" dirty="0">
                <a:latin typeface="Verdana" pitchFamily="34" charset="0"/>
                <a:ea typeface="MS PGothic" pitchFamily="34" charset="-128"/>
              </a:rPr>
              <a:t>The search in this case is to find the node in the list where the “next” node is null (i.e. the last node in the list)</a:t>
            </a:r>
          </a:p>
          <a:p>
            <a:pPr eaLnBrk="1" hangingPunct="1">
              <a:lnSpc>
                <a:spcPct val="80000"/>
              </a:lnSpc>
              <a:buFontTx/>
              <a:buNone/>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3101687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19810" name="Rectangle 3"/>
          <p:cNvSpPr>
            <a:spLocks noGrp="1" noChangeArrowheads="1"/>
          </p:cNvSpPr>
          <p:nvPr>
            <p:ph type="body" idx="4294967295"/>
          </p:nvPr>
        </p:nvSpPr>
        <p:spPr>
          <a:xfrm>
            <a:off x="457200" y="1600200"/>
            <a:ext cx="8229600" cy="5029200"/>
          </a:xfrm>
        </p:spPr>
        <p:txBody>
          <a:bodyPr/>
          <a:lstStyle/>
          <a:p>
            <a:pPr eaLnBrk="1" hangingPunct="1">
              <a:lnSpc>
                <a:spcPct val="90000"/>
              </a:lnSpc>
              <a:buFontTx/>
              <a:buNone/>
            </a:pPr>
            <a:r>
              <a:rPr lang="en-US" sz="1800" dirty="0">
                <a:latin typeface="Courier New" pitchFamily="49" charset="0"/>
                <a:ea typeface="MS PGothic" pitchFamily="34" charset="-128"/>
              </a:rPr>
              <a:t>public void append(</a:t>
            </a:r>
            <a:r>
              <a:rPr lang="en-US" sz="1800" dirty="0" err="1">
                <a:latin typeface="Courier New" pitchFamily="49" charset="0"/>
                <a:ea typeface="MS PGothic" pitchFamily="34" charset="-128"/>
              </a:rPr>
              <a:t>int</a:t>
            </a:r>
            <a:r>
              <a:rPr lang="en-US" sz="1800" dirty="0">
                <a:latin typeface="Courier New" pitchFamily="49" charset="0"/>
                <a:ea typeface="MS PGothic" pitchFamily="34" charset="-128"/>
              </a:rPr>
              <a:t> value)</a:t>
            </a:r>
          </a:p>
          <a:p>
            <a:pPr eaLnBrk="1" hangingPunct="1">
              <a:lnSpc>
                <a:spcPct val="90000"/>
              </a:lnSpc>
              <a:buFontTx/>
              <a:buNone/>
            </a:pPr>
            <a:r>
              <a:rPr lang="en-US" sz="1800" dirty="0">
                <a:latin typeface="Courier New" pitchFamily="49" charset="0"/>
                <a:ea typeface="MS PGothic" pitchFamily="34" charset="-128"/>
              </a:rPr>
              <a:t>{</a:t>
            </a:r>
          </a:p>
          <a:p>
            <a:pPr eaLnBrk="1" hangingPunct="1">
              <a:lnSpc>
                <a:spcPct val="90000"/>
              </a:lnSpc>
              <a:buFontTx/>
              <a:buNone/>
            </a:pPr>
            <a:r>
              <a:rPr lang="en-US" sz="1800" dirty="0">
                <a:latin typeface="Courier New" pitchFamily="49" charset="0"/>
                <a:ea typeface="MS PGothic" pitchFamily="34" charset="-128"/>
              </a:rPr>
              <a:t>	Node </a:t>
            </a:r>
            <a:r>
              <a:rPr lang="en-US" sz="1800" dirty="0" err="1">
                <a:latin typeface="Courier New" pitchFamily="49" charset="0"/>
                <a:ea typeface="MS PGothic" pitchFamily="34" charset="-128"/>
              </a:rPr>
              <a:t>newNode</a:t>
            </a:r>
            <a:r>
              <a:rPr lang="en-US" sz="1800" dirty="0">
                <a:latin typeface="Courier New" pitchFamily="49" charset="0"/>
                <a:ea typeface="MS PGothic" pitchFamily="34" charset="-128"/>
              </a:rPr>
              <a:t> = new Node();</a:t>
            </a:r>
          </a:p>
          <a:p>
            <a:pPr eaLnBrk="1" hangingPunct="1">
              <a:lnSpc>
                <a:spcPct val="90000"/>
              </a:lnSpc>
              <a:buFontTx/>
              <a:buNone/>
            </a:pPr>
            <a:r>
              <a:rPr lang="en-US" sz="1800" dirty="0">
                <a:latin typeface="Courier New" pitchFamily="49" charset="0"/>
                <a:ea typeface="MS PGothic" pitchFamily="34" charset="-128"/>
              </a:rPr>
              <a:t>	</a:t>
            </a:r>
            <a:r>
              <a:rPr lang="en-US" sz="1800" dirty="0" err="1">
                <a:latin typeface="Courier New" pitchFamily="49" charset="0"/>
                <a:ea typeface="MS PGothic" pitchFamily="34" charset="-128"/>
              </a:rPr>
              <a:t>newNode.data</a:t>
            </a:r>
            <a:r>
              <a:rPr lang="en-US" sz="1800" dirty="0">
                <a:latin typeface="Courier New" pitchFamily="49" charset="0"/>
                <a:ea typeface="MS PGothic" pitchFamily="34" charset="-128"/>
              </a:rPr>
              <a:t> = value;</a:t>
            </a:r>
          </a:p>
          <a:p>
            <a:pPr eaLnBrk="1" hangingPunct="1">
              <a:lnSpc>
                <a:spcPct val="90000"/>
              </a:lnSpc>
              <a:buFontTx/>
              <a:buNone/>
            </a:pPr>
            <a:r>
              <a:rPr lang="en-US" sz="1800" dirty="0">
                <a:latin typeface="Courier New" pitchFamily="49" charset="0"/>
                <a:ea typeface="MS PGothic" pitchFamily="34" charset="-128"/>
              </a:rPr>
              <a:t>	</a:t>
            </a:r>
            <a:r>
              <a:rPr lang="en-US" sz="1800" dirty="0" err="1">
                <a:latin typeface="Courier New" pitchFamily="49" charset="0"/>
                <a:ea typeface="MS PGothic" pitchFamily="34" charset="-128"/>
              </a:rPr>
              <a:t>newNode.next</a:t>
            </a:r>
            <a:r>
              <a:rPr lang="en-US" sz="1800" dirty="0">
                <a:latin typeface="Courier New" pitchFamily="49" charset="0"/>
                <a:ea typeface="MS PGothic" pitchFamily="34" charset="-128"/>
              </a:rPr>
              <a:t> = null;</a:t>
            </a:r>
          </a:p>
          <a:p>
            <a:pPr eaLnBrk="1" hangingPunct="1">
              <a:lnSpc>
                <a:spcPct val="90000"/>
              </a:lnSpc>
              <a:buFontTx/>
              <a:buNone/>
            </a:pPr>
            <a:endParaRPr lang="en-US" sz="1800" dirty="0">
              <a:latin typeface="Courier New" pitchFamily="49" charset="0"/>
              <a:ea typeface="MS PGothic" pitchFamily="34" charset="-128"/>
            </a:endParaRPr>
          </a:p>
          <a:p>
            <a:pPr eaLnBrk="1" hangingPunct="1">
              <a:lnSpc>
                <a:spcPct val="90000"/>
              </a:lnSpc>
              <a:buFontTx/>
              <a:buNone/>
            </a:pPr>
            <a:r>
              <a:rPr lang="en-US" sz="1800" dirty="0">
                <a:latin typeface="Courier New" pitchFamily="49" charset="0"/>
                <a:ea typeface="MS PGothic" pitchFamily="34" charset="-128"/>
              </a:rPr>
              <a:t>	if (head == null)</a:t>
            </a:r>
          </a:p>
          <a:p>
            <a:pPr eaLnBrk="1" hangingPunct="1">
              <a:lnSpc>
                <a:spcPct val="90000"/>
              </a:lnSpc>
              <a:buFontTx/>
              <a:buNone/>
            </a:pPr>
            <a:r>
              <a:rPr lang="en-US" sz="1800" dirty="0">
                <a:latin typeface="Courier New" pitchFamily="49" charset="0"/>
                <a:ea typeface="MS PGothic" pitchFamily="34" charset="-128"/>
              </a:rPr>
              <a:t>		head = </a:t>
            </a:r>
            <a:r>
              <a:rPr lang="en-US" sz="1800" dirty="0" err="1">
                <a:latin typeface="Courier New" pitchFamily="49" charset="0"/>
                <a:ea typeface="MS PGothic" pitchFamily="34" charset="-128"/>
              </a:rPr>
              <a:t>newNode</a:t>
            </a:r>
            <a:r>
              <a:rPr lang="en-US" sz="1800" dirty="0">
                <a:latin typeface="Courier New" pitchFamily="49" charset="0"/>
                <a:ea typeface="MS PGothic" pitchFamily="34" charset="-128"/>
              </a:rPr>
              <a:t>;</a:t>
            </a:r>
          </a:p>
          <a:p>
            <a:pPr eaLnBrk="1" hangingPunct="1">
              <a:lnSpc>
                <a:spcPct val="90000"/>
              </a:lnSpc>
              <a:buFontTx/>
              <a:buNone/>
            </a:pPr>
            <a:r>
              <a:rPr lang="en-US" sz="1800" dirty="0">
                <a:latin typeface="Courier New" pitchFamily="49" charset="0"/>
                <a:ea typeface="MS PGothic" pitchFamily="34" charset="-128"/>
              </a:rPr>
              <a:t>	else</a:t>
            </a:r>
          </a:p>
          <a:p>
            <a:pPr eaLnBrk="1" hangingPunct="1">
              <a:lnSpc>
                <a:spcPct val="90000"/>
              </a:lnSpc>
              <a:buFontTx/>
              <a:buNone/>
            </a:pPr>
            <a:r>
              <a:rPr lang="en-US" sz="1800" dirty="0">
                <a:latin typeface="Courier New" pitchFamily="49" charset="0"/>
                <a:ea typeface="MS PGothic" pitchFamily="34" charset="-128"/>
              </a:rPr>
              <a:t>	{</a:t>
            </a:r>
          </a:p>
          <a:p>
            <a:pPr eaLnBrk="1" hangingPunct="1">
              <a:lnSpc>
                <a:spcPct val="90000"/>
              </a:lnSpc>
              <a:buFontTx/>
              <a:buNone/>
            </a:pPr>
            <a:r>
              <a:rPr lang="en-US" sz="1800" dirty="0">
                <a:latin typeface="Courier New" pitchFamily="49" charset="0"/>
                <a:ea typeface="MS PGothic" pitchFamily="34" charset="-128"/>
              </a:rPr>
              <a:t>		Node temp = head;</a:t>
            </a:r>
          </a:p>
          <a:p>
            <a:pPr eaLnBrk="1" hangingPunct="1">
              <a:lnSpc>
                <a:spcPct val="90000"/>
              </a:lnSpc>
              <a:buFontTx/>
              <a:buNone/>
            </a:pPr>
            <a:r>
              <a:rPr lang="en-US" sz="1800" dirty="0">
                <a:solidFill>
                  <a:srgbClr val="FF0000"/>
                </a:solidFill>
                <a:latin typeface="Courier New" pitchFamily="49" charset="0"/>
                <a:ea typeface="MS PGothic" pitchFamily="34" charset="-128"/>
              </a:rPr>
              <a:t>		while (</a:t>
            </a:r>
            <a:r>
              <a:rPr lang="en-US" sz="1800" dirty="0" err="1">
                <a:solidFill>
                  <a:srgbClr val="FF0000"/>
                </a:solidFill>
                <a:latin typeface="Courier New" pitchFamily="49" charset="0"/>
                <a:ea typeface="MS PGothic" pitchFamily="34" charset="-128"/>
              </a:rPr>
              <a:t>temp.next</a:t>
            </a:r>
            <a:r>
              <a:rPr lang="en-US" sz="1800" dirty="0">
                <a:solidFill>
                  <a:srgbClr val="FF0000"/>
                </a:solidFill>
                <a:latin typeface="Courier New" pitchFamily="49" charset="0"/>
                <a:ea typeface="MS PGothic" pitchFamily="34" charset="-128"/>
              </a:rPr>
              <a:t> != null)</a:t>
            </a:r>
          </a:p>
          <a:p>
            <a:pPr eaLnBrk="1" hangingPunct="1">
              <a:lnSpc>
                <a:spcPct val="90000"/>
              </a:lnSpc>
              <a:buFontTx/>
              <a:buNone/>
            </a:pPr>
            <a:r>
              <a:rPr lang="en-US" sz="1800" dirty="0">
                <a:solidFill>
                  <a:srgbClr val="FF0000"/>
                </a:solidFill>
                <a:latin typeface="Courier New" pitchFamily="49" charset="0"/>
                <a:ea typeface="MS PGothic" pitchFamily="34" charset="-128"/>
              </a:rPr>
              <a:t>			temp = </a:t>
            </a:r>
            <a:r>
              <a:rPr lang="en-US" sz="1800" dirty="0" err="1">
                <a:solidFill>
                  <a:srgbClr val="FF0000"/>
                </a:solidFill>
                <a:latin typeface="Courier New" pitchFamily="49" charset="0"/>
                <a:ea typeface="MS PGothic" pitchFamily="34" charset="-128"/>
              </a:rPr>
              <a:t>temp.next</a:t>
            </a:r>
            <a:r>
              <a:rPr lang="en-US" sz="1800" dirty="0">
                <a:solidFill>
                  <a:srgbClr val="FF0000"/>
                </a:solidFill>
                <a:latin typeface="Courier New" pitchFamily="49" charset="0"/>
                <a:ea typeface="MS PGothic" pitchFamily="34" charset="-128"/>
              </a:rPr>
              <a:t>;</a:t>
            </a:r>
          </a:p>
          <a:p>
            <a:pPr eaLnBrk="1" hangingPunct="1">
              <a:lnSpc>
                <a:spcPct val="90000"/>
              </a:lnSpc>
              <a:buFontTx/>
              <a:buNone/>
            </a:pPr>
            <a:r>
              <a:rPr lang="en-US" sz="1800" dirty="0">
                <a:latin typeface="Courier New" pitchFamily="49" charset="0"/>
                <a:ea typeface="MS PGothic" pitchFamily="34" charset="-128"/>
              </a:rPr>
              <a:t>		</a:t>
            </a:r>
            <a:r>
              <a:rPr lang="en-US" sz="1800" dirty="0" err="1">
                <a:latin typeface="Courier New" pitchFamily="49" charset="0"/>
                <a:ea typeface="MS PGothic" pitchFamily="34" charset="-128"/>
              </a:rPr>
              <a:t>temp.next</a:t>
            </a:r>
            <a:r>
              <a:rPr lang="en-US" sz="1800" dirty="0">
                <a:latin typeface="Courier New" pitchFamily="49" charset="0"/>
                <a:ea typeface="MS PGothic" pitchFamily="34" charset="-128"/>
              </a:rPr>
              <a:t> = </a:t>
            </a:r>
            <a:r>
              <a:rPr lang="en-US" sz="1800" dirty="0" err="1">
                <a:latin typeface="Courier New" pitchFamily="49" charset="0"/>
                <a:ea typeface="MS PGothic" pitchFamily="34" charset="-128"/>
              </a:rPr>
              <a:t>newNode</a:t>
            </a:r>
            <a:r>
              <a:rPr lang="en-US" sz="1800" dirty="0">
                <a:latin typeface="Courier New" pitchFamily="49" charset="0"/>
                <a:ea typeface="MS PGothic" pitchFamily="34" charset="-128"/>
              </a:rPr>
              <a:t>;</a:t>
            </a:r>
          </a:p>
          <a:p>
            <a:pPr eaLnBrk="1" hangingPunct="1">
              <a:lnSpc>
                <a:spcPct val="90000"/>
              </a:lnSpc>
              <a:buFontTx/>
              <a:buNone/>
            </a:pPr>
            <a:r>
              <a:rPr lang="en-US" sz="1800" dirty="0">
                <a:latin typeface="Courier New" pitchFamily="49" charset="0"/>
                <a:ea typeface="MS PGothic" pitchFamily="34" charset="-128"/>
              </a:rPr>
              <a:t>	}</a:t>
            </a:r>
          </a:p>
          <a:p>
            <a:pPr eaLnBrk="1" hangingPunct="1">
              <a:lnSpc>
                <a:spcPct val="90000"/>
              </a:lnSpc>
              <a:buFontTx/>
              <a:buNone/>
            </a:pPr>
            <a:r>
              <a:rPr lang="en-US" sz="1800" dirty="0">
                <a:latin typeface="Courier New" pitchFamily="49" charset="0"/>
                <a:ea typeface="MS PGothic" pitchFamily="34" charset="-128"/>
              </a:rPr>
              <a:t>}</a:t>
            </a:r>
          </a:p>
          <a:p>
            <a:pPr eaLnBrk="1" hangingPunct="1">
              <a:lnSpc>
                <a:spcPct val="90000"/>
              </a:lnSpc>
              <a:buFontTx/>
              <a:buNone/>
            </a:pPr>
            <a:endParaRPr lang="en-US" sz="2800" dirty="0">
              <a:latin typeface="Courier New" pitchFamily="49" charset="0"/>
              <a:ea typeface="MS PGothic" pitchFamily="34" charset="-128"/>
            </a:endParaRPr>
          </a:p>
          <a:p>
            <a:pPr eaLnBrk="1" hangingPunct="1">
              <a:lnSpc>
                <a:spcPct val="90000"/>
              </a:lnSpc>
              <a:buFontTx/>
              <a:buNone/>
            </a:pPr>
            <a:endParaRPr lang="en-US" sz="2800" dirty="0">
              <a:latin typeface="Verdana" pitchFamily="34" charset="0"/>
              <a:ea typeface="MS PGothic" pitchFamily="34" charset="-128"/>
            </a:endParaRPr>
          </a:p>
        </p:txBody>
      </p:sp>
    </p:spTree>
    <p:extLst>
      <p:ext uri="{BB962C8B-B14F-4D97-AF65-F5344CB8AC3E}">
        <p14:creationId xmlns:p14="http://schemas.microsoft.com/office/powerpoint/2010/main" val="30180136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0834"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Analysis</a:t>
            </a:r>
          </a:p>
          <a:p>
            <a:pPr eaLnBrk="1" hangingPunct="1">
              <a:lnSpc>
                <a:spcPct val="80000"/>
              </a:lnSpc>
              <a:buFontTx/>
              <a:buNone/>
            </a:pPr>
            <a:endParaRPr lang="en-US" sz="18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Because the append </a:t>
            </a:r>
            <a:r>
              <a:rPr lang="en-US" sz="2400" dirty="0">
                <a:solidFill>
                  <a:srgbClr val="FF0000"/>
                </a:solidFill>
                <a:latin typeface="Verdana" pitchFamily="34" charset="0"/>
                <a:ea typeface="MS PGothic" pitchFamily="34" charset="-128"/>
              </a:rPr>
              <a:t>traversal is like a search, it will perform at O(n)</a:t>
            </a:r>
          </a:p>
          <a:p>
            <a:pPr eaLnBrk="1" hangingPunct="1">
              <a:lnSpc>
                <a:spcPct val="80000"/>
              </a:lnSpc>
            </a:pPr>
            <a:r>
              <a:rPr lang="en-US" sz="2400" dirty="0">
                <a:latin typeface="Verdana" pitchFamily="34" charset="0"/>
                <a:ea typeface="MS PGothic" pitchFamily="34" charset="-128"/>
              </a:rPr>
              <a:t>Question: is it possible to improve the append performance so that it is O(1)?</a:t>
            </a:r>
          </a:p>
          <a:p>
            <a:pPr lvl="1" eaLnBrk="1" hangingPunct="1">
              <a:lnSpc>
                <a:spcPct val="80000"/>
              </a:lnSpc>
            </a:pPr>
            <a:r>
              <a:rPr lang="en-US" sz="2000" dirty="0">
                <a:latin typeface="Verdana" pitchFamily="34" charset="0"/>
                <a:ea typeface="MS PGothic" pitchFamily="34" charset="-128"/>
              </a:rPr>
              <a:t>Answer is in Queues implemented as a Linked List…</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Let’s next look at the update function</a:t>
            </a:r>
          </a:p>
          <a:p>
            <a:pPr eaLnBrk="1" hangingPunct="1">
              <a:lnSpc>
                <a:spcPct val="80000"/>
              </a:lnSpc>
            </a:pPr>
            <a:r>
              <a:rPr lang="en-US" sz="2400" dirty="0">
                <a:latin typeface="Verdana" pitchFamily="34" charset="0"/>
                <a:ea typeface="MS PGothic" pitchFamily="34" charset="-128"/>
              </a:rPr>
              <a:t>Update will use the </a:t>
            </a:r>
            <a:r>
              <a:rPr lang="en-US" sz="2400" dirty="0">
                <a:solidFill>
                  <a:srgbClr val="0070C0"/>
                </a:solidFill>
                <a:latin typeface="Verdana" pitchFamily="34" charset="0"/>
                <a:ea typeface="MS PGothic" pitchFamily="34" charset="-128"/>
              </a:rPr>
              <a:t>search function</a:t>
            </a:r>
            <a:r>
              <a:rPr lang="en-US" sz="2400" dirty="0">
                <a:latin typeface="Verdana" pitchFamily="34" charset="0"/>
                <a:ea typeface="MS PGothic" pitchFamily="34" charset="-128"/>
              </a:rPr>
              <a:t> and if it finds the value to change, the </a:t>
            </a:r>
            <a:r>
              <a:rPr lang="en-US" sz="2400" dirty="0">
                <a:solidFill>
                  <a:srgbClr val="00B050"/>
                </a:solidFill>
                <a:latin typeface="Verdana" pitchFamily="34" charset="0"/>
                <a:ea typeface="MS PGothic" pitchFamily="34" charset="-128"/>
              </a:rPr>
              <a:t>return value will be a reference to that Node and we can simply change its data property to the new value</a:t>
            </a:r>
          </a:p>
          <a:p>
            <a:pPr eaLnBrk="1" hangingPunct="1">
              <a:lnSpc>
                <a:spcPct val="80000"/>
              </a:lnSpc>
            </a:pPr>
            <a:r>
              <a:rPr lang="en-US" sz="2400" dirty="0">
                <a:latin typeface="Verdana" pitchFamily="34" charset="0"/>
                <a:ea typeface="MS PGothic" pitchFamily="34" charset="-128"/>
              </a:rPr>
              <a:t>If the search does not find the value to change, the </a:t>
            </a:r>
            <a:r>
              <a:rPr lang="en-US" sz="2400" dirty="0">
                <a:solidFill>
                  <a:srgbClr val="7030A0"/>
                </a:solidFill>
                <a:latin typeface="Verdana" pitchFamily="34" charset="0"/>
                <a:ea typeface="MS PGothic" pitchFamily="34" charset="-128"/>
              </a:rPr>
              <a:t>return value will be null – no update can then be performed</a:t>
            </a:r>
          </a:p>
          <a:p>
            <a:pPr eaLnBrk="1" hangingPunct="1">
              <a:lnSpc>
                <a:spcPct val="80000"/>
              </a:lnSpc>
              <a:buFontTx/>
              <a:buNone/>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11071865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4930"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dirty="0">
                <a:latin typeface="Verdana" pitchFamily="34" charset="0"/>
                <a:ea typeface="MS PGothic" pitchFamily="34" charset="-128"/>
              </a:rPr>
              <a:t>Unordered update:</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public </a:t>
            </a:r>
            <a:r>
              <a:rPr lang="en-US" sz="2000" dirty="0" err="1">
                <a:latin typeface="Courier New" pitchFamily="49" charset="0"/>
                <a:ea typeface="MS PGothic" pitchFamily="34" charset="-128"/>
              </a:rPr>
              <a:t>boolean</a:t>
            </a:r>
            <a:r>
              <a:rPr lang="en-US" sz="2000" dirty="0">
                <a:latin typeface="Courier New" pitchFamily="49" charset="0"/>
                <a:ea typeface="MS PGothic" pitchFamily="34" charset="-128"/>
              </a:rPr>
              <a:t> update(</a:t>
            </a:r>
            <a:r>
              <a:rPr lang="en-US" sz="2000" dirty="0" err="1">
                <a:latin typeface="Courier New" pitchFamily="49" charset="0"/>
                <a:ea typeface="MS PGothic" pitchFamily="34" charset="-128"/>
              </a:rPr>
              <a:t>int</a:t>
            </a:r>
            <a:r>
              <a:rPr lang="en-US" sz="2000" dirty="0">
                <a:latin typeface="Courier New" pitchFamily="49" charset="0"/>
                <a:ea typeface="MS PGothic" pitchFamily="34" charset="-128"/>
              </a:rPr>
              <a:t> </a:t>
            </a:r>
            <a:r>
              <a:rPr lang="en-US" sz="2000" dirty="0" err="1">
                <a:latin typeface="Courier New" pitchFamily="49" charset="0"/>
                <a:ea typeface="MS PGothic" pitchFamily="34" charset="-128"/>
              </a:rPr>
              <a:t>oldValue</a:t>
            </a:r>
            <a:r>
              <a:rPr lang="en-US" sz="2000" dirty="0">
                <a:latin typeface="Courier New" pitchFamily="49" charset="0"/>
                <a:ea typeface="MS PGothic" pitchFamily="34" charset="-128"/>
              </a:rPr>
              <a:t>, </a:t>
            </a:r>
            <a:r>
              <a:rPr lang="en-US" sz="2000" dirty="0" err="1">
                <a:latin typeface="Courier New" pitchFamily="49" charset="0"/>
                <a:ea typeface="MS PGothic" pitchFamily="34" charset="-128"/>
              </a:rPr>
              <a:t>int</a:t>
            </a:r>
            <a:r>
              <a:rPr lang="en-US" sz="2000" dirty="0">
                <a:latin typeface="Courier New" pitchFamily="49" charset="0"/>
                <a:ea typeface="MS PGothic" pitchFamily="34" charset="-128"/>
              </a:rPr>
              <a:t> </a:t>
            </a:r>
            <a:r>
              <a:rPr lang="en-US" sz="2000" dirty="0" err="1">
                <a:latin typeface="Courier New" pitchFamily="49" charset="0"/>
                <a:ea typeface="MS PGothic" pitchFamily="34" charset="-128"/>
              </a:rPr>
              <a:t>newValue</a:t>
            </a: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Node temp = </a:t>
            </a:r>
            <a:r>
              <a:rPr lang="en-US" sz="2000" dirty="0">
                <a:solidFill>
                  <a:srgbClr val="0070C0"/>
                </a:solidFill>
                <a:latin typeface="Courier New" pitchFamily="49" charset="0"/>
                <a:ea typeface="MS PGothic" pitchFamily="34" charset="-128"/>
              </a:rPr>
              <a:t>search(</a:t>
            </a:r>
            <a:r>
              <a:rPr lang="en-US" sz="2000" dirty="0" err="1">
                <a:solidFill>
                  <a:srgbClr val="0070C0"/>
                </a:solidFill>
                <a:latin typeface="Courier New" pitchFamily="49" charset="0"/>
                <a:ea typeface="MS PGothic" pitchFamily="34" charset="-128"/>
              </a:rPr>
              <a:t>oldValue</a:t>
            </a:r>
            <a:r>
              <a:rPr lang="en-US" sz="2000" dirty="0">
                <a:solidFill>
                  <a:srgbClr val="0070C0"/>
                </a:solidFill>
                <a:latin typeface="Courier New" pitchFamily="49" charset="0"/>
                <a:ea typeface="MS PGothic" pitchFamily="34" charset="-128"/>
              </a:rPr>
              <a: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solidFill>
                  <a:srgbClr val="7030A0"/>
                </a:solidFill>
                <a:latin typeface="Courier New" pitchFamily="49" charset="0"/>
                <a:ea typeface="MS PGothic" pitchFamily="34" charset="-128"/>
              </a:rPr>
              <a:t>	if (temp == null)</a:t>
            </a:r>
          </a:p>
          <a:p>
            <a:pPr eaLnBrk="1" hangingPunct="1">
              <a:lnSpc>
                <a:spcPct val="80000"/>
              </a:lnSpc>
              <a:buFontTx/>
              <a:buNone/>
            </a:pPr>
            <a:r>
              <a:rPr lang="en-US" sz="2000" dirty="0">
                <a:solidFill>
                  <a:srgbClr val="7030A0"/>
                </a:solidFill>
                <a:latin typeface="Courier New" pitchFamily="49" charset="0"/>
                <a:ea typeface="MS PGothic" pitchFamily="34" charset="-128"/>
              </a:rPr>
              <a:t>		return false;</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a:t>
            </a:r>
            <a:r>
              <a:rPr lang="en-US" sz="2000" dirty="0" err="1">
                <a:solidFill>
                  <a:srgbClr val="00B050"/>
                </a:solidFill>
                <a:latin typeface="Courier New" pitchFamily="49" charset="0"/>
                <a:ea typeface="MS PGothic" pitchFamily="34" charset="-128"/>
              </a:rPr>
              <a:t>temp.data</a:t>
            </a:r>
            <a:r>
              <a:rPr lang="en-US" sz="2000" dirty="0">
                <a:solidFill>
                  <a:srgbClr val="00B050"/>
                </a:solidFill>
                <a:latin typeface="Courier New" pitchFamily="49" charset="0"/>
                <a:ea typeface="MS PGothic" pitchFamily="34" charset="-128"/>
              </a:rPr>
              <a:t> = </a:t>
            </a:r>
            <a:r>
              <a:rPr lang="en-US" sz="2000" dirty="0" err="1">
                <a:solidFill>
                  <a:srgbClr val="00B050"/>
                </a:solidFill>
                <a:latin typeface="Courier New" pitchFamily="49" charset="0"/>
                <a:ea typeface="MS PGothic" pitchFamily="34" charset="-128"/>
              </a:rPr>
              <a:t>newValue</a:t>
            </a:r>
            <a:r>
              <a:rPr lang="en-US" sz="2000" dirty="0">
                <a:solidFill>
                  <a:srgbClr val="00B050"/>
                </a:solidFill>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return true;</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a:t>
            </a:r>
            <a:r>
              <a:rPr lang="en-US" sz="2000" dirty="0">
                <a:solidFill>
                  <a:srgbClr val="FF0000"/>
                </a:solidFill>
                <a:latin typeface="Courier New" pitchFamily="49" charset="0"/>
                <a:ea typeface="MS PGothic" pitchFamily="34" charset="-128"/>
              </a:rPr>
              <a:t>Node temp = search(</a:t>
            </a:r>
            <a:r>
              <a:rPr lang="en-US" sz="2000" dirty="0" err="1">
                <a:solidFill>
                  <a:srgbClr val="FF0000"/>
                </a:solidFill>
                <a:latin typeface="Courier New" pitchFamily="49" charset="0"/>
                <a:ea typeface="MS PGothic" pitchFamily="34" charset="-128"/>
              </a:rPr>
              <a:t>oldValue</a:t>
            </a:r>
            <a:r>
              <a:rPr lang="en-US" sz="2000" dirty="0">
                <a:solidFill>
                  <a:srgbClr val="FF0000"/>
                </a:solidFill>
                <a:latin typeface="Courier New" pitchFamily="49" charset="0"/>
                <a:ea typeface="MS PGothic" pitchFamily="34" charset="-128"/>
              </a:rPr>
              <a: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25</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0x254F9AB0</a:t>
            </a:r>
            <a:endParaRPr lang="en-US" dirty="0">
              <a:cs typeface="Arial" charset="0"/>
            </a:endParaRP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endParaRPr lang="en-US" dirty="0">
              <a:cs typeface="Arial" charset="0"/>
            </a:endParaRP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0x64FB2A1D0</a:t>
            </a: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temp</a:t>
            </a:r>
          </a:p>
        </p:txBody>
      </p:sp>
      <p:cxnSp>
        <p:nvCxnSpPr>
          <p:cNvPr id="26" name="Curved Connector 25"/>
          <p:cNvCxnSpPr>
            <a:stCxn id="24" idx="2"/>
            <a:endCxn id="7" idx="0"/>
          </p:cNvCxnSpPr>
          <p:nvPr/>
        </p:nvCxnSpPr>
        <p:spPr>
          <a:xfrm rot="16200000" flipH="1">
            <a:off x="3143250" y="2419350"/>
            <a:ext cx="1295400" cy="2705100"/>
          </a:xfrm>
          <a:prstGeom prst="curvedConnector3">
            <a:avLst>
              <a:gd name="adj1" fmla="val 15686"/>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7"/>
          <p:cNvSpPr>
            <a:spLocks noChangeArrowheads="1"/>
          </p:cNvSpPr>
          <p:nvPr/>
        </p:nvSpPr>
        <p:spPr bwMode="auto">
          <a:xfrm>
            <a:off x="20574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20</a:t>
            </a:r>
          </a:p>
        </p:txBody>
      </p:sp>
      <p:sp>
        <p:nvSpPr>
          <p:cNvPr id="27" name="TextBox 1"/>
          <p:cNvSpPr txBox="1">
            <a:spLocks noChangeArrowheads="1"/>
          </p:cNvSpPr>
          <p:nvPr/>
        </p:nvSpPr>
        <p:spPr bwMode="auto">
          <a:xfrm>
            <a:off x="685800" y="2209800"/>
            <a:ext cx="128923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newValue</a:t>
            </a:r>
            <a:endParaRPr lang="en-US" sz="1800" dirty="0"/>
          </a:p>
        </p:txBody>
      </p:sp>
      <p:sp>
        <p:nvSpPr>
          <p:cNvPr id="28" name="Rectangle 7"/>
          <p:cNvSpPr>
            <a:spLocks noChangeArrowheads="1"/>
          </p:cNvSpPr>
          <p:nvPr/>
        </p:nvSpPr>
        <p:spPr bwMode="auto">
          <a:xfrm>
            <a:off x="2057400" y="16002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25</a:t>
            </a:r>
          </a:p>
        </p:txBody>
      </p:sp>
      <p:sp>
        <p:nvSpPr>
          <p:cNvPr id="29" name="TextBox 1"/>
          <p:cNvSpPr txBox="1">
            <a:spLocks noChangeArrowheads="1"/>
          </p:cNvSpPr>
          <p:nvPr/>
        </p:nvSpPr>
        <p:spPr bwMode="auto">
          <a:xfrm>
            <a:off x="685800" y="1600200"/>
            <a:ext cx="116401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oldValue</a:t>
            </a:r>
            <a:endParaRPr lang="en-US" sz="1800" dirty="0"/>
          </a:p>
        </p:txBody>
      </p:sp>
    </p:spTree>
    <p:extLst>
      <p:ext uri="{BB962C8B-B14F-4D97-AF65-F5344CB8AC3E}">
        <p14:creationId xmlns:p14="http://schemas.microsoft.com/office/powerpoint/2010/main" val="21841865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2882"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solidFill>
                  <a:srgbClr val="FF0000"/>
                </a:solidFill>
                <a:latin typeface="Courier New" pitchFamily="49" charset="0"/>
                <a:ea typeface="MS PGothic" pitchFamily="34" charset="-128"/>
              </a:rPr>
              <a:t>				</a:t>
            </a:r>
            <a:r>
              <a:rPr lang="en-US" sz="2000" dirty="0" err="1">
                <a:solidFill>
                  <a:srgbClr val="FF0000"/>
                </a:solidFill>
                <a:latin typeface="Courier New" pitchFamily="49" charset="0"/>
                <a:ea typeface="MS PGothic" pitchFamily="34" charset="-128"/>
              </a:rPr>
              <a:t>temp.data</a:t>
            </a:r>
            <a:r>
              <a:rPr lang="en-US" sz="2000" dirty="0">
                <a:solidFill>
                  <a:srgbClr val="FF0000"/>
                </a:solidFill>
                <a:latin typeface="Courier New" pitchFamily="49" charset="0"/>
                <a:ea typeface="MS PGothic" pitchFamily="34" charset="-128"/>
              </a:rPr>
              <a:t> = </a:t>
            </a:r>
            <a:r>
              <a:rPr lang="en-US" sz="2000" dirty="0" err="1">
                <a:solidFill>
                  <a:srgbClr val="FF0000"/>
                </a:solidFill>
                <a:latin typeface="Courier New" pitchFamily="49" charset="0"/>
                <a:ea typeface="MS PGothic" pitchFamily="34" charset="-128"/>
              </a:rPr>
              <a:t>newValue</a:t>
            </a:r>
            <a:r>
              <a:rPr lang="en-US" sz="2000" dirty="0">
                <a:solidFill>
                  <a:srgbClr val="FF0000"/>
                </a:solidFill>
                <a:latin typeface="Courier New" pitchFamily="49" charset="0"/>
                <a:ea typeface="MS PGothic" pitchFamily="34" charset="-128"/>
              </a:rPr>
              <a:t>;</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endParaRPr lang="en-US" sz="2000" dirty="0">
              <a:latin typeface="Verdana" pitchFamily="34" charset="0"/>
              <a:ea typeface="MS PGothic" pitchFamily="34" charset="-128"/>
            </a:endParaRPr>
          </a:p>
        </p:txBody>
      </p:sp>
      <p:sp>
        <p:nvSpPr>
          <p:cNvPr id="7" name="Rectangle 6"/>
          <p:cNvSpPr>
            <a:spLocks noChangeArrowheads="1"/>
          </p:cNvSpPr>
          <p:nvPr/>
        </p:nvSpPr>
        <p:spPr bwMode="auto">
          <a:xfrm>
            <a:off x="43434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20</a:t>
            </a:r>
          </a:p>
        </p:txBody>
      </p:sp>
      <p:sp>
        <p:nvSpPr>
          <p:cNvPr id="8" name="Rectangle 7"/>
          <p:cNvSpPr>
            <a:spLocks noChangeArrowheads="1"/>
          </p:cNvSpPr>
          <p:nvPr/>
        </p:nvSpPr>
        <p:spPr bwMode="auto">
          <a:xfrm>
            <a:off x="43434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0x254F9AB0</a:t>
            </a:r>
            <a:endParaRPr lang="en-US" dirty="0">
              <a:cs typeface="Arial" charset="0"/>
            </a:endParaRPr>
          </a:p>
        </p:txBody>
      </p:sp>
      <p:cxnSp>
        <p:nvCxnSpPr>
          <p:cNvPr id="9" name="Curved Connector 8"/>
          <p:cNvCxnSpPr>
            <a:stCxn id="8" idx="2"/>
            <a:endCxn id="17" idx="1"/>
          </p:cNvCxnSpPr>
          <p:nvPr/>
        </p:nvCxnSpPr>
        <p:spPr>
          <a:xfrm rot="5400000" flipH="1" flipV="1">
            <a:off x="5524500" y="42291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1600200" y="33528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0x442E89EA</a:t>
            </a:r>
          </a:p>
        </p:txBody>
      </p:sp>
      <p:sp>
        <p:nvSpPr>
          <p:cNvPr id="11"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12" name="Curved Connector 11"/>
          <p:cNvCxnSpPr>
            <a:stCxn id="10" idx="2"/>
            <a:endCxn id="13" idx="0"/>
          </p:cNvCxnSpPr>
          <p:nvPr/>
        </p:nvCxnSpPr>
        <p:spPr>
          <a:xfrm rot="16200000" flipH="1">
            <a:off x="2286000" y="3886200"/>
            <a:ext cx="685800" cy="3810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a:spLocks noChangeArrowheads="1"/>
          </p:cNvSpPr>
          <p:nvPr/>
        </p:nvSpPr>
        <p:spPr bwMode="auto">
          <a:xfrm>
            <a:off x="1981200" y="4419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35</a:t>
            </a:r>
          </a:p>
        </p:txBody>
      </p:sp>
      <p:sp>
        <p:nvSpPr>
          <p:cNvPr id="14" name="Rectangle 13"/>
          <p:cNvSpPr>
            <a:spLocks noChangeArrowheads="1"/>
          </p:cNvSpPr>
          <p:nvPr/>
        </p:nvSpPr>
        <p:spPr bwMode="auto">
          <a:xfrm>
            <a:off x="1981200" y="48006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endParaRPr lang="en-US" dirty="0">
              <a:cs typeface="Arial" charset="0"/>
            </a:endParaRPr>
          </a:p>
        </p:txBody>
      </p:sp>
      <p:cxnSp>
        <p:nvCxnSpPr>
          <p:cNvPr id="15" name="Curved Connector 14"/>
          <p:cNvCxnSpPr>
            <a:stCxn id="14" idx="2"/>
            <a:endCxn id="7" idx="1"/>
          </p:cNvCxnSpPr>
          <p:nvPr/>
        </p:nvCxnSpPr>
        <p:spPr>
          <a:xfrm rot="5400000" flipH="1" flipV="1">
            <a:off x="3295650" y="4133850"/>
            <a:ext cx="571500" cy="1524000"/>
          </a:xfrm>
          <a:prstGeom prst="curvedConnector4">
            <a:avLst>
              <a:gd name="adj1" fmla="val -40000"/>
              <a:gd name="adj2" fmla="val 775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6477000" y="4419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18" name="Rectangle 17"/>
          <p:cNvSpPr>
            <a:spLocks noChangeArrowheads="1"/>
          </p:cNvSpPr>
          <p:nvPr/>
        </p:nvSpPr>
        <p:spPr bwMode="auto">
          <a:xfrm>
            <a:off x="6477000" y="48006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9" name="Curved Connector 18"/>
          <p:cNvCxnSpPr>
            <a:stCxn id="18" idx="2"/>
            <a:endCxn id="22" idx="1"/>
          </p:cNvCxnSpPr>
          <p:nvPr/>
        </p:nvCxnSpPr>
        <p:spPr>
          <a:xfrm rot="16200000" flipH="1">
            <a:off x="7394317" y="50643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1"/>
          <p:cNvSpPr txBox="1">
            <a:spLocks noChangeArrowheads="1"/>
          </p:cNvSpPr>
          <p:nvPr/>
        </p:nvSpPr>
        <p:spPr bwMode="auto">
          <a:xfrm>
            <a:off x="8077200" y="55626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4" name="Rectangle 7"/>
          <p:cNvSpPr>
            <a:spLocks noChangeArrowheads="1"/>
          </p:cNvSpPr>
          <p:nvPr/>
        </p:nvSpPr>
        <p:spPr bwMode="auto">
          <a:xfrm>
            <a:off x="1600200" y="2743200"/>
            <a:ext cx="1676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0x64FB2A1D0</a:t>
            </a:r>
          </a:p>
        </p:txBody>
      </p:sp>
      <p:sp>
        <p:nvSpPr>
          <p:cNvPr id="25" name="TextBox 1"/>
          <p:cNvSpPr txBox="1">
            <a:spLocks noChangeArrowheads="1"/>
          </p:cNvSpPr>
          <p:nvPr/>
        </p:nvSpPr>
        <p:spPr bwMode="auto">
          <a:xfrm>
            <a:off x="685800" y="2743200"/>
            <a:ext cx="7814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temp</a:t>
            </a:r>
          </a:p>
        </p:txBody>
      </p:sp>
      <p:cxnSp>
        <p:nvCxnSpPr>
          <p:cNvPr id="26" name="Curved Connector 25"/>
          <p:cNvCxnSpPr>
            <a:stCxn id="24" idx="2"/>
            <a:endCxn id="7" idx="0"/>
          </p:cNvCxnSpPr>
          <p:nvPr/>
        </p:nvCxnSpPr>
        <p:spPr>
          <a:xfrm rot="16200000" flipH="1">
            <a:off x="3143250" y="2419350"/>
            <a:ext cx="1295400" cy="2705100"/>
          </a:xfrm>
          <a:prstGeom prst="curvedConnector3">
            <a:avLst>
              <a:gd name="adj1" fmla="val 15686"/>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7"/>
          <p:cNvSpPr>
            <a:spLocks noChangeArrowheads="1"/>
          </p:cNvSpPr>
          <p:nvPr/>
        </p:nvSpPr>
        <p:spPr bwMode="auto">
          <a:xfrm>
            <a:off x="20574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20</a:t>
            </a:r>
          </a:p>
        </p:txBody>
      </p:sp>
      <p:sp>
        <p:nvSpPr>
          <p:cNvPr id="27" name="TextBox 1"/>
          <p:cNvSpPr txBox="1">
            <a:spLocks noChangeArrowheads="1"/>
          </p:cNvSpPr>
          <p:nvPr/>
        </p:nvSpPr>
        <p:spPr bwMode="auto">
          <a:xfrm>
            <a:off x="685800" y="2209800"/>
            <a:ext cx="128923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newValue</a:t>
            </a:r>
            <a:endParaRPr lang="en-US" sz="1800" dirty="0"/>
          </a:p>
        </p:txBody>
      </p:sp>
      <p:sp>
        <p:nvSpPr>
          <p:cNvPr id="28" name="Rectangle 7"/>
          <p:cNvSpPr>
            <a:spLocks noChangeArrowheads="1"/>
          </p:cNvSpPr>
          <p:nvPr/>
        </p:nvSpPr>
        <p:spPr bwMode="auto">
          <a:xfrm>
            <a:off x="2057400" y="16002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29" name="TextBox 1"/>
          <p:cNvSpPr txBox="1">
            <a:spLocks noChangeArrowheads="1"/>
          </p:cNvSpPr>
          <p:nvPr/>
        </p:nvSpPr>
        <p:spPr bwMode="auto">
          <a:xfrm>
            <a:off x="685800" y="1600200"/>
            <a:ext cx="116401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oldValue</a:t>
            </a:r>
            <a:endParaRPr lang="en-US" sz="1800" dirty="0"/>
          </a:p>
        </p:txBody>
      </p:sp>
    </p:spTree>
    <p:extLst>
      <p:ext uri="{BB962C8B-B14F-4D97-AF65-F5344CB8AC3E}">
        <p14:creationId xmlns:p14="http://schemas.microsoft.com/office/powerpoint/2010/main" val="24118741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5954" name="Rectangle 3"/>
          <p:cNvSpPr>
            <a:spLocks noGrp="1" noChangeArrowheads="1"/>
          </p:cNvSpPr>
          <p:nvPr>
            <p:ph type="body" idx="4294967295"/>
          </p:nvPr>
        </p:nvSpPr>
        <p:spPr/>
        <p:txBody>
          <a:bodyPr/>
          <a:lstStyle/>
          <a:p>
            <a:pPr eaLnBrk="1" hangingPunct="1">
              <a:lnSpc>
                <a:spcPct val="90000"/>
              </a:lnSpc>
              <a:buFontTx/>
              <a:buNone/>
            </a:pPr>
            <a:r>
              <a:rPr lang="en-US" sz="2400" dirty="0">
                <a:latin typeface="Verdana" pitchFamily="34" charset="0"/>
                <a:ea typeface="MS PGothic" pitchFamily="34" charset="-128"/>
              </a:rPr>
              <a:t>Update analysis</a:t>
            </a:r>
          </a:p>
          <a:p>
            <a:pPr eaLnBrk="1" hangingPunct="1">
              <a:lnSpc>
                <a:spcPct val="90000"/>
              </a:lnSpc>
              <a:buFontTx/>
              <a:buNone/>
            </a:pPr>
            <a:endParaRPr lang="en-US" dirty="0">
              <a:latin typeface="Verdana" pitchFamily="34" charset="0"/>
              <a:ea typeface="MS PGothic" pitchFamily="34" charset="-128"/>
            </a:endParaRPr>
          </a:p>
          <a:p>
            <a:pPr eaLnBrk="1" hangingPunct="1">
              <a:lnSpc>
                <a:spcPct val="90000"/>
              </a:lnSpc>
            </a:pPr>
            <a:r>
              <a:rPr lang="en-US" sz="2000" dirty="0">
                <a:latin typeface="Verdana" pitchFamily="34" charset="0"/>
                <a:ea typeface="MS PGothic" pitchFamily="34" charset="-128"/>
              </a:rPr>
              <a:t>We have another O(n) algorithm. This makes 3 out of the 4 algorithms the same performance between unordered arrays and linked lists. It’s starting to look like Linked Lists are better suited for unordered data structures because of the dynamic memory usage (if memory management is of primary concern)</a:t>
            </a:r>
          </a:p>
          <a:p>
            <a:pPr eaLnBrk="1" hangingPunct="1">
              <a:lnSpc>
                <a:spcPct val="90000"/>
              </a:lnSpc>
            </a:pPr>
            <a:r>
              <a:rPr lang="en-US" sz="2000" dirty="0">
                <a:latin typeface="Verdana" pitchFamily="34" charset="0"/>
                <a:ea typeface="MS PGothic" pitchFamily="34" charset="-128"/>
              </a:rPr>
              <a:t>Let’s look at delete. A pattern you will see with all data structures we look at is that the delete function tends to be the most complex, and that is true here</a:t>
            </a:r>
          </a:p>
          <a:p>
            <a:pPr eaLnBrk="1" hangingPunct="1">
              <a:lnSpc>
                <a:spcPct val="90000"/>
              </a:lnSpc>
            </a:pPr>
            <a:r>
              <a:rPr lang="en-US" sz="2000" dirty="0">
                <a:latin typeface="Verdana" pitchFamily="34" charset="0"/>
                <a:ea typeface="MS PGothic" pitchFamily="34" charset="-128"/>
              </a:rPr>
              <a:t>With the linked list, there are 4 situations to consider when deleting a node from the list</a:t>
            </a:r>
          </a:p>
          <a:p>
            <a:pPr eaLnBrk="1" hangingPunct="1">
              <a:lnSpc>
                <a:spcPct val="90000"/>
              </a:lnSpc>
              <a:buFontTx/>
              <a:buNone/>
            </a:pPr>
            <a:endParaRPr lang="en-US" sz="2000" dirty="0">
              <a:latin typeface="Verdana" pitchFamily="34" charset="0"/>
              <a:ea typeface="MS PGothic" pitchFamily="34" charset="-128"/>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36195" name="Rectangle 3"/>
          <p:cNvSpPr>
            <a:spLocks noGrp="1" noChangeArrowheads="1"/>
          </p:cNvSpPr>
          <p:nvPr>
            <p:ph type="body" idx="4294967295"/>
          </p:nvPr>
        </p:nvSpPr>
        <p:spPr/>
        <p:txBody>
          <a:bodyPr/>
          <a:lstStyle/>
          <a:p>
            <a:pPr marL="457200" indent="-457200" eaLnBrk="1" hangingPunct="1">
              <a:lnSpc>
                <a:spcPct val="80000"/>
              </a:lnSpc>
              <a:buFontTx/>
              <a:buNone/>
            </a:pPr>
            <a:r>
              <a:rPr lang="en-US" sz="1800" dirty="0">
                <a:latin typeface="Verdana" pitchFamily="34" charset="0"/>
                <a:ea typeface="MS PGothic" pitchFamily="34" charset="-128"/>
              </a:rPr>
              <a:t>Delete analysis, situation 1</a:t>
            </a:r>
          </a:p>
          <a:p>
            <a:pPr marL="457200" indent="-457200" eaLnBrk="1" hangingPunct="1">
              <a:lnSpc>
                <a:spcPct val="80000"/>
              </a:lnSpc>
              <a:buFontTx/>
              <a:buNone/>
            </a:pPr>
            <a:endParaRPr lang="en-US" sz="2400" dirty="0">
              <a:latin typeface="Verdana" pitchFamily="34" charset="0"/>
              <a:ea typeface="MS PGothic" pitchFamily="34" charset="-128"/>
            </a:endParaRPr>
          </a:p>
          <a:p>
            <a:pPr marL="457200" indent="-457200" eaLnBrk="1" hangingPunct="1">
              <a:lnSpc>
                <a:spcPct val="80000"/>
              </a:lnSpc>
            </a:pPr>
            <a:r>
              <a:rPr lang="en-US" sz="1600" dirty="0">
                <a:latin typeface="Verdana" pitchFamily="34" charset="0"/>
                <a:ea typeface="MS PGothic" pitchFamily="34" charset="-128"/>
              </a:rPr>
              <a:t>With delete functions for the data structures, you usually see them handled by dealing with 4 key situations:</a:t>
            </a:r>
          </a:p>
          <a:p>
            <a:pPr marL="838200" lvl="1" indent="-381000" eaLnBrk="1" hangingPunct="1">
              <a:lnSpc>
                <a:spcPct val="80000"/>
              </a:lnSpc>
              <a:buFontTx/>
              <a:buAutoNum type="arabicPeriod"/>
            </a:pPr>
            <a:r>
              <a:rPr lang="en-US" sz="1400" dirty="0">
                <a:latin typeface="Verdana" pitchFamily="34" charset="0"/>
                <a:ea typeface="MS PGothic" pitchFamily="34" charset="-128"/>
              </a:rPr>
              <a:t>An empty list</a:t>
            </a:r>
          </a:p>
          <a:p>
            <a:pPr marL="838200" lvl="1" indent="-381000" eaLnBrk="1" hangingPunct="1">
              <a:lnSpc>
                <a:spcPct val="80000"/>
              </a:lnSpc>
              <a:buFontTx/>
              <a:buAutoNum type="arabicPeriod"/>
            </a:pPr>
            <a:r>
              <a:rPr lang="en-US" sz="1400" dirty="0">
                <a:latin typeface="Verdana" pitchFamily="34" charset="0"/>
                <a:ea typeface="MS PGothic" pitchFamily="34" charset="-128"/>
              </a:rPr>
              <a:t>A list where the element to delete is the first</a:t>
            </a:r>
          </a:p>
          <a:p>
            <a:pPr marL="838200" lvl="1" indent="-381000" eaLnBrk="1" hangingPunct="1">
              <a:lnSpc>
                <a:spcPct val="80000"/>
              </a:lnSpc>
              <a:buFontTx/>
              <a:buAutoNum type="arabicPeriod"/>
            </a:pPr>
            <a:r>
              <a:rPr lang="en-US" sz="1400" dirty="0">
                <a:latin typeface="Verdana" pitchFamily="34" charset="0"/>
                <a:ea typeface="MS PGothic" pitchFamily="34" charset="-128"/>
              </a:rPr>
              <a:t>A list where element to delete is not in the list</a:t>
            </a:r>
          </a:p>
          <a:p>
            <a:pPr marL="838200" lvl="1" indent="-381000" eaLnBrk="1" hangingPunct="1">
              <a:lnSpc>
                <a:spcPct val="80000"/>
              </a:lnSpc>
              <a:buFontTx/>
              <a:buAutoNum type="arabicPeriod"/>
            </a:pPr>
            <a:r>
              <a:rPr lang="en-US" sz="1400" dirty="0">
                <a:latin typeface="Verdana" pitchFamily="34" charset="0"/>
                <a:ea typeface="MS PGothic" pitchFamily="34" charset="-128"/>
              </a:rPr>
              <a:t>A list where the element to delete is elsewhere in the list</a:t>
            </a:r>
          </a:p>
          <a:p>
            <a:pPr marL="457200" lvl="1" indent="0" eaLnBrk="1" hangingPunct="1">
              <a:lnSpc>
                <a:spcPct val="80000"/>
              </a:lnSpc>
              <a:buNone/>
            </a:pPr>
            <a:endParaRPr lang="en-US" sz="1600" dirty="0">
              <a:latin typeface="Verdana" pitchFamily="34" charset="0"/>
              <a:ea typeface="MS PGothic" pitchFamily="34" charset="-128"/>
            </a:endParaRPr>
          </a:p>
          <a:p>
            <a:pPr marL="457200" indent="-457200" eaLnBrk="1" hangingPunct="1">
              <a:lnSpc>
                <a:spcPct val="80000"/>
              </a:lnSpc>
            </a:pPr>
            <a:r>
              <a:rPr lang="en-US" sz="1600" dirty="0">
                <a:latin typeface="Verdana" pitchFamily="34" charset="0"/>
                <a:ea typeface="MS PGothic" pitchFamily="34" charset="-128"/>
              </a:rPr>
              <a:t>In the first situation, this is an easy one to handle. The list is empty, so we’re done! However, it is very important to address this check first:</a:t>
            </a:r>
          </a:p>
          <a:p>
            <a:pPr marL="838200" lvl="1" indent="-381000" eaLnBrk="1" hangingPunct="1">
              <a:lnSpc>
                <a:spcPct val="80000"/>
              </a:lnSpc>
            </a:pPr>
            <a:r>
              <a:rPr lang="en-US" sz="1400" dirty="0">
                <a:latin typeface="Verdana" pitchFamily="34" charset="0"/>
                <a:ea typeface="MS PGothic" pitchFamily="34" charset="-128"/>
              </a:rPr>
              <a:t>An empty list means the head is null</a:t>
            </a:r>
          </a:p>
          <a:p>
            <a:pPr marL="838200" lvl="1" indent="-381000" eaLnBrk="1" hangingPunct="1">
              <a:lnSpc>
                <a:spcPct val="80000"/>
              </a:lnSpc>
            </a:pPr>
            <a:r>
              <a:rPr lang="en-US" sz="1400" dirty="0">
                <a:latin typeface="Verdana" pitchFamily="34" charset="0"/>
                <a:ea typeface="MS PGothic" pitchFamily="34" charset="-128"/>
              </a:rPr>
              <a:t>Whenever you access an object’s property like “</a:t>
            </a:r>
            <a:r>
              <a:rPr lang="en-US" sz="1400" dirty="0" err="1">
                <a:latin typeface="Verdana" pitchFamily="34" charset="0"/>
                <a:ea typeface="MS PGothic" pitchFamily="34" charset="-128"/>
              </a:rPr>
              <a:t>current.data</a:t>
            </a:r>
            <a:r>
              <a:rPr lang="en-US" sz="1400" dirty="0">
                <a:latin typeface="Verdana" pitchFamily="34" charset="0"/>
                <a:ea typeface="MS PGothic" pitchFamily="34" charset="-128"/>
              </a:rPr>
              <a:t>”, the code will first dereference current</a:t>
            </a:r>
          </a:p>
          <a:p>
            <a:pPr marL="838200" lvl="1" indent="-381000" eaLnBrk="1" hangingPunct="1">
              <a:lnSpc>
                <a:spcPct val="80000"/>
              </a:lnSpc>
            </a:pPr>
            <a:r>
              <a:rPr lang="en-US" sz="1400" dirty="0">
                <a:latin typeface="Verdana" pitchFamily="34" charset="0"/>
                <a:ea typeface="MS PGothic" pitchFamily="34" charset="-128"/>
              </a:rPr>
              <a:t>If current is null, it can’t go anywhere making the “.data” part of the code unusable and results in an “accessing null pointer exception”</a:t>
            </a:r>
          </a:p>
          <a:p>
            <a:pPr marL="838200" lvl="1" indent="-381000" eaLnBrk="1" hangingPunct="1">
              <a:lnSpc>
                <a:spcPct val="80000"/>
              </a:lnSpc>
            </a:pPr>
            <a:r>
              <a:rPr lang="en-US" sz="1400" dirty="0">
                <a:latin typeface="Verdana" pitchFamily="34" charset="0"/>
                <a:ea typeface="MS PGothic" pitchFamily="34" charset="-128"/>
              </a:rPr>
              <a:t>The code syntax, however, is correct making it a run time error</a:t>
            </a:r>
          </a:p>
          <a:p>
            <a:pPr marL="838200" lvl="1" indent="-381000" eaLnBrk="1" hangingPunct="1">
              <a:lnSpc>
                <a:spcPct val="80000"/>
              </a:lnSpc>
            </a:pPr>
            <a:r>
              <a:rPr lang="en-US" sz="1400" dirty="0">
                <a:latin typeface="Verdana" pitchFamily="34" charset="0"/>
                <a:ea typeface="MS PGothic" pitchFamily="34" charset="-128"/>
              </a:rPr>
              <a:t>This is easy to miss during debugging because it is natural to test the code with lists that contain data</a:t>
            </a:r>
          </a:p>
          <a:p>
            <a:pPr marL="457200" indent="-457200" eaLnBrk="1" hangingPunct="1">
              <a:lnSpc>
                <a:spcPct val="80000"/>
              </a:lnSpc>
            </a:pPr>
            <a:endParaRPr lang="en-US" sz="1600" dirty="0">
              <a:latin typeface="Verdana" pitchFamily="34" charset="0"/>
              <a:ea typeface="MS PGothic" pitchFamily="34" charset="-128"/>
            </a:endParaRPr>
          </a:p>
          <a:p>
            <a:pPr marL="457200" indent="-457200" eaLnBrk="1" hangingPunct="1">
              <a:lnSpc>
                <a:spcPct val="80000"/>
              </a:lnSpc>
            </a:pPr>
            <a:r>
              <a:rPr lang="en-US" sz="1600" dirty="0">
                <a:latin typeface="Verdana" pitchFamily="34" charset="0"/>
                <a:ea typeface="MS PGothic" pitchFamily="34" charset="-128"/>
              </a:rPr>
              <a:t>Never forget to check if a list is empty first when working with dynamic memory data structures like </a:t>
            </a:r>
            <a:r>
              <a:rPr lang="en-US" sz="1600" dirty="0" err="1">
                <a:latin typeface="Verdana" pitchFamily="34" charset="0"/>
                <a:ea typeface="MS PGothic" pitchFamily="34" charset="-128"/>
              </a:rPr>
              <a:t>LinkedLists</a:t>
            </a:r>
            <a:r>
              <a:rPr lang="en-US" sz="1600" dirty="0">
                <a:latin typeface="Verdana" pitchFamily="34" charset="0"/>
                <a:ea typeface="MS PGothic" pitchFamily="34" charset="-128"/>
              </a:rPr>
              <a:t>!</a:t>
            </a:r>
          </a:p>
          <a:p>
            <a:pPr marL="457200" indent="-457200" eaLnBrk="1" hangingPunct="1">
              <a:lnSpc>
                <a:spcPct val="80000"/>
              </a:lnSpc>
            </a:pPr>
            <a:endParaRPr lang="en-US" sz="1600" dirty="0">
              <a:latin typeface="Verdana" pitchFamily="34" charset="0"/>
              <a:ea typeface="MS PGothic" pitchFamily="34" charset="-128"/>
            </a:endParaRPr>
          </a:p>
          <a:p>
            <a:pPr marL="457200" indent="-457200" eaLnBrk="1" hangingPunct="1">
              <a:lnSpc>
                <a:spcPct val="80000"/>
              </a:lnSpc>
              <a:buFontTx/>
              <a:buNone/>
            </a:pPr>
            <a:endParaRPr lang="en-US" sz="1600" dirty="0">
              <a:latin typeface="Verdana" pitchFamily="34" charset="0"/>
              <a:ea typeface="MS PGothic" pitchFamily="34" charset="-128"/>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6978"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600" dirty="0">
                <a:latin typeface="Courier New" pitchFamily="49" charset="0"/>
                <a:ea typeface="MS PGothic" pitchFamily="34" charset="-128"/>
              </a:rPr>
              <a:t>				public </a:t>
            </a:r>
            <a:r>
              <a:rPr lang="en-US" sz="1600" dirty="0" err="1">
                <a:latin typeface="Courier New" pitchFamily="49" charset="0"/>
                <a:ea typeface="MS PGothic" pitchFamily="34" charset="-128"/>
              </a:rPr>
              <a:t>boolean</a:t>
            </a:r>
            <a:r>
              <a:rPr lang="en-US" sz="1600" dirty="0">
                <a:latin typeface="Courier New" pitchFamily="49" charset="0"/>
                <a:ea typeface="MS PGothic" pitchFamily="34" charset="-128"/>
              </a:rPr>
              <a:t> delete(</a:t>
            </a:r>
            <a:r>
              <a:rPr lang="en-US" sz="1600" dirty="0" err="1">
                <a:latin typeface="Courier New" pitchFamily="49" charset="0"/>
                <a:ea typeface="MS PGothic" pitchFamily="34" charset="-128"/>
              </a:rPr>
              <a:t>int</a:t>
            </a:r>
            <a:r>
              <a:rPr lang="en-US" sz="1600" dirty="0">
                <a:latin typeface="Courier New" pitchFamily="49" charset="0"/>
                <a:ea typeface="MS PGothic" pitchFamily="34" charset="-128"/>
              </a:rPr>
              <a:t> value)</a:t>
            </a:r>
          </a:p>
          <a:p>
            <a:pPr eaLnBrk="1" hangingPunct="1">
              <a:lnSpc>
                <a:spcPct val="80000"/>
              </a:lnSpc>
              <a:buFontTx/>
              <a:buNone/>
            </a:pPr>
            <a:r>
              <a:rPr lang="en-US" sz="1600" dirty="0">
                <a:latin typeface="Courier New" pitchFamily="49" charset="0"/>
                <a:ea typeface="MS PGothic" pitchFamily="34" charset="-128"/>
              </a:rPr>
              <a:t>				{</a:t>
            </a:r>
          </a:p>
          <a:p>
            <a:pPr eaLnBrk="1" hangingPunct="1">
              <a:lnSpc>
                <a:spcPct val="80000"/>
              </a:lnSpc>
              <a:buFontTx/>
              <a:buNone/>
            </a:pPr>
            <a:r>
              <a:rPr lang="en-US" sz="1600" dirty="0">
                <a:latin typeface="Courier New" pitchFamily="49" charset="0"/>
                <a:ea typeface="MS PGothic" pitchFamily="34" charset="-128"/>
              </a:rPr>
              <a:t>					Node </a:t>
            </a:r>
            <a:r>
              <a:rPr lang="en-US" sz="1600" dirty="0">
                <a:solidFill>
                  <a:srgbClr val="FF0000"/>
                </a:solidFill>
                <a:latin typeface="Courier New" pitchFamily="49" charset="0"/>
                <a:ea typeface="MS PGothic" pitchFamily="34" charset="-128"/>
              </a:rPr>
              <a:t>current = head</a:t>
            </a:r>
            <a:r>
              <a:rPr lang="en-US" sz="1600" dirty="0">
                <a:latin typeface="Courier New" pitchFamily="49" charset="0"/>
                <a:ea typeface="MS PGothic" pitchFamily="34" charset="-128"/>
              </a:rPr>
              <a:t>;</a:t>
            </a:r>
          </a:p>
          <a:p>
            <a:pPr eaLnBrk="1" hangingPunct="1">
              <a:lnSpc>
                <a:spcPct val="80000"/>
              </a:lnSpc>
              <a:buFontTx/>
              <a:buNone/>
            </a:pPr>
            <a:r>
              <a:rPr lang="en-US" sz="1600" dirty="0">
                <a:latin typeface="Courier New" pitchFamily="49" charset="0"/>
                <a:ea typeface="MS PGothic" pitchFamily="34" charset="-128"/>
              </a:rPr>
              <a:t>		</a:t>
            </a:r>
          </a:p>
          <a:p>
            <a:pPr eaLnBrk="1" hangingPunct="1">
              <a:lnSpc>
                <a:spcPct val="80000"/>
              </a:lnSpc>
              <a:buFontTx/>
              <a:buNone/>
            </a:pPr>
            <a:r>
              <a:rPr lang="en-US" sz="1600" dirty="0">
                <a:latin typeface="Courier New" pitchFamily="49" charset="0"/>
                <a:ea typeface="MS PGothic" pitchFamily="34" charset="-128"/>
              </a:rPr>
              <a:t>					// Situation #1</a:t>
            </a:r>
          </a:p>
          <a:p>
            <a:pPr eaLnBrk="1" hangingPunct="1">
              <a:lnSpc>
                <a:spcPct val="80000"/>
              </a:lnSpc>
              <a:buFontTx/>
              <a:buNone/>
            </a:pPr>
            <a:r>
              <a:rPr lang="en-US" sz="1600" dirty="0">
                <a:latin typeface="Courier New" pitchFamily="49" charset="0"/>
                <a:ea typeface="MS PGothic" pitchFamily="34" charset="-128"/>
              </a:rPr>
              <a:t>					</a:t>
            </a:r>
            <a:r>
              <a:rPr lang="en-US" sz="1600" dirty="0">
                <a:solidFill>
                  <a:srgbClr val="FF0000"/>
                </a:solidFill>
                <a:latin typeface="Courier New" pitchFamily="49" charset="0"/>
                <a:ea typeface="MS PGothic" pitchFamily="34" charset="-128"/>
              </a:rPr>
              <a:t>if (current == null)</a:t>
            </a:r>
          </a:p>
          <a:p>
            <a:pPr eaLnBrk="1" hangingPunct="1">
              <a:lnSpc>
                <a:spcPct val="80000"/>
              </a:lnSpc>
              <a:buFontTx/>
              <a:buNone/>
            </a:pPr>
            <a:r>
              <a:rPr lang="en-US" sz="1600" dirty="0">
                <a:solidFill>
                  <a:srgbClr val="FF0000"/>
                </a:solidFill>
                <a:latin typeface="Courier New" pitchFamily="49" charset="0"/>
                <a:ea typeface="MS PGothic" pitchFamily="34" charset="-128"/>
              </a:rPr>
              <a:t>						return false;</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
        <p:nvSpPr>
          <p:cNvPr id="7" name="Rectangle 7"/>
          <p:cNvSpPr>
            <a:spLocks noChangeArrowheads="1"/>
          </p:cNvSpPr>
          <p:nvPr/>
        </p:nvSpPr>
        <p:spPr bwMode="auto">
          <a:xfrm>
            <a:off x="1752600" y="3352800"/>
            <a:ext cx="914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null</a:t>
            </a:r>
          </a:p>
        </p:txBody>
      </p:sp>
      <p:sp>
        <p:nvSpPr>
          <p:cNvPr id="8"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9" name="Curved Connector 8"/>
          <p:cNvCxnSpPr>
            <a:stCxn id="7" idx="2"/>
            <a:endCxn id="16" idx="0"/>
          </p:cNvCxnSpPr>
          <p:nvPr/>
        </p:nvCxnSpPr>
        <p:spPr>
          <a:xfrm rot="16200000" flipH="1">
            <a:off x="2220282" y="3723317"/>
            <a:ext cx="762000" cy="782965"/>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1"/>
          <p:cNvSpPr txBox="1">
            <a:spLocks noChangeArrowheads="1"/>
          </p:cNvSpPr>
          <p:nvPr/>
        </p:nvSpPr>
        <p:spPr bwMode="auto">
          <a:xfrm>
            <a:off x="2743200" y="44958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17" name="Rectangle 7"/>
          <p:cNvSpPr>
            <a:spLocks noChangeArrowheads="1"/>
          </p:cNvSpPr>
          <p:nvPr/>
        </p:nvSpPr>
        <p:spPr bwMode="auto">
          <a:xfrm>
            <a:off x="1752600" y="2743200"/>
            <a:ext cx="9144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null</a:t>
            </a:r>
          </a:p>
        </p:txBody>
      </p:sp>
      <p:sp>
        <p:nvSpPr>
          <p:cNvPr id="18" name="TextBox 1"/>
          <p:cNvSpPr txBox="1">
            <a:spLocks noChangeArrowheads="1"/>
          </p:cNvSpPr>
          <p:nvPr/>
        </p:nvSpPr>
        <p:spPr bwMode="auto">
          <a:xfrm>
            <a:off x="685800" y="2743200"/>
            <a:ext cx="102256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solidFill>
                  <a:srgbClr val="FF0000"/>
                </a:solidFill>
              </a:rPr>
              <a:t>current</a:t>
            </a:r>
          </a:p>
        </p:txBody>
      </p:sp>
      <p:cxnSp>
        <p:nvCxnSpPr>
          <p:cNvPr id="19" name="Curved Connector 18"/>
          <p:cNvCxnSpPr>
            <a:stCxn id="17" idx="3"/>
            <a:endCxn id="16" idx="0"/>
          </p:cNvCxnSpPr>
          <p:nvPr/>
        </p:nvCxnSpPr>
        <p:spPr>
          <a:xfrm>
            <a:off x="2667000" y="2933700"/>
            <a:ext cx="325765" cy="1562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0" name="Rectangle 7"/>
          <p:cNvSpPr>
            <a:spLocks noChangeArrowheads="1"/>
          </p:cNvSpPr>
          <p:nvPr/>
        </p:nvSpPr>
        <p:spPr bwMode="auto">
          <a:xfrm>
            <a:off x="17526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0000"/>
                </a:solidFill>
                <a:cs typeface="Arial" charset="0"/>
              </a:rPr>
              <a:t>25</a:t>
            </a:r>
          </a:p>
        </p:txBody>
      </p:sp>
      <p:sp>
        <p:nvSpPr>
          <p:cNvPr id="21"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Tree>
    <p:extLst>
      <p:ext uri="{BB962C8B-B14F-4D97-AF65-F5344CB8AC3E}">
        <p14:creationId xmlns:p14="http://schemas.microsoft.com/office/powerpoint/2010/main" val="35464438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9026" name="Rectangle 3"/>
          <p:cNvSpPr>
            <a:spLocks noGrp="1" noChangeArrowheads="1"/>
          </p:cNvSpPr>
          <p:nvPr>
            <p:ph type="body" idx="4294967295"/>
          </p:nvPr>
        </p:nvSpPr>
        <p:spPr/>
        <p:txBody>
          <a:bodyPr/>
          <a:lstStyle/>
          <a:p>
            <a:pPr marL="609600" indent="-609600" eaLnBrk="1" hangingPunct="1">
              <a:lnSpc>
                <a:spcPct val="80000"/>
              </a:lnSpc>
              <a:buFontTx/>
              <a:buNone/>
            </a:pPr>
            <a:r>
              <a:rPr lang="en-US" sz="2800" dirty="0">
                <a:latin typeface="Verdana" pitchFamily="34" charset="0"/>
                <a:ea typeface="MS PGothic" pitchFamily="34" charset="-128"/>
              </a:rPr>
              <a:t>Delete analysis, situation 2</a:t>
            </a:r>
          </a:p>
          <a:p>
            <a:pPr marL="609600" indent="-609600" eaLnBrk="1" hangingPunct="1">
              <a:lnSpc>
                <a:spcPct val="80000"/>
              </a:lnSpc>
              <a:buFontTx/>
              <a:buNone/>
            </a:pPr>
            <a:endParaRPr lang="en-US" sz="2800" dirty="0">
              <a:latin typeface="Verdana" pitchFamily="34" charset="0"/>
              <a:ea typeface="MS PGothic" pitchFamily="34" charset="-128"/>
            </a:endParaRPr>
          </a:p>
          <a:p>
            <a:pPr marL="609600" indent="-609600" eaLnBrk="1" hangingPunct="1">
              <a:lnSpc>
                <a:spcPct val="80000"/>
              </a:lnSpc>
            </a:pPr>
            <a:r>
              <a:rPr lang="en-US" sz="2400" dirty="0">
                <a:latin typeface="Verdana" pitchFamily="34" charset="0"/>
                <a:ea typeface="MS PGothic" pitchFamily="34" charset="-128"/>
              </a:rPr>
              <a:t>The other situations can now safely assume at least one element exists in the list</a:t>
            </a:r>
          </a:p>
          <a:p>
            <a:pPr marL="609600" indent="-609600" eaLnBrk="1" hangingPunct="1">
              <a:lnSpc>
                <a:spcPct val="80000"/>
              </a:lnSpc>
            </a:pPr>
            <a:r>
              <a:rPr lang="en-US" sz="2400" dirty="0">
                <a:latin typeface="Verdana" pitchFamily="34" charset="0"/>
                <a:ea typeface="MS PGothic" pitchFamily="34" charset="-128"/>
              </a:rPr>
              <a:t>Situation 2 is where the element to delete is the at the head</a:t>
            </a:r>
          </a:p>
          <a:p>
            <a:pPr marL="609600" indent="-609600" eaLnBrk="1" hangingPunct="1">
              <a:lnSpc>
                <a:spcPct val="80000"/>
              </a:lnSpc>
            </a:pPr>
            <a:r>
              <a:rPr lang="en-US" sz="2400" dirty="0">
                <a:latin typeface="Verdana" pitchFamily="34" charset="0"/>
                <a:ea typeface="MS PGothic" pitchFamily="34" charset="-128"/>
              </a:rPr>
              <a:t>A proper delete here means we have to reassign the head pointer to a new Node</a:t>
            </a:r>
          </a:p>
          <a:p>
            <a:pPr marL="609600" indent="-609600" eaLnBrk="1" hangingPunct="1">
              <a:lnSpc>
                <a:spcPct val="80000"/>
              </a:lnSpc>
            </a:pPr>
            <a:r>
              <a:rPr lang="en-US" sz="2400" dirty="0">
                <a:latin typeface="Verdana" pitchFamily="34" charset="0"/>
                <a:ea typeface="MS PGothic" pitchFamily="34" charset="-128"/>
              </a:rPr>
              <a:t>For this to happen, the new head Node is the current head’s “next” Node</a:t>
            </a:r>
          </a:p>
          <a:p>
            <a:pPr marL="609600" indent="-609600" eaLnBrk="1" hangingPunct="1">
              <a:lnSpc>
                <a:spcPct val="80000"/>
              </a:lnSpc>
              <a:buFontTx/>
              <a:buNone/>
            </a:pP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20359363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6978"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600" dirty="0">
                <a:latin typeface="Courier New" pitchFamily="49" charset="0"/>
                <a:ea typeface="MS PGothic" pitchFamily="34" charset="-128"/>
              </a:rPr>
              <a:t>					// Situation #2</a:t>
            </a:r>
          </a:p>
          <a:p>
            <a:pPr eaLnBrk="1" hangingPunct="1">
              <a:lnSpc>
                <a:spcPct val="80000"/>
              </a:lnSpc>
              <a:buFontTx/>
              <a:buNone/>
            </a:pPr>
            <a:r>
              <a:rPr lang="en-US" sz="1600" dirty="0">
                <a:latin typeface="Courier New" pitchFamily="49" charset="0"/>
                <a:ea typeface="MS PGothic" pitchFamily="34" charset="-128"/>
              </a:rPr>
              <a:t>					if (</a:t>
            </a:r>
            <a:r>
              <a:rPr lang="en-US" sz="1600" dirty="0" err="1">
                <a:solidFill>
                  <a:srgbClr val="FF0000"/>
                </a:solidFill>
                <a:latin typeface="Courier New" pitchFamily="49" charset="0"/>
                <a:ea typeface="MS PGothic" pitchFamily="34" charset="-128"/>
              </a:rPr>
              <a:t>current.data</a:t>
            </a:r>
            <a:r>
              <a:rPr lang="en-US" sz="1600" dirty="0">
                <a:solidFill>
                  <a:srgbClr val="FF0000"/>
                </a:solidFill>
                <a:latin typeface="Courier New" pitchFamily="49" charset="0"/>
                <a:ea typeface="MS PGothic" pitchFamily="34" charset="-128"/>
              </a:rPr>
              <a:t> == value</a:t>
            </a:r>
            <a:r>
              <a:rPr lang="en-US" sz="1600" dirty="0">
                <a:latin typeface="Courier New" pitchFamily="49" charset="0"/>
                <a:ea typeface="MS PGothic" pitchFamily="34" charset="-128"/>
              </a:rPr>
              <a:t>)</a:t>
            </a:r>
          </a:p>
          <a:p>
            <a:pPr eaLnBrk="1" hangingPunct="1">
              <a:lnSpc>
                <a:spcPct val="80000"/>
              </a:lnSpc>
              <a:buFontTx/>
              <a:buNone/>
            </a:pPr>
            <a:r>
              <a:rPr lang="en-US" sz="1600" dirty="0">
                <a:latin typeface="Courier New" pitchFamily="49" charset="0"/>
                <a:ea typeface="MS PGothic" pitchFamily="34" charset="-128"/>
              </a:rPr>
              <a:t>					{</a:t>
            </a:r>
          </a:p>
          <a:p>
            <a:pPr eaLnBrk="1" hangingPunct="1">
              <a:lnSpc>
                <a:spcPct val="80000"/>
              </a:lnSpc>
              <a:buFontTx/>
              <a:buNone/>
            </a:pPr>
            <a:r>
              <a:rPr lang="en-US" sz="1600" dirty="0">
                <a:latin typeface="Courier New" pitchFamily="49" charset="0"/>
                <a:ea typeface="MS PGothic" pitchFamily="34" charset="-128"/>
              </a:rPr>
              <a:t>						head = </a:t>
            </a:r>
            <a:r>
              <a:rPr lang="en-US" sz="1600" dirty="0" err="1">
                <a:latin typeface="Courier New" pitchFamily="49" charset="0"/>
                <a:ea typeface="MS PGothic" pitchFamily="34" charset="-128"/>
              </a:rPr>
              <a:t>current.next</a:t>
            </a:r>
            <a:r>
              <a:rPr lang="en-US" sz="1600" dirty="0">
                <a:latin typeface="Courier New" pitchFamily="49" charset="0"/>
                <a:ea typeface="MS PGothic" pitchFamily="34" charset="-128"/>
              </a:rPr>
              <a:t>;</a:t>
            </a:r>
          </a:p>
          <a:p>
            <a:pPr eaLnBrk="1" hangingPunct="1">
              <a:lnSpc>
                <a:spcPct val="80000"/>
              </a:lnSpc>
              <a:buFontTx/>
              <a:buNone/>
            </a:pPr>
            <a:r>
              <a:rPr lang="en-US" sz="1600" dirty="0">
                <a:latin typeface="Courier New" pitchFamily="49" charset="0"/>
                <a:ea typeface="MS PGothic" pitchFamily="34" charset="-128"/>
              </a:rPr>
              <a:t>						current = null;</a:t>
            </a:r>
          </a:p>
          <a:p>
            <a:pPr eaLnBrk="1" hangingPunct="1">
              <a:lnSpc>
                <a:spcPct val="80000"/>
              </a:lnSpc>
              <a:buFontTx/>
              <a:buNone/>
            </a:pPr>
            <a:r>
              <a:rPr lang="en-US" sz="1600" dirty="0">
                <a:latin typeface="Courier New" pitchFamily="49" charset="0"/>
                <a:ea typeface="MS PGothic" pitchFamily="34" charset="-128"/>
              </a:rPr>
              <a:t>						return true;</a:t>
            </a:r>
          </a:p>
          <a:p>
            <a:pPr eaLnBrk="1" hangingPunct="1">
              <a:lnSpc>
                <a:spcPct val="80000"/>
              </a:lnSpc>
              <a:buFontTx/>
              <a:buNone/>
            </a:pPr>
            <a:r>
              <a:rPr lang="en-US" sz="1600" dirty="0">
                <a:latin typeface="Courier New" pitchFamily="49" charset="0"/>
                <a:ea typeface="MS PGothic" pitchFamily="34" charset="-128"/>
              </a:rPr>
              <a:t>					}</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
        <p:nvSpPr>
          <p:cNvPr id="7" name="Rectangle 7"/>
          <p:cNvSpPr>
            <a:spLocks noChangeArrowheads="1"/>
          </p:cNvSpPr>
          <p:nvPr/>
        </p:nvSpPr>
        <p:spPr bwMode="auto">
          <a:xfrm>
            <a:off x="1752600" y="3352800"/>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0x4245ABC0</a:t>
            </a:r>
            <a:endParaRPr lang="en-US" dirty="0">
              <a:cs typeface="Arial" charset="0"/>
            </a:endParaRPr>
          </a:p>
        </p:txBody>
      </p:sp>
      <p:sp>
        <p:nvSpPr>
          <p:cNvPr id="8"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9" name="Curved Connector 8"/>
          <p:cNvCxnSpPr>
            <a:stCxn id="7" idx="2"/>
            <a:endCxn id="13" idx="0"/>
          </p:cNvCxnSpPr>
          <p:nvPr/>
        </p:nvCxnSpPr>
        <p:spPr>
          <a:xfrm rot="16200000" flipH="1">
            <a:off x="2419350" y="3981450"/>
            <a:ext cx="762000" cy="2667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7"/>
          <p:cNvSpPr>
            <a:spLocks noChangeArrowheads="1"/>
          </p:cNvSpPr>
          <p:nvPr/>
        </p:nvSpPr>
        <p:spPr bwMode="auto">
          <a:xfrm>
            <a:off x="1752600" y="2743200"/>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0x4245ABC0</a:t>
            </a:r>
          </a:p>
        </p:txBody>
      </p:sp>
      <p:sp>
        <p:nvSpPr>
          <p:cNvPr id="18" name="TextBox 1"/>
          <p:cNvSpPr txBox="1">
            <a:spLocks noChangeArrowheads="1"/>
          </p:cNvSpPr>
          <p:nvPr/>
        </p:nvSpPr>
        <p:spPr bwMode="auto">
          <a:xfrm>
            <a:off x="685800" y="2743200"/>
            <a:ext cx="102256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current</a:t>
            </a:r>
          </a:p>
        </p:txBody>
      </p:sp>
      <p:cxnSp>
        <p:nvCxnSpPr>
          <p:cNvPr id="19" name="Curved Connector 18"/>
          <p:cNvCxnSpPr>
            <a:stCxn id="17" idx="3"/>
            <a:endCxn id="13" idx="0"/>
          </p:cNvCxnSpPr>
          <p:nvPr/>
        </p:nvCxnSpPr>
        <p:spPr>
          <a:xfrm flipH="1">
            <a:off x="2933700" y="2933700"/>
            <a:ext cx="647700" cy="1562100"/>
          </a:xfrm>
          <a:prstGeom prst="curvedConnector4">
            <a:avLst>
              <a:gd name="adj1" fmla="val -49019"/>
              <a:gd name="adj2" fmla="val 56098"/>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0" name="Rectangle 7"/>
          <p:cNvSpPr>
            <a:spLocks noChangeArrowheads="1"/>
          </p:cNvSpPr>
          <p:nvPr/>
        </p:nvSpPr>
        <p:spPr bwMode="auto">
          <a:xfrm>
            <a:off x="17526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25</a:t>
            </a:r>
          </a:p>
        </p:txBody>
      </p:sp>
      <p:sp>
        <p:nvSpPr>
          <p:cNvPr id="21"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
        <p:nvSpPr>
          <p:cNvPr id="13" name="Rectangle 12"/>
          <p:cNvSpPr>
            <a:spLocks noChangeArrowheads="1"/>
          </p:cNvSpPr>
          <p:nvPr/>
        </p:nvSpPr>
        <p:spPr bwMode="auto">
          <a:xfrm>
            <a:off x="2133600" y="4495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25</a:t>
            </a:r>
          </a:p>
        </p:txBody>
      </p:sp>
      <p:sp>
        <p:nvSpPr>
          <p:cNvPr id="14" name="Rectangle 13"/>
          <p:cNvSpPr>
            <a:spLocks noChangeArrowheads="1"/>
          </p:cNvSpPr>
          <p:nvPr/>
        </p:nvSpPr>
        <p:spPr bwMode="auto">
          <a:xfrm>
            <a:off x="2133600" y="4876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0x44001FAC</a:t>
            </a:r>
          </a:p>
        </p:txBody>
      </p:sp>
      <p:cxnSp>
        <p:nvCxnSpPr>
          <p:cNvPr id="15" name="Curved Connector 14"/>
          <p:cNvCxnSpPr>
            <a:stCxn id="14" idx="2"/>
            <a:endCxn id="23" idx="1"/>
          </p:cNvCxnSpPr>
          <p:nvPr/>
        </p:nvCxnSpPr>
        <p:spPr>
          <a:xfrm rot="5400000" flipH="1" flipV="1">
            <a:off x="3429000" y="4191000"/>
            <a:ext cx="571500" cy="1562100"/>
          </a:xfrm>
          <a:prstGeom prst="curvedConnector4">
            <a:avLst>
              <a:gd name="adj1" fmla="val -40000"/>
              <a:gd name="adj2" fmla="val 7561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22"/>
          <p:cNvSpPr>
            <a:spLocks noChangeArrowheads="1"/>
          </p:cNvSpPr>
          <p:nvPr/>
        </p:nvSpPr>
        <p:spPr bwMode="auto">
          <a:xfrm>
            <a:off x="4495800" y="4495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a:t>
            </a:r>
          </a:p>
        </p:txBody>
      </p:sp>
      <p:sp>
        <p:nvSpPr>
          <p:cNvPr id="24" name="Rectangle 23"/>
          <p:cNvSpPr>
            <a:spLocks noChangeArrowheads="1"/>
          </p:cNvSpPr>
          <p:nvPr/>
        </p:nvSpPr>
        <p:spPr bwMode="auto">
          <a:xfrm>
            <a:off x="4495800" y="4876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25" name="Curved Connector 24"/>
          <p:cNvCxnSpPr>
            <a:stCxn id="24" idx="2"/>
            <a:endCxn id="26" idx="1"/>
          </p:cNvCxnSpPr>
          <p:nvPr/>
        </p:nvCxnSpPr>
        <p:spPr>
          <a:xfrm rot="16200000" flipH="1">
            <a:off x="5413117" y="51405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6" name="TextBox 1"/>
          <p:cNvSpPr txBox="1">
            <a:spLocks noChangeArrowheads="1"/>
          </p:cNvSpPr>
          <p:nvPr/>
        </p:nvSpPr>
        <p:spPr bwMode="auto">
          <a:xfrm>
            <a:off x="6096000" y="56388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Tree>
    <p:extLst>
      <p:ext uri="{BB962C8B-B14F-4D97-AF65-F5344CB8AC3E}">
        <p14:creationId xmlns:p14="http://schemas.microsoft.com/office/powerpoint/2010/main" val="3683702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6978"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600" dirty="0">
                <a:latin typeface="Courier New" pitchFamily="49" charset="0"/>
                <a:ea typeface="MS PGothic" pitchFamily="34" charset="-128"/>
              </a:rPr>
              <a:t>					// Situation #2</a:t>
            </a:r>
          </a:p>
          <a:p>
            <a:pPr eaLnBrk="1" hangingPunct="1">
              <a:lnSpc>
                <a:spcPct val="80000"/>
              </a:lnSpc>
              <a:buFontTx/>
              <a:buNone/>
            </a:pPr>
            <a:r>
              <a:rPr lang="en-US" sz="1600" dirty="0">
                <a:latin typeface="Courier New" pitchFamily="49" charset="0"/>
                <a:ea typeface="MS PGothic" pitchFamily="34" charset="-128"/>
              </a:rPr>
              <a:t>					if (</a:t>
            </a:r>
            <a:r>
              <a:rPr lang="en-US" sz="1600" dirty="0" err="1">
                <a:latin typeface="Courier New" pitchFamily="49" charset="0"/>
                <a:ea typeface="MS PGothic" pitchFamily="34" charset="-128"/>
              </a:rPr>
              <a:t>current.data</a:t>
            </a:r>
            <a:r>
              <a:rPr lang="en-US" sz="1600" dirty="0">
                <a:latin typeface="Courier New" pitchFamily="49" charset="0"/>
                <a:ea typeface="MS PGothic" pitchFamily="34" charset="-128"/>
              </a:rPr>
              <a:t> == value)</a:t>
            </a:r>
          </a:p>
          <a:p>
            <a:pPr eaLnBrk="1" hangingPunct="1">
              <a:lnSpc>
                <a:spcPct val="80000"/>
              </a:lnSpc>
              <a:buFontTx/>
              <a:buNone/>
            </a:pPr>
            <a:r>
              <a:rPr lang="en-US" sz="1600" dirty="0">
                <a:latin typeface="Courier New" pitchFamily="49" charset="0"/>
                <a:ea typeface="MS PGothic" pitchFamily="34" charset="-128"/>
              </a:rPr>
              <a:t>					{</a:t>
            </a:r>
          </a:p>
          <a:p>
            <a:pPr eaLnBrk="1" hangingPunct="1">
              <a:lnSpc>
                <a:spcPct val="80000"/>
              </a:lnSpc>
              <a:buFontTx/>
              <a:buNone/>
            </a:pPr>
            <a:r>
              <a:rPr lang="en-US" sz="1600" dirty="0">
                <a:latin typeface="Courier New" pitchFamily="49" charset="0"/>
                <a:ea typeface="MS PGothic" pitchFamily="34" charset="-128"/>
              </a:rPr>
              <a:t>						</a:t>
            </a:r>
            <a:r>
              <a:rPr lang="en-US" sz="1600" dirty="0">
                <a:solidFill>
                  <a:srgbClr val="FF0000"/>
                </a:solidFill>
                <a:latin typeface="Courier New" pitchFamily="49" charset="0"/>
                <a:ea typeface="MS PGothic" pitchFamily="34" charset="-128"/>
              </a:rPr>
              <a:t>head = </a:t>
            </a:r>
            <a:r>
              <a:rPr lang="en-US" sz="1600" dirty="0" err="1">
                <a:solidFill>
                  <a:srgbClr val="FF0000"/>
                </a:solidFill>
                <a:latin typeface="Courier New" pitchFamily="49" charset="0"/>
                <a:ea typeface="MS PGothic" pitchFamily="34" charset="-128"/>
              </a:rPr>
              <a:t>current.next</a:t>
            </a:r>
            <a:r>
              <a:rPr lang="en-US" sz="1600" dirty="0">
                <a:solidFill>
                  <a:srgbClr val="FF0000"/>
                </a:solidFill>
                <a:latin typeface="Courier New" pitchFamily="49" charset="0"/>
                <a:ea typeface="MS PGothic" pitchFamily="34" charset="-128"/>
              </a:rPr>
              <a:t>;</a:t>
            </a:r>
          </a:p>
          <a:p>
            <a:pPr eaLnBrk="1" hangingPunct="1">
              <a:lnSpc>
                <a:spcPct val="80000"/>
              </a:lnSpc>
              <a:buFontTx/>
              <a:buNone/>
            </a:pPr>
            <a:r>
              <a:rPr lang="en-US" sz="1600" dirty="0">
                <a:latin typeface="Courier New" pitchFamily="49" charset="0"/>
                <a:ea typeface="MS PGothic" pitchFamily="34" charset="-128"/>
              </a:rPr>
              <a:t>						current = null;</a:t>
            </a:r>
          </a:p>
          <a:p>
            <a:pPr eaLnBrk="1" hangingPunct="1">
              <a:lnSpc>
                <a:spcPct val="80000"/>
              </a:lnSpc>
              <a:buFontTx/>
              <a:buNone/>
            </a:pPr>
            <a:r>
              <a:rPr lang="en-US" sz="1600" dirty="0">
                <a:latin typeface="Courier New" pitchFamily="49" charset="0"/>
                <a:ea typeface="MS PGothic" pitchFamily="34" charset="-128"/>
              </a:rPr>
              <a:t>						return true;</a:t>
            </a:r>
          </a:p>
          <a:p>
            <a:pPr eaLnBrk="1" hangingPunct="1">
              <a:lnSpc>
                <a:spcPct val="80000"/>
              </a:lnSpc>
              <a:buFontTx/>
              <a:buNone/>
            </a:pPr>
            <a:r>
              <a:rPr lang="en-US" sz="1600" dirty="0">
                <a:latin typeface="Courier New" pitchFamily="49" charset="0"/>
                <a:ea typeface="MS PGothic" pitchFamily="34" charset="-128"/>
              </a:rPr>
              <a:t>					}</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
        <p:nvSpPr>
          <p:cNvPr id="7" name="Rectangle 7"/>
          <p:cNvSpPr>
            <a:spLocks noChangeArrowheads="1"/>
          </p:cNvSpPr>
          <p:nvPr/>
        </p:nvSpPr>
        <p:spPr bwMode="auto">
          <a:xfrm>
            <a:off x="1752600" y="3352800"/>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0x44001FAC</a:t>
            </a:r>
          </a:p>
        </p:txBody>
      </p:sp>
      <p:sp>
        <p:nvSpPr>
          <p:cNvPr id="8"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9" name="Curved Connector 8"/>
          <p:cNvCxnSpPr>
            <a:stCxn id="7" idx="3"/>
            <a:endCxn id="23" idx="0"/>
          </p:cNvCxnSpPr>
          <p:nvPr/>
        </p:nvCxnSpPr>
        <p:spPr>
          <a:xfrm>
            <a:off x="3581400" y="3543300"/>
            <a:ext cx="1714500" cy="9525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7"/>
          <p:cNvSpPr>
            <a:spLocks noChangeArrowheads="1"/>
          </p:cNvSpPr>
          <p:nvPr/>
        </p:nvSpPr>
        <p:spPr bwMode="auto">
          <a:xfrm>
            <a:off x="1752600" y="2743200"/>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0x4245ABC0</a:t>
            </a:r>
          </a:p>
        </p:txBody>
      </p:sp>
      <p:sp>
        <p:nvSpPr>
          <p:cNvPr id="18" name="TextBox 1"/>
          <p:cNvSpPr txBox="1">
            <a:spLocks noChangeArrowheads="1"/>
          </p:cNvSpPr>
          <p:nvPr/>
        </p:nvSpPr>
        <p:spPr bwMode="auto">
          <a:xfrm>
            <a:off x="685800" y="2743200"/>
            <a:ext cx="102256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current</a:t>
            </a:r>
          </a:p>
        </p:txBody>
      </p:sp>
      <p:cxnSp>
        <p:nvCxnSpPr>
          <p:cNvPr id="19" name="Curved Connector 18"/>
          <p:cNvCxnSpPr>
            <a:stCxn id="17" idx="1"/>
            <a:endCxn id="13" idx="0"/>
          </p:cNvCxnSpPr>
          <p:nvPr/>
        </p:nvCxnSpPr>
        <p:spPr>
          <a:xfrm rot="10800000" flipH="1" flipV="1">
            <a:off x="1752600" y="2933700"/>
            <a:ext cx="1181100" cy="1562100"/>
          </a:xfrm>
          <a:prstGeom prst="curvedConnector4">
            <a:avLst>
              <a:gd name="adj1" fmla="val -19355"/>
              <a:gd name="adj2" fmla="val 68293"/>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0" name="Rectangle 7"/>
          <p:cNvSpPr>
            <a:spLocks noChangeArrowheads="1"/>
          </p:cNvSpPr>
          <p:nvPr/>
        </p:nvSpPr>
        <p:spPr bwMode="auto">
          <a:xfrm>
            <a:off x="17526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0000"/>
                </a:solidFill>
                <a:cs typeface="Arial" charset="0"/>
              </a:rPr>
              <a:t>25</a:t>
            </a:r>
          </a:p>
        </p:txBody>
      </p:sp>
      <p:sp>
        <p:nvSpPr>
          <p:cNvPr id="21"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
        <p:nvSpPr>
          <p:cNvPr id="13" name="Rectangle 12"/>
          <p:cNvSpPr>
            <a:spLocks noChangeArrowheads="1"/>
          </p:cNvSpPr>
          <p:nvPr/>
        </p:nvSpPr>
        <p:spPr bwMode="auto">
          <a:xfrm>
            <a:off x="2133600" y="4495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25</a:t>
            </a:r>
          </a:p>
        </p:txBody>
      </p:sp>
      <p:sp>
        <p:nvSpPr>
          <p:cNvPr id="14" name="Rectangle 13"/>
          <p:cNvSpPr>
            <a:spLocks noChangeArrowheads="1"/>
          </p:cNvSpPr>
          <p:nvPr/>
        </p:nvSpPr>
        <p:spPr bwMode="auto">
          <a:xfrm>
            <a:off x="2133600" y="4876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0x44001FAC</a:t>
            </a:r>
          </a:p>
        </p:txBody>
      </p:sp>
      <p:cxnSp>
        <p:nvCxnSpPr>
          <p:cNvPr id="15" name="Curved Connector 14"/>
          <p:cNvCxnSpPr>
            <a:stCxn id="14" idx="2"/>
            <a:endCxn id="23" idx="1"/>
          </p:cNvCxnSpPr>
          <p:nvPr/>
        </p:nvCxnSpPr>
        <p:spPr>
          <a:xfrm rot="5400000" flipH="1" flipV="1">
            <a:off x="3429000" y="4191000"/>
            <a:ext cx="571500" cy="1562100"/>
          </a:xfrm>
          <a:prstGeom prst="curvedConnector4">
            <a:avLst>
              <a:gd name="adj1" fmla="val -40000"/>
              <a:gd name="adj2" fmla="val 7561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22"/>
          <p:cNvSpPr>
            <a:spLocks noChangeArrowheads="1"/>
          </p:cNvSpPr>
          <p:nvPr/>
        </p:nvSpPr>
        <p:spPr bwMode="auto">
          <a:xfrm>
            <a:off x="4495800" y="4495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a:t>
            </a:r>
          </a:p>
        </p:txBody>
      </p:sp>
      <p:sp>
        <p:nvSpPr>
          <p:cNvPr id="24" name="Rectangle 23"/>
          <p:cNvSpPr>
            <a:spLocks noChangeArrowheads="1"/>
          </p:cNvSpPr>
          <p:nvPr/>
        </p:nvSpPr>
        <p:spPr bwMode="auto">
          <a:xfrm>
            <a:off x="4495800" y="4876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25" name="Curved Connector 24"/>
          <p:cNvCxnSpPr>
            <a:stCxn id="24" idx="2"/>
            <a:endCxn id="26" idx="1"/>
          </p:cNvCxnSpPr>
          <p:nvPr/>
        </p:nvCxnSpPr>
        <p:spPr>
          <a:xfrm rot="16200000" flipH="1">
            <a:off x="5413117" y="51405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6" name="TextBox 1"/>
          <p:cNvSpPr txBox="1">
            <a:spLocks noChangeArrowheads="1"/>
          </p:cNvSpPr>
          <p:nvPr/>
        </p:nvSpPr>
        <p:spPr bwMode="auto">
          <a:xfrm>
            <a:off x="6096000" y="56388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Tree>
    <p:extLst>
      <p:ext uri="{BB962C8B-B14F-4D97-AF65-F5344CB8AC3E}">
        <p14:creationId xmlns:p14="http://schemas.microsoft.com/office/powerpoint/2010/main" val="9884097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6978"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600" dirty="0">
                <a:latin typeface="Courier New" pitchFamily="49" charset="0"/>
                <a:ea typeface="MS PGothic" pitchFamily="34" charset="-128"/>
              </a:rPr>
              <a:t>					// Situation #2</a:t>
            </a:r>
          </a:p>
          <a:p>
            <a:pPr eaLnBrk="1" hangingPunct="1">
              <a:lnSpc>
                <a:spcPct val="80000"/>
              </a:lnSpc>
              <a:buFontTx/>
              <a:buNone/>
            </a:pPr>
            <a:r>
              <a:rPr lang="en-US" sz="1600" dirty="0">
                <a:latin typeface="Courier New" pitchFamily="49" charset="0"/>
                <a:ea typeface="MS PGothic" pitchFamily="34" charset="-128"/>
              </a:rPr>
              <a:t>					if (</a:t>
            </a:r>
            <a:r>
              <a:rPr lang="en-US" sz="1600" dirty="0" err="1">
                <a:latin typeface="Courier New" pitchFamily="49" charset="0"/>
                <a:ea typeface="MS PGothic" pitchFamily="34" charset="-128"/>
              </a:rPr>
              <a:t>current.data</a:t>
            </a:r>
            <a:r>
              <a:rPr lang="en-US" sz="1600" dirty="0">
                <a:latin typeface="Courier New" pitchFamily="49" charset="0"/>
                <a:ea typeface="MS PGothic" pitchFamily="34" charset="-128"/>
              </a:rPr>
              <a:t> == value)</a:t>
            </a:r>
          </a:p>
          <a:p>
            <a:pPr eaLnBrk="1" hangingPunct="1">
              <a:lnSpc>
                <a:spcPct val="80000"/>
              </a:lnSpc>
              <a:buFontTx/>
              <a:buNone/>
            </a:pPr>
            <a:r>
              <a:rPr lang="en-US" sz="1600" dirty="0">
                <a:latin typeface="Courier New" pitchFamily="49" charset="0"/>
                <a:ea typeface="MS PGothic" pitchFamily="34" charset="-128"/>
              </a:rPr>
              <a:t>					{</a:t>
            </a:r>
          </a:p>
          <a:p>
            <a:pPr eaLnBrk="1" hangingPunct="1">
              <a:lnSpc>
                <a:spcPct val="80000"/>
              </a:lnSpc>
              <a:buFontTx/>
              <a:buNone/>
            </a:pPr>
            <a:r>
              <a:rPr lang="en-US" sz="1600" dirty="0">
                <a:latin typeface="Courier New" pitchFamily="49" charset="0"/>
                <a:ea typeface="MS PGothic" pitchFamily="34" charset="-128"/>
              </a:rPr>
              <a:t>						head = </a:t>
            </a:r>
            <a:r>
              <a:rPr lang="en-US" sz="1600" dirty="0" err="1">
                <a:latin typeface="Courier New" pitchFamily="49" charset="0"/>
                <a:ea typeface="MS PGothic" pitchFamily="34" charset="-128"/>
              </a:rPr>
              <a:t>current.next</a:t>
            </a:r>
            <a:r>
              <a:rPr lang="en-US" sz="1600" dirty="0">
                <a:latin typeface="Courier New" pitchFamily="49" charset="0"/>
                <a:ea typeface="MS PGothic" pitchFamily="34" charset="-128"/>
              </a:rPr>
              <a:t>;</a:t>
            </a:r>
          </a:p>
          <a:p>
            <a:pPr eaLnBrk="1" hangingPunct="1">
              <a:lnSpc>
                <a:spcPct val="80000"/>
              </a:lnSpc>
              <a:buFontTx/>
              <a:buNone/>
            </a:pPr>
            <a:r>
              <a:rPr lang="en-US" sz="1600" dirty="0">
                <a:latin typeface="Courier New" pitchFamily="49" charset="0"/>
                <a:ea typeface="MS PGothic" pitchFamily="34" charset="-128"/>
              </a:rPr>
              <a:t>						</a:t>
            </a:r>
            <a:r>
              <a:rPr lang="en-US" sz="1600" dirty="0">
                <a:solidFill>
                  <a:srgbClr val="FF0000"/>
                </a:solidFill>
                <a:latin typeface="Courier New" pitchFamily="49" charset="0"/>
                <a:ea typeface="MS PGothic" pitchFamily="34" charset="-128"/>
              </a:rPr>
              <a:t>current = null;</a:t>
            </a:r>
          </a:p>
          <a:p>
            <a:pPr eaLnBrk="1" hangingPunct="1">
              <a:lnSpc>
                <a:spcPct val="80000"/>
              </a:lnSpc>
              <a:buFontTx/>
              <a:buNone/>
            </a:pPr>
            <a:r>
              <a:rPr lang="en-US" sz="1600" dirty="0">
                <a:solidFill>
                  <a:srgbClr val="FF0000"/>
                </a:solidFill>
                <a:latin typeface="Courier New" pitchFamily="49" charset="0"/>
                <a:ea typeface="MS PGothic" pitchFamily="34" charset="-128"/>
              </a:rPr>
              <a:t>						return true;</a:t>
            </a:r>
          </a:p>
          <a:p>
            <a:pPr eaLnBrk="1" hangingPunct="1">
              <a:lnSpc>
                <a:spcPct val="80000"/>
              </a:lnSpc>
              <a:buFontTx/>
              <a:buNone/>
            </a:pPr>
            <a:r>
              <a:rPr lang="en-US" sz="1600" dirty="0">
                <a:latin typeface="Courier New" pitchFamily="49" charset="0"/>
                <a:ea typeface="MS PGothic" pitchFamily="34" charset="-128"/>
              </a:rPr>
              <a:t>					}</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
        <p:nvSpPr>
          <p:cNvPr id="7" name="Rectangle 7"/>
          <p:cNvSpPr>
            <a:spLocks noChangeArrowheads="1"/>
          </p:cNvSpPr>
          <p:nvPr/>
        </p:nvSpPr>
        <p:spPr bwMode="auto">
          <a:xfrm>
            <a:off x="1752600" y="3352800"/>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0x44001FAC</a:t>
            </a:r>
          </a:p>
        </p:txBody>
      </p:sp>
      <p:sp>
        <p:nvSpPr>
          <p:cNvPr id="8" name="TextBox 1"/>
          <p:cNvSpPr txBox="1">
            <a:spLocks noChangeArrowheads="1"/>
          </p:cNvSpPr>
          <p:nvPr/>
        </p:nvSpPr>
        <p:spPr bwMode="auto">
          <a:xfrm>
            <a:off x="6858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9" name="Curved Connector 8"/>
          <p:cNvCxnSpPr>
            <a:stCxn id="7" idx="3"/>
            <a:endCxn id="23" idx="0"/>
          </p:cNvCxnSpPr>
          <p:nvPr/>
        </p:nvCxnSpPr>
        <p:spPr>
          <a:xfrm>
            <a:off x="3581400" y="3543300"/>
            <a:ext cx="1714500" cy="9525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7"/>
          <p:cNvSpPr>
            <a:spLocks noChangeArrowheads="1"/>
          </p:cNvSpPr>
          <p:nvPr/>
        </p:nvSpPr>
        <p:spPr bwMode="auto">
          <a:xfrm>
            <a:off x="1752600" y="2743200"/>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null</a:t>
            </a:r>
          </a:p>
        </p:txBody>
      </p:sp>
      <p:sp>
        <p:nvSpPr>
          <p:cNvPr id="18" name="TextBox 1"/>
          <p:cNvSpPr txBox="1">
            <a:spLocks noChangeArrowheads="1"/>
          </p:cNvSpPr>
          <p:nvPr/>
        </p:nvSpPr>
        <p:spPr bwMode="auto">
          <a:xfrm>
            <a:off x="685800" y="2743200"/>
            <a:ext cx="102256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current</a:t>
            </a:r>
          </a:p>
        </p:txBody>
      </p:sp>
      <p:cxnSp>
        <p:nvCxnSpPr>
          <p:cNvPr id="19" name="Curved Connector 18"/>
          <p:cNvCxnSpPr>
            <a:stCxn id="17" idx="1"/>
            <a:endCxn id="22" idx="3"/>
          </p:cNvCxnSpPr>
          <p:nvPr/>
        </p:nvCxnSpPr>
        <p:spPr>
          <a:xfrm rot="10800000" flipV="1">
            <a:off x="1261130" y="2933700"/>
            <a:ext cx="491470" cy="1441966"/>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0" name="Rectangle 7"/>
          <p:cNvSpPr>
            <a:spLocks noChangeArrowheads="1"/>
          </p:cNvSpPr>
          <p:nvPr/>
        </p:nvSpPr>
        <p:spPr bwMode="auto">
          <a:xfrm>
            <a:off x="1752600" y="22098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0000"/>
                </a:solidFill>
                <a:cs typeface="Arial" charset="0"/>
              </a:rPr>
              <a:t>25</a:t>
            </a:r>
          </a:p>
        </p:txBody>
      </p:sp>
      <p:sp>
        <p:nvSpPr>
          <p:cNvPr id="21" name="TextBox 1"/>
          <p:cNvSpPr txBox="1">
            <a:spLocks noChangeArrowheads="1"/>
          </p:cNvSpPr>
          <p:nvPr/>
        </p:nvSpPr>
        <p:spPr bwMode="auto">
          <a:xfrm>
            <a:off x="685800" y="22098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
        <p:nvSpPr>
          <p:cNvPr id="13" name="Rectangle 12"/>
          <p:cNvSpPr>
            <a:spLocks noChangeArrowheads="1"/>
          </p:cNvSpPr>
          <p:nvPr/>
        </p:nvSpPr>
        <p:spPr bwMode="auto">
          <a:xfrm>
            <a:off x="2133600" y="4495800"/>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25</a:t>
            </a:r>
          </a:p>
        </p:txBody>
      </p:sp>
      <p:sp>
        <p:nvSpPr>
          <p:cNvPr id="14" name="Rectangle 13"/>
          <p:cNvSpPr>
            <a:spLocks noChangeArrowheads="1"/>
          </p:cNvSpPr>
          <p:nvPr/>
        </p:nvSpPr>
        <p:spPr bwMode="auto">
          <a:xfrm>
            <a:off x="2133600" y="4876800"/>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0x44001FAC</a:t>
            </a:r>
          </a:p>
        </p:txBody>
      </p:sp>
      <p:cxnSp>
        <p:nvCxnSpPr>
          <p:cNvPr id="15" name="Curved Connector 14"/>
          <p:cNvCxnSpPr>
            <a:stCxn id="14" idx="2"/>
            <a:endCxn id="23" idx="1"/>
          </p:cNvCxnSpPr>
          <p:nvPr/>
        </p:nvCxnSpPr>
        <p:spPr>
          <a:xfrm rot="5400000" flipH="1" flipV="1">
            <a:off x="3429000" y="4191000"/>
            <a:ext cx="571500" cy="1562100"/>
          </a:xfrm>
          <a:prstGeom prst="curvedConnector4">
            <a:avLst>
              <a:gd name="adj1" fmla="val -40000"/>
              <a:gd name="adj2" fmla="val 75610"/>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22"/>
          <p:cNvSpPr>
            <a:spLocks noChangeArrowheads="1"/>
          </p:cNvSpPr>
          <p:nvPr/>
        </p:nvSpPr>
        <p:spPr bwMode="auto">
          <a:xfrm>
            <a:off x="4495800" y="4495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a:t>
            </a:r>
          </a:p>
        </p:txBody>
      </p:sp>
      <p:sp>
        <p:nvSpPr>
          <p:cNvPr id="24" name="Rectangle 23"/>
          <p:cNvSpPr>
            <a:spLocks noChangeArrowheads="1"/>
          </p:cNvSpPr>
          <p:nvPr/>
        </p:nvSpPr>
        <p:spPr bwMode="auto">
          <a:xfrm>
            <a:off x="4495800" y="4876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25" name="Curved Connector 24"/>
          <p:cNvCxnSpPr>
            <a:stCxn id="24" idx="2"/>
            <a:endCxn id="26" idx="1"/>
          </p:cNvCxnSpPr>
          <p:nvPr/>
        </p:nvCxnSpPr>
        <p:spPr>
          <a:xfrm rot="16200000" flipH="1">
            <a:off x="5413117" y="51405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6" name="TextBox 1"/>
          <p:cNvSpPr txBox="1">
            <a:spLocks noChangeArrowheads="1"/>
          </p:cNvSpPr>
          <p:nvPr/>
        </p:nvSpPr>
        <p:spPr bwMode="auto">
          <a:xfrm>
            <a:off x="6096000" y="56388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22" name="TextBox 1"/>
          <p:cNvSpPr txBox="1">
            <a:spLocks noChangeArrowheads="1"/>
          </p:cNvSpPr>
          <p:nvPr/>
        </p:nvSpPr>
        <p:spPr bwMode="auto">
          <a:xfrm>
            <a:off x="762000" y="41910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cxnSp>
        <p:nvCxnSpPr>
          <p:cNvPr id="27" name="Straight Connector 26"/>
          <p:cNvCxnSpPr/>
          <p:nvPr/>
        </p:nvCxnSpPr>
        <p:spPr>
          <a:xfrm flipH="1">
            <a:off x="2209800" y="4191000"/>
            <a:ext cx="1371600" cy="137160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2209800" y="4114800"/>
            <a:ext cx="1371600" cy="144780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71042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29026" name="Rectangle 3"/>
          <p:cNvSpPr>
            <a:spLocks noGrp="1" noChangeArrowheads="1"/>
          </p:cNvSpPr>
          <p:nvPr>
            <p:ph type="body" idx="4294967295"/>
          </p:nvPr>
        </p:nvSpPr>
        <p:spPr/>
        <p:txBody>
          <a:bodyPr/>
          <a:lstStyle/>
          <a:p>
            <a:pPr marL="609600" indent="-609600" eaLnBrk="1" hangingPunct="1">
              <a:lnSpc>
                <a:spcPct val="80000"/>
              </a:lnSpc>
              <a:buFontTx/>
              <a:buNone/>
            </a:pPr>
            <a:r>
              <a:rPr lang="en-US" sz="2800" dirty="0">
                <a:latin typeface="Verdana" pitchFamily="34" charset="0"/>
                <a:ea typeface="MS PGothic" pitchFamily="34" charset="-128"/>
              </a:rPr>
              <a:t>Delete analysis, situation 2</a:t>
            </a:r>
          </a:p>
          <a:p>
            <a:pPr marL="609600" indent="-609600" eaLnBrk="1" hangingPunct="1">
              <a:lnSpc>
                <a:spcPct val="80000"/>
              </a:lnSpc>
              <a:buFontTx/>
              <a:buNone/>
            </a:pPr>
            <a:endParaRPr lang="en-US" sz="2800" dirty="0">
              <a:latin typeface="Verdana" pitchFamily="34" charset="0"/>
              <a:ea typeface="MS PGothic" pitchFamily="34" charset="-128"/>
            </a:endParaRPr>
          </a:p>
          <a:p>
            <a:pPr marL="609600" indent="-609600" eaLnBrk="1" hangingPunct="1">
              <a:lnSpc>
                <a:spcPct val="80000"/>
              </a:lnSpc>
            </a:pPr>
            <a:r>
              <a:rPr lang="en-US" sz="2400" dirty="0">
                <a:latin typeface="Verdana" pitchFamily="34" charset="0"/>
                <a:ea typeface="MS PGothic" pitchFamily="34" charset="-128"/>
              </a:rPr>
              <a:t>Note that when we say “current = null;” this effectively deletes that Node. In Java, objects with no pointers referencing it will automatically be deleted</a:t>
            </a:r>
          </a:p>
          <a:p>
            <a:pPr marL="609600" indent="-609600" eaLnBrk="1" hangingPunct="1">
              <a:lnSpc>
                <a:spcPct val="80000"/>
              </a:lnSpc>
            </a:pPr>
            <a:r>
              <a:rPr lang="en-US" sz="2400" dirty="0">
                <a:latin typeface="Verdana" pitchFamily="34" charset="0"/>
                <a:ea typeface="MS PGothic" pitchFamily="34" charset="-128"/>
              </a:rPr>
              <a:t>in C++ though, you have to explicitly free the memory space with “delete current;”</a:t>
            </a:r>
          </a:p>
          <a:p>
            <a:pPr marL="609600" indent="-609600" eaLnBrk="1" hangingPunct="1">
              <a:lnSpc>
                <a:spcPct val="80000"/>
              </a:lnSpc>
            </a:pPr>
            <a:r>
              <a:rPr lang="en-US" sz="2400" dirty="0">
                <a:latin typeface="Verdana" pitchFamily="34" charset="0"/>
                <a:ea typeface="MS PGothic" pitchFamily="34" charset="-128"/>
              </a:rPr>
              <a:t>This again stresses the importance of drawing pictures when it comes to the joys of pointers and dynamic memory management</a:t>
            </a:r>
          </a:p>
          <a:p>
            <a:pPr marL="609600" indent="-609600" eaLnBrk="1" hangingPunct="1">
              <a:lnSpc>
                <a:spcPct val="80000"/>
              </a:lnSpc>
            </a:pPr>
            <a:r>
              <a:rPr lang="en-US" sz="2400" dirty="0">
                <a:latin typeface="Verdana" pitchFamily="34" charset="0"/>
                <a:ea typeface="MS PGothic" pitchFamily="34" charset="-128"/>
              </a:rPr>
              <a:t>Setting objects to null incorrectly can lead to inconsistent and unexpected results during testing</a:t>
            </a:r>
          </a:p>
          <a:p>
            <a:pPr marL="609600" indent="-609600" eaLnBrk="1" hangingPunct="1">
              <a:lnSpc>
                <a:spcPct val="80000"/>
              </a:lnSpc>
              <a:buFontTx/>
              <a:buNone/>
            </a:pPr>
            <a:endParaRPr lang="en-US" sz="1800" dirty="0">
              <a:latin typeface="Verdana" pitchFamily="34" charset="0"/>
              <a:ea typeface="MS PGothic" pitchFamily="34" charset="-128"/>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31074" name="Rectangle 3"/>
          <p:cNvSpPr>
            <a:spLocks noGrp="1" noChangeArrowheads="1"/>
          </p:cNvSpPr>
          <p:nvPr>
            <p:ph type="body" idx="4294967295"/>
          </p:nvPr>
        </p:nvSpPr>
        <p:spPr/>
        <p:txBody>
          <a:bodyPr/>
          <a:lstStyle/>
          <a:p>
            <a:pPr marL="609600" indent="-609600" eaLnBrk="1" hangingPunct="1">
              <a:lnSpc>
                <a:spcPct val="80000"/>
              </a:lnSpc>
              <a:buFontTx/>
              <a:buNone/>
            </a:pPr>
            <a:r>
              <a:rPr lang="en-US" sz="2400" dirty="0">
                <a:latin typeface="Verdana" pitchFamily="34" charset="0"/>
                <a:ea typeface="MS PGothic" pitchFamily="34" charset="-128"/>
              </a:rPr>
              <a:t>Delete analysis, situations 3 and 4</a:t>
            </a:r>
          </a:p>
          <a:p>
            <a:pPr marL="609600" indent="-609600" eaLnBrk="1" hangingPunct="1">
              <a:lnSpc>
                <a:spcPct val="80000"/>
              </a:lnSpc>
              <a:buFontTx/>
              <a:buNone/>
            </a:pPr>
            <a:endParaRPr lang="en-US" sz="2400" dirty="0">
              <a:latin typeface="Verdana" pitchFamily="34" charset="0"/>
              <a:ea typeface="MS PGothic" pitchFamily="34" charset="-128"/>
            </a:endParaRPr>
          </a:p>
          <a:p>
            <a:pPr marL="609600" indent="-609600" eaLnBrk="1" hangingPunct="1">
              <a:lnSpc>
                <a:spcPct val="80000"/>
              </a:lnSpc>
            </a:pPr>
            <a:r>
              <a:rPr lang="en-US" sz="2000" dirty="0">
                <a:latin typeface="Verdana" pitchFamily="34" charset="0"/>
                <a:ea typeface="MS PGothic" pitchFamily="34" charset="-128"/>
              </a:rPr>
              <a:t>In the remaining situations, we have to traverse the list to see if the element exists (which is O(n))</a:t>
            </a:r>
          </a:p>
          <a:p>
            <a:pPr marL="609600" indent="-609600" eaLnBrk="1" hangingPunct="1">
              <a:lnSpc>
                <a:spcPct val="80000"/>
              </a:lnSpc>
            </a:pPr>
            <a:r>
              <a:rPr lang="en-US" sz="2000" dirty="0">
                <a:latin typeface="Verdana" pitchFamily="34" charset="0"/>
                <a:ea typeface="MS PGothic" pitchFamily="34" charset="-128"/>
              </a:rPr>
              <a:t>If we traverse the list and don’t find the element, we’ll reach null and we’re done (situation 3)</a:t>
            </a:r>
          </a:p>
          <a:p>
            <a:pPr marL="609600" indent="-609600" eaLnBrk="1" hangingPunct="1">
              <a:lnSpc>
                <a:spcPct val="80000"/>
              </a:lnSpc>
            </a:pPr>
            <a:r>
              <a:rPr lang="en-US" sz="2000" dirty="0">
                <a:latin typeface="Verdana" pitchFamily="34" charset="0"/>
                <a:ea typeface="MS PGothic" pitchFamily="34" charset="-128"/>
              </a:rPr>
              <a:t>Finding the element to delete, though, requires some additional pointer management</a:t>
            </a:r>
          </a:p>
          <a:p>
            <a:pPr marL="609600" indent="-609600" eaLnBrk="1" hangingPunct="1">
              <a:lnSpc>
                <a:spcPct val="80000"/>
              </a:lnSpc>
            </a:pPr>
            <a:r>
              <a:rPr lang="en-US" sz="2000" dirty="0">
                <a:latin typeface="Verdana" pitchFamily="34" charset="0"/>
                <a:ea typeface="MS PGothic" pitchFamily="34" charset="-128"/>
              </a:rPr>
              <a:t>As we traverse the list, we cannot just set the “current” Node to the next one though because we need visibility to the Node behind the current one in order to properly delete the Node and maintain the other Nodes in the list</a:t>
            </a:r>
          </a:p>
          <a:p>
            <a:pPr marL="609600" indent="-609600" eaLnBrk="1" hangingPunct="1">
              <a:lnSpc>
                <a:spcPct val="80000"/>
              </a:lnSpc>
            </a:pPr>
            <a:r>
              <a:rPr lang="en-US" sz="2000" dirty="0">
                <a:latin typeface="Verdana" pitchFamily="34" charset="0"/>
                <a:ea typeface="MS PGothic" pitchFamily="34" charset="-128"/>
              </a:rPr>
              <a:t>We do this by maintaining a “previous” pointer along with “current” and start by setting “previous” equal to the head node and “current” equal to </a:t>
            </a:r>
            <a:r>
              <a:rPr lang="en-US" sz="2000" dirty="0" err="1">
                <a:latin typeface="Verdana" pitchFamily="34" charset="0"/>
                <a:ea typeface="MS PGothic" pitchFamily="34" charset="-128"/>
              </a:rPr>
              <a:t>head.next</a:t>
            </a:r>
            <a:endParaRPr lang="en-US" sz="2000" dirty="0">
              <a:latin typeface="Verdana" pitchFamily="34" charset="0"/>
              <a:ea typeface="MS PGothic" pitchFamily="34" charset="-128"/>
            </a:endParaRPr>
          </a:p>
          <a:p>
            <a:pPr marL="609600" indent="-609600" eaLnBrk="1" hangingPunct="1">
              <a:lnSpc>
                <a:spcPct val="80000"/>
              </a:lnSpc>
            </a:pPr>
            <a:r>
              <a:rPr lang="en-US" sz="2000" dirty="0">
                <a:latin typeface="Verdana" pitchFamily="34" charset="0"/>
                <a:ea typeface="MS PGothic" pitchFamily="34" charset="-128"/>
              </a:rPr>
              <a:t>During the loop, if the current Node is not the one to delete, “current” and “previous” pointers traverse to their respective next nodes</a:t>
            </a:r>
          </a:p>
          <a:p>
            <a:pPr marL="0" indent="0" eaLnBrk="1" hangingPunct="1">
              <a:lnSpc>
                <a:spcPct val="80000"/>
              </a:lnSpc>
              <a:buNone/>
            </a:pPr>
            <a:endParaRPr lang="en-US" sz="1600" dirty="0">
              <a:latin typeface="Verdana" pitchFamily="34" charset="0"/>
              <a:ea typeface="MS PGothic" pitchFamily="34" charset="-128"/>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6978"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600" dirty="0">
                <a:latin typeface="Courier New" pitchFamily="49" charset="0"/>
                <a:ea typeface="MS PGothic" pitchFamily="34" charset="-128"/>
              </a:rPr>
              <a:t>					// Final situations</a:t>
            </a:r>
          </a:p>
          <a:p>
            <a:pPr eaLnBrk="1" hangingPunct="1">
              <a:lnSpc>
                <a:spcPct val="80000"/>
              </a:lnSpc>
              <a:buFontTx/>
              <a:buNone/>
            </a:pPr>
            <a:r>
              <a:rPr lang="en-US" sz="1600" dirty="0">
                <a:latin typeface="Courier New" pitchFamily="49" charset="0"/>
                <a:ea typeface="MS PGothic" pitchFamily="34" charset="-128"/>
              </a:rPr>
              <a:t>					</a:t>
            </a:r>
            <a:r>
              <a:rPr lang="en-US" sz="1600" dirty="0">
                <a:solidFill>
                  <a:srgbClr val="FF0000"/>
                </a:solidFill>
                <a:latin typeface="Courier New" pitchFamily="49" charset="0"/>
                <a:ea typeface="MS PGothic" pitchFamily="34" charset="-128"/>
              </a:rPr>
              <a:t>current = </a:t>
            </a:r>
            <a:r>
              <a:rPr lang="en-US" sz="1600" dirty="0" err="1">
                <a:solidFill>
                  <a:srgbClr val="FF0000"/>
                </a:solidFill>
                <a:latin typeface="Courier New" pitchFamily="49" charset="0"/>
                <a:ea typeface="MS PGothic" pitchFamily="34" charset="-128"/>
              </a:rPr>
              <a:t>head.next</a:t>
            </a:r>
            <a:r>
              <a:rPr lang="en-US" sz="1600" dirty="0">
                <a:solidFill>
                  <a:srgbClr val="FF0000"/>
                </a:solidFill>
                <a:latin typeface="Courier New" pitchFamily="49" charset="0"/>
                <a:ea typeface="MS PGothic" pitchFamily="34" charset="-128"/>
              </a:rPr>
              <a:t>;</a:t>
            </a:r>
          </a:p>
          <a:p>
            <a:pPr eaLnBrk="1" hangingPunct="1">
              <a:lnSpc>
                <a:spcPct val="80000"/>
              </a:lnSpc>
              <a:buFontTx/>
              <a:buNone/>
            </a:pPr>
            <a:r>
              <a:rPr lang="en-US" sz="1600" dirty="0">
                <a:solidFill>
                  <a:srgbClr val="FF0000"/>
                </a:solidFill>
                <a:latin typeface="Courier New" pitchFamily="49" charset="0"/>
                <a:ea typeface="MS PGothic" pitchFamily="34" charset="-128"/>
              </a:rPr>
              <a:t>					</a:t>
            </a:r>
            <a:r>
              <a:rPr lang="en-US" sz="1600" dirty="0">
                <a:solidFill>
                  <a:srgbClr val="0070C0"/>
                </a:solidFill>
                <a:latin typeface="Courier New" pitchFamily="49" charset="0"/>
                <a:ea typeface="MS PGothic" pitchFamily="34" charset="-128"/>
              </a:rPr>
              <a:t>Node</a:t>
            </a:r>
            <a:r>
              <a:rPr lang="en-US" sz="1600" dirty="0">
                <a:solidFill>
                  <a:srgbClr val="FF0000"/>
                </a:solidFill>
                <a:latin typeface="Courier New" pitchFamily="49" charset="0"/>
                <a:ea typeface="MS PGothic" pitchFamily="34" charset="-128"/>
              </a:rPr>
              <a:t> </a:t>
            </a:r>
            <a:r>
              <a:rPr lang="en-US" sz="1600" dirty="0">
                <a:solidFill>
                  <a:srgbClr val="0070C0"/>
                </a:solidFill>
                <a:latin typeface="Courier New" pitchFamily="49" charset="0"/>
                <a:ea typeface="MS PGothic" pitchFamily="34" charset="-128"/>
              </a:rPr>
              <a:t>previous</a:t>
            </a:r>
            <a:r>
              <a:rPr lang="en-US" sz="1600" dirty="0">
                <a:solidFill>
                  <a:srgbClr val="FF0000"/>
                </a:solidFill>
                <a:latin typeface="Courier New" pitchFamily="49" charset="0"/>
                <a:ea typeface="MS PGothic" pitchFamily="34" charset="-128"/>
              </a:rPr>
              <a:t> </a:t>
            </a:r>
            <a:r>
              <a:rPr lang="en-US" sz="1600" dirty="0">
                <a:solidFill>
                  <a:srgbClr val="0070C0"/>
                </a:solidFill>
                <a:latin typeface="Courier New" pitchFamily="49" charset="0"/>
                <a:ea typeface="MS PGothic" pitchFamily="34" charset="-128"/>
              </a:rPr>
              <a:t>= head</a:t>
            </a:r>
            <a:r>
              <a:rPr lang="en-US" sz="1600" dirty="0">
                <a:solidFill>
                  <a:srgbClr val="FF0000"/>
                </a:solidFill>
                <a:latin typeface="Courier New" pitchFamily="49" charset="0"/>
                <a:ea typeface="MS PGothic" pitchFamily="34" charset="-128"/>
              </a:rPr>
              <a:t>;</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
        <p:nvSpPr>
          <p:cNvPr id="7" name="Rectangle 7"/>
          <p:cNvSpPr>
            <a:spLocks noChangeArrowheads="1"/>
          </p:cNvSpPr>
          <p:nvPr/>
        </p:nvSpPr>
        <p:spPr bwMode="auto">
          <a:xfrm>
            <a:off x="1752600" y="3352800"/>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rPr>
              <a:t>0x4245ABC0</a:t>
            </a:r>
            <a:endParaRPr lang="en-US" dirty="0">
              <a:solidFill>
                <a:srgbClr val="0070C0"/>
              </a:solidFill>
              <a:cs typeface="Arial" charset="0"/>
            </a:endParaRPr>
          </a:p>
        </p:txBody>
      </p:sp>
      <p:sp>
        <p:nvSpPr>
          <p:cNvPr id="8" name="TextBox 1"/>
          <p:cNvSpPr txBox="1">
            <a:spLocks noChangeArrowheads="1"/>
          </p:cNvSpPr>
          <p:nvPr/>
        </p:nvSpPr>
        <p:spPr bwMode="auto">
          <a:xfrm>
            <a:off x="533400" y="3352800"/>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9" name="Curved Connector 8"/>
          <p:cNvCxnSpPr>
            <a:stCxn id="7" idx="2"/>
            <a:endCxn id="13" idx="0"/>
          </p:cNvCxnSpPr>
          <p:nvPr/>
        </p:nvCxnSpPr>
        <p:spPr>
          <a:xfrm rot="5400000">
            <a:off x="1619250" y="3448050"/>
            <a:ext cx="762000" cy="13335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7"/>
          <p:cNvSpPr>
            <a:spLocks noChangeArrowheads="1"/>
          </p:cNvSpPr>
          <p:nvPr/>
        </p:nvSpPr>
        <p:spPr bwMode="auto">
          <a:xfrm>
            <a:off x="1752600" y="2743200"/>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0x44001FAC</a:t>
            </a:r>
          </a:p>
        </p:txBody>
      </p:sp>
      <p:sp>
        <p:nvSpPr>
          <p:cNvPr id="18" name="TextBox 1"/>
          <p:cNvSpPr txBox="1">
            <a:spLocks noChangeArrowheads="1"/>
          </p:cNvSpPr>
          <p:nvPr/>
        </p:nvSpPr>
        <p:spPr bwMode="auto">
          <a:xfrm>
            <a:off x="533400" y="2743200"/>
            <a:ext cx="102256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current</a:t>
            </a:r>
          </a:p>
        </p:txBody>
      </p:sp>
      <p:cxnSp>
        <p:nvCxnSpPr>
          <p:cNvPr id="19" name="Curved Connector 18"/>
          <p:cNvCxnSpPr>
            <a:stCxn id="17" idx="3"/>
            <a:endCxn id="23" idx="0"/>
          </p:cNvCxnSpPr>
          <p:nvPr/>
        </p:nvCxnSpPr>
        <p:spPr>
          <a:xfrm>
            <a:off x="3581400" y="2933700"/>
            <a:ext cx="114300" cy="1562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0" name="Rectangle 7"/>
          <p:cNvSpPr>
            <a:spLocks noChangeArrowheads="1"/>
          </p:cNvSpPr>
          <p:nvPr/>
        </p:nvSpPr>
        <p:spPr bwMode="auto">
          <a:xfrm>
            <a:off x="1752600" y="1676400"/>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21" name="TextBox 1"/>
          <p:cNvSpPr txBox="1">
            <a:spLocks noChangeArrowheads="1"/>
          </p:cNvSpPr>
          <p:nvPr/>
        </p:nvSpPr>
        <p:spPr bwMode="auto">
          <a:xfrm>
            <a:off x="533400" y="1676400"/>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
        <p:nvSpPr>
          <p:cNvPr id="13" name="Rectangle 12"/>
          <p:cNvSpPr>
            <a:spLocks noChangeArrowheads="1"/>
          </p:cNvSpPr>
          <p:nvPr/>
        </p:nvSpPr>
        <p:spPr bwMode="auto">
          <a:xfrm>
            <a:off x="533400" y="4495800"/>
            <a:ext cx="1600200" cy="381000"/>
          </a:xfrm>
          <a:prstGeom prst="rect">
            <a:avLst/>
          </a:prstGeom>
          <a:noFill/>
          <a:ln w="9525">
            <a:solidFill>
              <a:srgbClr val="0070C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0000"/>
                </a:solidFill>
                <a:cs typeface="Arial" charset="0"/>
              </a:rPr>
              <a:t>25</a:t>
            </a:r>
          </a:p>
        </p:txBody>
      </p:sp>
      <p:sp>
        <p:nvSpPr>
          <p:cNvPr id="14" name="Rectangle 13"/>
          <p:cNvSpPr>
            <a:spLocks noChangeArrowheads="1"/>
          </p:cNvSpPr>
          <p:nvPr/>
        </p:nvSpPr>
        <p:spPr bwMode="auto">
          <a:xfrm>
            <a:off x="533400" y="4876800"/>
            <a:ext cx="1600200" cy="381000"/>
          </a:xfrm>
          <a:prstGeom prst="rect">
            <a:avLst/>
          </a:prstGeom>
          <a:noFill/>
          <a:ln w="9525">
            <a:solidFill>
              <a:srgbClr val="0070C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0x44001FAC</a:t>
            </a:r>
          </a:p>
        </p:txBody>
      </p:sp>
      <p:cxnSp>
        <p:nvCxnSpPr>
          <p:cNvPr id="15" name="Curved Connector 14"/>
          <p:cNvCxnSpPr>
            <a:stCxn id="14" idx="2"/>
            <a:endCxn id="23" idx="1"/>
          </p:cNvCxnSpPr>
          <p:nvPr/>
        </p:nvCxnSpPr>
        <p:spPr>
          <a:xfrm rot="5400000" flipH="1" flipV="1">
            <a:off x="1828800" y="4191000"/>
            <a:ext cx="571500" cy="1562100"/>
          </a:xfrm>
          <a:prstGeom prst="curvedConnector4">
            <a:avLst>
              <a:gd name="adj1" fmla="val -40000"/>
              <a:gd name="adj2" fmla="val 7561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22"/>
          <p:cNvSpPr>
            <a:spLocks noChangeArrowheads="1"/>
          </p:cNvSpPr>
          <p:nvPr/>
        </p:nvSpPr>
        <p:spPr bwMode="auto">
          <a:xfrm>
            <a:off x="2895600" y="4495800"/>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a:t>
            </a:r>
          </a:p>
        </p:txBody>
      </p:sp>
      <p:sp>
        <p:nvSpPr>
          <p:cNvPr id="24" name="Rectangle 23"/>
          <p:cNvSpPr>
            <a:spLocks noChangeArrowheads="1"/>
          </p:cNvSpPr>
          <p:nvPr/>
        </p:nvSpPr>
        <p:spPr bwMode="auto">
          <a:xfrm>
            <a:off x="2895600" y="4876800"/>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0xA32011D2</a:t>
            </a:r>
          </a:p>
        </p:txBody>
      </p:sp>
      <p:cxnSp>
        <p:nvCxnSpPr>
          <p:cNvPr id="25" name="Curved Connector 24"/>
          <p:cNvCxnSpPr>
            <a:stCxn id="24" idx="2"/>
            <a:endCxn id="28" idx="1"/>
          </p:cNvCxnSpPr>
          <p:nvPr/>
        </p:nvCxnSpPr>
        <p:spPr>
          <a:xfrm rot="5400000" flipH="1" flipV="1">
            <a:off x="4076700" y="4305300"/>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Rectangle 7"/>
          <p:cNvSpPr>
            <a:spLocks noChangeArrowheads="1"/>
          </p:cNvSpPr>
          <p:nvPr/>
        </p:nvSpPr>
        <p:spPr bwMode="auto">
          <a:xfrm>
            <a:off x="1752600" y="2209800"/>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rPr>
              <a:t>0x4245ABC0</a:t>
            </a:r>
          </a:p>
        </p:txBody>
      </p:sp>
      <p:sp>
        <p:nvSpPr>
          <p:cNvPr id="27" name="TextBox 1"/>
          <p:cNvSpPr txBox="1">
            <a:spLocks noChangeArrowheads="1"/>
          </p:cNvSpPr>
          <p:nvPr/>
        </p:nvSpPr>
        <p:spPr bwMode="auto">
          <a:xfrm>
            <a:off x="533400" y="2209800"/>
            <a:ext cx="117088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previous</a:t>
            </a:r>
          </a:p>
        </p:txBody>
      </p:sp>
      <p:sp>
        <p:nvSpPr>
          <p:cNvPr id="28" name="Rectangle 27"/>
          <p:cNvSpPr>
            <a:spLocks noChangeArrowheads="1"/>
          </p:cNvSpPr>
          <p:nvPr/>
        </p:nvSpPr>
        <p:spPr bwMode="auto">
          <a:xfrm>
            <a:off x="5029200" y="4495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29" name="Rectangle 28"/>
          <p:cNvSpPr>
            <a:spLocks noChangeArrowheads="1"/>
          </p:cNvSpPr>
          <p:nvPr/>
        </p:nvSpPr>
        <p:spPr bwMode="auto">
          <a:xfrm>
            <a:off x="5029200" y="4876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0x1122AAB0</a:t>
            </a:r>
          </a:p>
        </p:txBody>
      </p:sp>
      <p:cxnSp>
        <p:nvCxnSpPr>
          <p:cNvPr id="30" name="Curved Connector 29"/>
          <p:cNvCxnSpPr>
            <a:cxnSpLocks/>
            <a:stCxn id="29" idx="2"/>
            <a:endCxn id="33" idx="1"/>
          </p:cNvCxnSpPr>
          <p:nvPr/>
        </p:nvCxnSpPr>
        <p:spPr>
          <a:xfrm rot="5400000" flipH="1" flipV="1">
            <a:off x="6104567" y="4411032"/>
            <a:ext cx="571500" cy="1122035"/>
          </a:xfrm>
          <a:prstGeom prst="curvedConnector4">
            <a:avLst>
              <a:gd name="adj1" fmla="val -40000"/>
              <a:gd name="adj2" fmla="val 85654"/>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22" idx="1"/>
            <a:endCxn id="13" idx="1"/>
          </p:cNvCxnSpPr>
          <p:nvPr/>
        </p:nvCxnSpPr>
        <p:spPr>
          <a:xfrm rot="10800000" flipV="1">
            <a:off x="533400" y="2400300"/>
            <a:ext cx="1219200" cy="2286000"/>
          </a:xfrm>
          <a:prstGeom prst="curvedConnector3">
            <a:avLst>
              <a:gd name="adj1" fmla="val 11875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2" name="TextBox 1">
            <a:extLst>
              <a:ext uri="{FF2B5EF4-FFF2-40B4-BE49-F238E27FC236}">
                <a16:creationId xmlns:a16="http://schemas.microsoft.com/office/drawing/2014/main" id="{8741F2E6-B3DE-4054-94AB-C1B511BB6FC8}"/>
              </a:ext>
            </a:extLst>
          </p:cNvPr>
          <p:cNvSpPr txBox="1">
            <a:spLocks noChangeArrowheads="1"/>
          </p:cNvSpPr>
          <p:nvPr/>
        </p:nvSpPr>
        <p:spPr bwMode="auto">
          <a:xfrm>
            <a:off x="8551535" y="5638800"/>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33" name="Rectangle 32">
            <a:extLst>
              <a:ext uri="{FF2B5EF4-FFF2-40B4-BE49-F238E27FC236}">
                <a16:creationId xmlns:a16="http://schemas.microsoft.com/office/drawing/2014/main" id="{8FB8EC62-7252-4DF7-8F17-4392238DECDB}"/>
              </a:ext>
            </a:extLst>
          </p:cNvPr>
          <p:cNvSpPr>
            <a:spLocks noChangeArrowheads="1"/>
          </p:cNvSpPr>
          <p:nvPr/>
        </p:nvSpPr>
        <p:spPr bwMode="auto">
          <a:xfrm>
            <a:off x="6951335" y="4495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10</a:t>
            </a:r>
          </a:p>
        </p:txBody>
      </p:sp>
      <p:sp>
        <p:nvSpPr>
          <p:cNvPr id="34" name="Rectangle 33">
            <a:extLst>
              <a:ext uri="{FF2B5EF4-FFF2-40B4-BE49-F238E27FC236}">
                <a16:creationId xmlns:a16="http://schemas.microsoft.com/office/drawing/2014/main" id="{CCDE7B25-CB15-4A34-8E58-C7072021C284}"/>
              </a:ext>
            </a:extLst>
          </p:cNvPr>
          <p:cNvSpPr>
            <a:spLocks noChangeArrowheads="1"/>
          </p:cNvSpPr>
          <p:nvPr/>
        </p:nvSpPr>
        <p:spPr bwMode="auto">
          <a:xfrm>
            <a:off x="6951335" y="48768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35" name="Curved Connector 29">
            <a:extLst>
              <a:ext uri="{FF2B5EF4-FFF2-40B4-BE49-F238E27FC236}">
                <a16:creationId xmlns:a16="http://schemas.microsoft.com/office/drawing/2014/main" id="{FAB7D6C9-732E-4254-9769-F213094257D1}"/>
              </a:ext>
            </a:extLst>
          </p:cNvPr>
          <p:cNvCxnSpPr>
            <a:stCxn id="34" idx="2"/>
            <a:endCxn id="32" idx="1"/>
          </p:cNvCxnSpPr>
          <p:nvPr/>
        </p:nvCxnSpPr>
        <p:spPr>
          <a:xfrm rot="16200000" flipH="1">
            <a:off x="7868652" y="51405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56590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6978"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600" dirty="0">
                <a:latin typeface="Courier New" pitchFamily="49" charset="0"/>
                <a:ea typeface="MS PGothic" pitchFamily="34" charset="-128"/>
              </a:rPr>
              <a:t>					</a:t>
            </a:r>
            <a:r>
              <a:rPr lang="en-US" sz="1400" dirty="0">
                <a:latin typeface="Courier New" pitchFamily="49" charset="0"/>
                <a:ea typeface="MS PGothic" pitchFamily="34" charset="-128"/>
              </a:rPr>
              <a:t>while (current != null)</a:t>
            </a:r>
          </a:p>
          <a:p>
            <a:pPr eaLnBrk="1" hangingPunct="1">
              <a:lnSpc>
                <a:spcPct val="80000"/>
              </a:lnSpc>
              <a:buFontTx/>
              <a:buNone/>
            </a:pPr>
            <a:r>
              <a:rPr lang="en-US" sz="1400" dirty="0">
                <a:latin typeface="Courier New" pitchFamily="49" charset="0"/>
                <a:ea typeface="MS PGothic" pitchFamily="34" charset="-128"/>
              </a:rPr>
              <a:t>					{</a:t>
            </a:r>
          </a:p>
          <a:p>
            <a:pPr eaLnBrk="1" hangingPunct="1">
              <a:lnSpc>
                <a:spcPct val="80000"/>
              </a:lnSpc>
              <a:buFontTx/>
              <a:buNone/>
            </a:pPr>
            <a:r>
              <a:rPr lang="en-US" sz="1400" dirty="0">
                <a:solidFill>
                  <a:srgbClr val="FF0000"/>
                </a:solidFill>
                <a:latin typeface="Courier New" pitchFamily="49" charset="0"/>
                <a:ea typeface="MS PGothic" pitchFamily="34" charset="-128"/>
              </a:rPr>
              <a:t>					   if (</a:t>
            </a:r>
            <a:r>
              <a:rPr lang="en-US" sz="1400" dirty="0" err="1">
                <a:solidFill>
                  <a:srgbClr val="FF0000"/>
                </a:solidFill>
                <a:latin typeface="Courier New" pitchFamily="49" charset="0"/>
                <a:ea typeface="MS PGothic" pitchFamily="34" charset="-128"/>
              </a:rPr>
              <a:t>current.data</a:t>
            </a:r>
            <a:r>
              <a:rPr lang="en-US" sz="1400" dirty="0">
                <a:solidFill>
                  <a:srgbClr val="FF0000"/>
                </a:solidFill>
                <a:latin typeface="Courier New" pitchFamily="49" charset="0"/>
                <a:ea typeface="MS PGothic" pitchFamily="34" charset="-128"/>
              </a:rPr>
              <a:t> == value)</a:t>
            </a:r>
          </a:p>
          <a:p>
            <a:pPr eaLnBrk="1" hangingPunct="1">
              <a:lnSpc>
                <a:spcPct val="80000"/>
              </a:lnSpc>
              <a:buFontTx/>
              <a:buNone/>
            </a:pPr>
            <a:r>
              <a:rPr lang="en-US" sz="1400" dirty="0">
                <a:latin typeface="Courier New" pitchFamily="49" charset="0"/>
                <a:ea typeface="MS PGothic" pitchFamily="34" charset="-128"/>
              </a:rPr>
              <a:t>					   {</a:t>
            </a:r>
          </a:p>
          <a:p>
            <a:pPr eaLnBrk="1" hangingPunct="1">
              <a:lnSpc>
                <a:spcPct val="80000"/>
              </a:lnSpc>
              <a:buFontTx/>
              <a:buNone/>
            </a:pPr>
            <a:r>
              <a:rPr lang="en-US" sz="1400" dirty="0">
                <a:latin typeface="Courier New" pitchFamily="49" charset="0"/>
                <a:ea typeface="MS PGothic" pitchFamily="34" charset="-128"/>
              </a:rPr>
              <a:t>						</a:t>
            </a:r>
            <a:r>
              <a:rPr lang="en-US" sz="1400" dirty="0" err="1">
                <a:latin typeface="Courier New" pitchFamily="49" charset="0"/>
                <a:ea typeface="MS PGothic" pitchFamily="34" charset="-128"/>
              </a:rPr>
              <a:t>previous.next</a:t>
            </a:r>
            <a:r>
              <a:rPr lang="en-US" sz="1400" dirty="0">
                <a:latin typeface="Courier New" pitchFamily="49" charset="0"/>
                <a:ea typeface="MS PGothic" pitchFamily="34" charset="-128"/>
              </a:rPr>
              <a:t> = </a:t>
            </a:r>
            <a:r>
              <a:rPr lang="en-US" sz="1400" dirty="0" err="1">
                <a:latin typeface="Courier New" pitchFamily="49" charset="0"/>
                <a:ea typeface="MS PGothic" pitchFamily="34" charset="-128"/>
              </a:rPr>
              <a:t>current.next</a:t>
            </a:r>
            <a:r>
              <a:rPr lang="en-US" sz="1400" dirty="0">
                <a:latin typeface="Courier New" pitchFamily="49" charset="0"/>
                <a:ea typeface="MS PGothic" pitchFamily="34" charset="-128"/>
              </a:rPr>
              <a:t>;</a:t>
            </a:r>
          </a:p>
          <a:p>
            <a:pPr eaLnBrk="1" hangingPunct="1">
              <a:lnSpc>
                <a:spcPct val="80000"/>
              </a:lnSpc>
              <a:buFontTx/>
              <a:buNone/>
            </a:pPr>
            <a:r>
              <a:rPr lang="en-US" sz="1400" dirty="0">
                <a:latin typeface="Courier New" pitchFamily="49" charset="0"/>
                <a:ea typeface="MS PGothic" pitchFamily="34" charset="-128"/>
              </a:rPr>
              <a:t>						current = null;</a:t>
            </a:r>
          </a:p>
          <a:p>
            <a:pPr eaLnBrk="1" hangingPunct="1">
              <a:lnSpc>
                <a:spcPct val="80000"/>
              </a:lnSpc>
              <a:buFontTx/>
              <a:buNone/>
            </a:pPr>
            <a:r>
              <a:rPr lang="en-US" sz="1400" dirty="0">
                <a:latin typeface="Courier New" pitchFamily="49" charset="0"/>
                <a:ea typeface="MS PGothic" pitchFamily="34" charset="-128"/>
              </a:rPr>
              <a:t>						return true;</a:t>
            </a:r>
          </a:p>
          <a:p>
            <a:pPr eaLnBrk="1" hangingPunct="1">
              <a:lnSpc>
                <a:spcPct val="80000"/>
              </a:lnSpc>
              <a:buFontTx/>
              <a:buNone/>
            </a:pPr>
            <a:r>
              <a:rPr lang="en-US" sz="1400" dirty="0">
                <a:latin typeface="Courier New" pitchFamily="49" charset="0"/>
                <a:ea typeface="MS PGothic" pitchFamily="34" charset="-128"/>
              </a:rPr>
              <a:t>					   }</a:t>
            </a:r>
          </a:p>
          <a:p>
            <a:pPr eaLnBrk="1" hangingPunct="1">
              <a:lnSpc>
                <a:spcPct val="80000"/>
              </a:lnSpc>
              <a:buFontTx/>
              <a:buNone/>
            </a:pPr>
            <a:r>
              <a:rPr lang="en-US" sz="1400" dirty="0">
                <a:latin typeface="Courier New" pitchFamily="49" charset="0"/>
                <a:ea typeface="MS PGothic" pitchFamily="34" charset="-128"/>
              </a:rPr>
              <a:t>					   </a:t>
            </a:r>
            <a:r>
              <a:rPr lang="en-US" sz="1400" dirty="0">
                <a:solidFill>
                  <a:srgbClr val="FF0000"/>
                </a:solidFill>
                <a:latin typeface="Courier New" pitchFamily="49" charset="0"/>
                <a:ea typeface="MS PGothic" pitchFamily="34" charset="-128"/>
              </a:rPr>
              <a:t>current = </a:t>
            </a:r>
            <a:r>
              <a:rPr lang="en-US" sz="1400" dirty="0" err="1">
                <a:solidFill>
                  <a:srgbClr val="FF0000"/>
                </a:solidFill>
                <a:latin typeface="Courier New" pitchFamily="49" charset="0"/>
                <a:ea typeface="MS PGothic" pitchFamily="34" charset="-128"/>
              </a:rPr>
              <a:t>current.next</a:t>
            </a:r>
            <a:r>
              <a:rPr lang="en-US" sz="1400" dirty="0">
                <a:solidFill>
                  <a:srgbClr val="FF0000"/>
                </a:solidFill>
                <a:latin typeface="Courier New" pitchFamily="49" charset="0"/>
                <a:ea typeface="MS PGothic" pitchFamily="34" charset="-128"/>
              </a:rPr>
              <a:t>;</a:t>
            </a:r>
          </a:p>
          <a:p>
            <a:pPr eaLnBrk="1" hangingPunct="1">
              <a:lnSpc>
                <a:spcPct val="80000"/>
              </a:lnSpc>
              <a:buFontTx/>
              <a:buNone/>
            </a:pPr>
            <a:r>
              <a:rPr lang="en-US" sz="1400" dirty="0">
                <a:solidFill>
                  <a:srgbClr val="FF0000"/>
                </a:solidFill>
                <a:latin typeface="Courier New" pitchFamily="49" charset="0"/>
                <a:ea typeface="MS PGothic" pitchFamily="34" charset="-128"/>
              </a:rPr>
              <a:t>					   </a:t>
            </a:r>
            <a:r>
              <a:rPr lang="en-US" sz="1400" dirty="0">
                <a:solidFill>
                  <a:srgbClr val="0070C0"/>
                </a:solidFill>
                <a:latin typeface="Courier New" pitchFamily="49" charset="0"/>
                <a:ea typeface="MS PGothic" pitchFamily="34" charset="-128"/>
              </a:rPr>
              <a:t>previous = </a:t>
            </a:r>
            <a:r>
              <a:rPr lang="en-US" sz="1400" dirty="0" err="1">
                <a:solidFill>
                  <a:srgbClr val="0070C0"/>
                </a:solidFill>
                <a:latin typeface="Courier New" pitchFamily="49" charset="0"/>
                <a:ea typeface="MS PGothic" pitchFamily="34" charset="-128"/>
              </a:rPr>
              <a:t>previous.next</a:t>
            </a:r>
            <a:r>
              <a:rPr lang="en-US" sz="1400" dirty="0">
                <a:solidFill>
                  <a:srgbClr val="0070C0"/>
                </a:solidFill>
                <a:latin typeface="Courier New" pitchFamily="49" charset="0"/>
                <a:ea typeface="MS PGothic" pitchFamily="34" charset="-128"/>
              </a:rPr>
              <a:t>;</a:t>
            </a:r>
          </a:p>
          <a:p>
            <a:pPr eaLnBrk="1" hangingPunct="1">
              <a:lnSpc>
                <a:spcPct val="80000"/>
              </a:lnSpc>
              <a:buFontTx/>
              <a:buNone/>
            </a:pPr>
            <a:r>
              <a:rPr lang="en-US" sz="1400" dirty="0">
                <a:latin typeface="Courier New" pitchFamily="49" charset="0"/>
                <a:ea typeface="MS PGothic" pitchFamily="34" charset="-128"/>
              </a:rPr>
              <a:t>					}</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
        <p:nvSpPr>
          <p:cNvPr id="7" name="Rectangle 7"/>
          <p:cNvSpPr>
            <a:spLocks noChangeArrowheads="1"/>
          </p:cNvSpPr>
          <p:nvPr/>
        </p:nvSpPr>
        <p:spPr bwMode="auto">
          <a:xfrm>
            <a:off x="1752600" y="3897868"/>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0x4245ABC0</a:t>
            </a:r>
            <a:endParaRPr lang="en-US" dirty="0">
              <a:cs typeface="Arial" charset="0"/>
            </a:endParaRPr>
          </a:p>
        </p:txBody>
      </p:sp>
      <p:sp>
        <p:nvSpPr>
          <p:cNvPr id="8" name="TextBox 1"/>
          <p:cNvSpPr txBox="1">
            <a:spLocks noChangeArrowheads="1"/>
          </p:cNvSpPr>
          <p:nvPr/>
        </p:nvSpPr>
        <p:spPr bwMode="auto">
          <a:xfrm>
            <a:off x="533400" y="3897868"/>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9" name="Curved Connector 8"/>
          <p:cNvCxnSpPr>
            <a:cxnSpLocks/>
            <a:stCxn id="7" idx="2"/>
            <a:endCxn id="33" idx="0"/>
          </p:cNvCxnSpPr>
          <p:nvPr/>
        </p:nvCxnSpPr>
        <p:spPr>
          <a:xfrm rot="5400000">
            <a:off x="1672465" y="3958739"/>
            <a:ext cx="674406" cy="1314664"/>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7"/>
          <p:cNvSpPr>
            <a:spLocks noChangeArrowheads="1"/>
          </p:cNvSpPr>
          <p:nvPr/>
        </p:nvSpPr>
        <p:spPr bwMode="auto">
          <a:xfrm>
            <a:off x="1752600" y="3288268"/>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0xA32011D2</a:t>
            </a:r>
          </a:p>
        </p:txBody>
      </p:sp>
      <p:sp>
        <p:nvSpPr>
          <p:cNvPr id="18" name="TextBox 1"/>
          <p:cNvSpPr txBox="1">
            <a:spLocks noChangeArrowheads="1"/>
          </p:cNvSpPr>
          <p:nvPr/>
        </p:nvSpPr>
        <p:spPr bwMode="auto">
          <a:xfrm>
            <a:off x="533400" y="3288268"/>
            <a:ext cx="102256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current</a:t>
            </a:r>
          </a:p>
        </p:txBody>
      </p:sp>
      <p:sp>
        <p:nvSpPr>
          <p:cNvPr id="20" name="Rectangle 7"/>
          <p:cNvSpPr>
            <a:spLocks noChangeArrowheads="1"/>
          </p:cNvSpPr>
          <p:nvPr/>
        </p:nvSpPr>
        <p:spPr bwMode="auto">
          <a:xfrm>
            <a:off x="1752600" y="2221468"/>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21" name="TextBox 1"/>
          <p:cNvSpPr txBox="1">
            <a:spLocks noChangeArrowheads="1"/>
          </p:cNvSpPr>
          <p:nvPr/>
        </p:nvSpPr>
        <p:spPr bwMode="auto">
          <a:xfrm>
            <a:off x="533400" y="2221468"/>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
        <p:nvSpPr>
          <p:cNvPr id="22" name="Rectangle 7"/>
          <p:cNvSpPr>
            <a:spLocks noChangeArrowheads="1"/>
          </p:cNvSpPr>
          <p:nvPr/>
        </p:nvSpPr>
        <p:spPr bwMode="auto">
          <a:xfrm>
            <a:off x="1752600" y="2754868"/>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rPr>
              <a:t>0x44001FAC</a:t>
            </a:r>
          </a:p>
        </p:txBody>
      </p:sp>
      <p:sp>
        <p:nvSpPr>
          <p:cNvPr id="27" name="TextBox 1"/>
          <p:cNvSpPr txBox="1">
            <a:spLocks noChangeArrowheads="1"/>
          </p:cNvSpPr>
          <p:nvPr/>
        </p:nvSpPr>
        <p:spPr bwMode="auto">
          <a:xfrm>
            <a:off x="533400" y="2754868"/>
            <a:ext cx="117088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previous</a:t>
            </a:r>
          </a:p>
        </p:txBody>
      </p:sp>
      <p:cxnSp>
        <p:nvCxnSpPr>
          <p:cNvPr id="31" name="Curved Connector 30"/>
          <p:cNvCxnSpPr>
            <a:cxnSpLocks/>
            <a:stCxn id="22" idx="3"/>
            <a:endCxn id="36" idx="0"/>
          </p:cNvCxnSpPr>
          <p:nvPr/>
        </p:nvCxnSpPr>
        <p:spPr>
          <a:xfrm>
            <a:off x="3581400" y="2945368"/>
            <a:ext cx="133136" cy="2007906"/>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9" name="Curved Connector 18"/>
          <p:cNvCxnSpPr>
            <a:cxnSpLocks/>
            <a:endCxn id="39" idx="1"/>
          </p:cNvCxnSpPr>
          <p:nvPr/>
        </p:nvCxnSpPr>
        <p:spPr>
          <a:xfrm rot="16200000" flipH="1">
            <a:off x="3501264" y="3597002"/>
            <a:ext cx="1626908" cy="1466635"/>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E1965C1B-EBC4-4DCB-8955-FE53C0BC2D48}"/>
              </a:ext>
            </a:extLst>
          </p:cNvPr>
          <p:cNvSpPr>
            <a:spLocks noChangeArrowheads="1"/>
          </p:cNvSpPr>
          <p:nvPr/>
        </p:nvSpPr>
        <p:spPr bwMode="auto">
          <a:xfrm>
            <a:off x="552236" y="4953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0000"/>
                </a:solidFill>
                <a:cs typeface="Arial" charset="0"/>
              </a:rPr>
              <a:t>25</a:t>
            </a:r>
          </a:p>
        </p:txBody>
      </p:sp>
      <p:sp>
        <p:nvSpPr>
          <p:cNvPr id="34" name="Rectangle 33">
            <a:extLst>
              <a:ext uri="{FF2B5EF4-FFF2-40B4-BE49-F238E27FC236}">
                <a16:creationId xmlns:a16="http://schemas.microsoft.com/office/drawing/2014/main" id="{65F4883A-B3D5-4CCE-B1C8-579F7782E964}"/>
              </a:ext>
            </a:extLst>
          </p:cNvPr>
          <p:cNvSpPr>
            <a:spLocks noChangeArrowheads="1"/>
          </p:cNvSpPr>
          <p:nvPr/>
        </p:nvSpPr>
        <p:spPr bwMode="auto">
          <a:xfrm>
            <a:off x="552236" y="5334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0x44001FAC</a:t>
            </a:r>
          </a:p>
        </p:txBody>
      </p:sp>
      <p:cxnSp>
        <p:nvCxnSpPr>
          <p:cNvPr id="35" name="Curved Connector 14">
            <a:extLst>
              <a:ext uri="{FF2B5EF4-FFF2-40B4-BE49-F238E27FC236}">
                <a16:creationId xmlns:a16="http://schemas.microsoft.com/office/drawing/2014/main" id="{7BF6A4C2-34E2-49BD-8097-8A29C6F12513}"/>
              </a:ext>
            </a:extLst>
          </p:cNvPr>
          <p:cNvCxnSpPr>
            <a:stCxn id="34" idx="2"/>
            <a:endCxn id="36" idx="1"/>
          </p:cNvCxnSpPr>
          <p:nvPr/>
        </p:nvCxnSpPr>
        <p:spPr>
          <a:xfrm rot="5400000" flipH="1" flipV="1">
            <a:off x="1847636" y="4648474"/>
            <a:ext cx="571500" cy="1562100"/>
          </a:xfrm>
          <a:prstGeom prst="curvedConnector4">
            <a:avLst>
              <a:gd name="adj1" fmla="val -40000"/>
              <a:gd name="adj2" fmla="val 7561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6" name="Rectangle 35">
            <a:extLst>
              <a:ext uri="{FF2B5EF4-FFF2-40B4-BE49-F238E27FC236}">
                <a16:creationId xmlns:a16="http://schemas.microsoft.com/office/drawing/2014/main" id="{EB87AF54-4874-46AD-884D-6B6B77409BC1}"/>
              </a:ext>
            </a:extLst>
          </p:cNvPr>
          <p:cNvSpPr>
            <a:spLocks noChangeArrowheads="1"/>
          </p:cNvSpPr>
          <p:nvPr/>
        </p:nvSpPr>
        <p:spPr bwMode="auto">
          <a:xfrm>
            <a:off x="2914436" y="4953274"/>
            <a:ext cx="1600200" cy="381000"/>
          </a:xfrm>
          <a:prstGeom prst="rect">
            <a:avLst/>
          </a:prstGeom>
          <a:noFill/>
          <a:ln w="9525">
            <a:solidFill>
              <a:srgbClr val="0070C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a:t>
            </a:r>
          </a:p>
        </p:txBody>
      </p:sp>
      <p:sp>
        <p:nvSpPr>
          <p:cNvPr id="37" name="Rectangle 36">
            <a:extLst>
              <a:ext uri="{FF2B5EF4-FFF2-40B4-BE49-F238E27FC236}">
                <a16:creationId xmlns:a16="http://schemas.microsoft.com/office/drawing/2014/main" id="{448C338A-CB05-4F29-A6FB-417FC0426312}"/>
              </a:ext>
            </a:extLst>
          </p:cNvPr>
          <p:cNvSpPr>
            <a:spLocks noChangeArrowheads="1"/>
          </p:cNvSpPr>
          <p:nvPr/>
        </p:nvSpPr>
        <p:spPr bwMode="auto">
          <a:xfrm>
            <a:off x="2914436" y="5334274"/>
            <a:ext cx="1600200" cy="381000"/>
          </a:xfrm>
          <a:prstGeom prst="rect">
            <a:avLst/>
          </a:prstGeom>
          <a:noFill/>
          <a:ln w="9525">
            <a:solidFill>
              <a:srgbClr val="0070C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0xA32011D2</a:t>
            </a:r>
          </a:p>
        </p:txBody>
      </p:sp>
      <p:cxnSp>
        <p:nvCxnSpPr>
          <p:cNvPr id="38" name="Curved Connector 24">
            <a:extLst>
              <a:ext uri="{FF2B5EF4-FFF2-40B4-BE49-F238E27FC236}">
                <a16:creationId xmlns:a16="http://schemas.microsoft.com/office/drawing/2014/main" id="{5C96B057-D9E3-48A3-A537-F265525FD56F}"/>
              </a:ext>
            </a:extLst>
          </p:cNvPr>
          <p:cNvCxnSpPr>
            <a:stCxn id="37" idx="2"/>
            <a:endCxn id="39" idx="1"/>
          </p:cNvCxnSpPr>
          <p:nvPr/>
        </p:nvCxnSpPr>
        <p:spPr>
          <a:xfrm rot="5400000" flipH="1" flipV="1">
            <a:off x="4095536" y="4762774"/>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5772EB1C-ED8B-4A58-BC35-56DCFC1552EF}"/>
              </a:ext>
            </a:extLst>
          </p:cNvPr>
          <p:cNvSpPr>
            <a:spLocks noChangeArrowheads="1"/>
          </p:cNvSpPr>
          <p:nvPr/>
        </p:nvSpPr>
        <p:spPr bwMode="auto">
          <a:xfrm>
            <a:off x="5048036" y="4953274"/>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40" name="Rectangle 39">
            <a:extLst>
              <a:ext uri="{FF2B5EF4-FFF2-40B4-BE49-F238E27FC236}">
                <a16:creationId xmlns:a16="http://schemas.microsoft.com/office/drawing/2014/main" id="{B0589637-93EB-4A55-A29C-36ED7BFCCC21}"/>
              </a:ext>
            </a:extLst>
          </p:cNvPr>
          <p:cNvSpPr>
            <a:spLocks noChangeArrowheads="1"/>
          </p:cNvSpPr>
          <p:nvPr/>
        </p:nvSpPr>
        <p:spPr bwMode="auto">
          <a:xfrm>
            <a:off x="5048036" y="5334274"/>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0x1122AAB0</a:t>
            </a:r>
          </a:p>
        </p:txBody>
      </p:sp>
      <p:cxnSp>
        <p:nvCxnSpPr>
          <p:cNvPr id="41" name="Curved Connector 29">
            <a:extLst>
              <a:ext uri="{FF2B5EF4-FFF2-40B4-BE49-F238E27FC236}">
                <a16:creationId xmlns:a16="http://schemas.microsoft.com/office/drawing/2014/main" id="{10DCF617-1957-4D34-8219-6B4EEB599BD2}"/>
              </a:ext>
            </a:extLst>
          </p:cNvPr>
          <p:cNvCxnSpPr>
            <a:cxnSpLocks/>
            <a:stCxn id="40" idx="2"/>
            <a:endCxn id="43" idx="1"/>
          </p:cNvCxnSpPr>
          <p:nvPr/>
        </p:nvCxnSpPr>
        <p:spPr>
          <a:xfrm rot="5400000" flipH="1" flipV="1">
            <a:off x="6123403" y="4868506"/>
            <a:ext cx="571500" cy="1122035"/>
          </a:xfrm>
          <a:prstGeom prst="curvedConnector4">
            <a:avLst>
              <a:gd name="adj1" fmla="val -40000"/>
              <a:gd name="adj2" fmla="val 85654"/>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2" name="TextBox 1">
            <a:extLst>
              <a:ext uri="{FF2B5EF4-FFF2-40B4-BE49-F238E27FC236}">
                <a16:creationId xmlns:a16="http://schemas.microsoft.com/office/drawing/2014/main" id="{55D8FAC4-B2E2-4D7E-A03C-4AAC3F3681BF}"/>
              </a:ext>
            </a:extLst>
          </p:cNvPr>
          <p:cNvSpPr txBox="1">
            <a:spLocks noChangeArrowheads="1"/>
          </p:cNvSpPr>
          <p:nvPr/>
        </p:nvSpPr>
        <p:spPr bwMode="auto">
          <a:xfrm>
            <a:off x="8570371" y="6096274"/>
            <a:ext cx="4991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43" name="Rectangle 42">
            <a:extLst>
              <a:ext uri="{FF2B5EF4-FFF2-40B4-BE49-F238E27FC236}">
                <a16:creationId xmlns:a16="http://schemas.microsoft.com/office/drawing/2014/main" id="{397AFCD9-157F-424E-B88E-D71940F9A857}"/>
              </a:ext>
            </a:extLst>
          </p:cNvPr>
          <p:cNvSpPr>
            <a:spLocks noChangeArrowheads="1"/>
          </p:cNvSpPr>
          <p:nvPr/>
        </p:nvSpPr>
        <p:spPr bwMode="auto">
          <a:xfrm>
            <a:off x="6970171" y="4953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10</a:t>
            </a:r>
          </a:p>
        </p:txBody>
      </p:sp>
      <p:sp>
        <p:nvSpPr>
          <p:cNvPr id="44" name="Rectangle 43">
            <a:extLst>
              <a:ext uri="{FF2B5EF4-FFF2-40B4-BE49-F238E27FC236}">
                <a16:creationId xmlns:a16="http://schemas.microsoft.com/office/drawing/2014/main" id="{771C2568-B9AA-43D7-BA48-559DEE63E1DB}"/>
              </a:ext>
            </a:extLst>
          </p:cNvPr>
          <p:cNvSpPr>
            <a:spLocks noChangeArrowheads="1"/>
          </p:cNvSpPr>
          <p:nvPr/>
        </p:nvSpPr>
        <p:spPr bwMode="auto">
          <a:xfrm>
            <a:off x="6970171" y="5334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45" name="Curved Connector 29">
            <a:extLst>
              <a:ext uri="{FF2B5EF4-FFF2-40B4-BE49-F238E27FC236}">
                <a16:creationId xmlns:a16="http://schemas.microsoft.com/office/drawing/2014/main" id="{64EE5BC6-0F83-4D1B-90E1-9DC95B2E2590}"/>
              </a:ext>
            </a:extLst>
          </p:cNvPr>
          <p:cNvCxnSpPr>
            <a:stCxn id="44" idx="2"/>
            <a:endCxn id="42" idx="1"/>
          </p:cNvCxnSpPr>
          <p:nvPr/>
        </p:nvCxnSpPr>
        <p:spPr>
          <a:xfrm rot="16200000" flipH="1">
            <a:off x="7887488" y="5598057"/>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18161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31074" name="Rectangle 3"/>
          <p:cNvSpPr>
            <a:spLocks noGrp="1" noChangeArrowheads="1"/>
          </p:cNvSpPr>
          <p:nvPr>
            <p:ph type="body" idx="4294967295"/>
          </p:nvPr>
        </p:nvSpPr>
        <p:spPr/>
        <p:txBody>
          <a:bodyPr/>
          <a:lstStyle/>
          <a:p>
            <a:pPr marL="609600" indent="-609600" eaLnBrk="1" hangingPunct="1">
              <a:lnSpc>
                <a:spcPct val="80000"/>
              </a:lnSpc>
              <a:buFontTx/>
              <a:buNone/>
            </a:pPr>
            <a:r>
              <a:rPr lang="en-US" sz="2800" dirty="0">
                <a:latin typeface="Verdana" pitchFamily="34" charset="0"/>
                <a:ea typeface="MS PGothic" pitchFamily="34" charset="-128"/>
              </a:rPr>
              <a:t>Delete analysis</a:t>
            </a:r>
          </a:p>
          <a:p>
            <a:pPr marL="609600" indent="-609600" eaLnBrk="1" hangingPunct="1">
              <a:lnSpc>
                <a:spcPct val="80000"/>
              </a:lnSpc>
              <a:buFontTx/>
              <a:buNone/>
            </a:pPr>
            <a:endParaRPr lang="en-US" sz="2400" dirty="0">
              <a:latin typeface="Verdana" pitchFamily="34" charset="0"/>
              <a:ea typeface="MS PGothic" pitchFamily="34" charset="-128"/>
            </a:endParaRPr>
          </a:p>
          <a:p>
            <a:pPr marL="609600" indent="-609600" eaLnBrk="1" hangingPunct="1">
              <a:lnSpc>
                <a:spcPct val="80000"/>
              </a:lnSpc>
            </a:pPr>
            <a:r>
              <a:rPr lang="en-US" sz="2400" dirty="0">
                <a:latin typeface="Verdana" pitchFamily="34" charset="0"/>
                <a:ea typeface="MS PGothic" pitchFamily="34" charset="-128"/>
              </a:rPr>
              <a:t>When the target node is found, the current node cannot just be set to null as the LinkedList would now be broken</a:t>
            </a:r>
          </a:p>
          <a:p>
            <a:pPr marL="1009650" lvl="1" indent="-609600" eaLnBrk="1" hangingPunct="1">
              <a:lnSpc>
                <a:spcPct val="80000"/>
              </a:lnSpc>
            </a:pPr>
            <a:r>
              <a:rPr lang="en-US" sz="2000" dirty="0">
                <a:solidFill>
                  <a:srgbClr val="FF0000"/>
                </a:solidFill>
                <a:latin typeface="Verdana" pitchFamily="34" charset="0"/>
                <a:ea typeface="MS PGothic" pitchFamily="34" charset="-128"/>
              </a:rPr>
              <a:t>Node 2’s next pointer references nothing</a:t>
            </a:r>
          </a:p>
          <a:p>
            <a:pPr marL="1009650" lvl="1" indent="-609600" eaLnBrk="1" hangingPunct="1">
              <a:lnSpc>
                <a:spcPct val="80000"/>
              </a:lnSpc>
            </a:pPr>
            <a:r>
              <a:rPr lang="en-US" sz="2000" dirty="0">
                <a:solidFill>
                  <a:srgbClr val="FF0000"/>
                </a:solidFill>
                <a:latin typeface="Verdana" pitchFamily="34" charset="0"/>
                <a:ea typeface="MS PGothic" pitchFamily="34" charset="-128"/>
              </a:rPr>
              <a:t>Node 10 has nothing referencing it and is now inaccessible</a:t>
            </a:r>
          </a:p>
          <a:p>
            <a:pPr marL="609600" indent="-609600" eaLnBrk="1" hangingPunct="1">
              <a:lnSpc>
                <a:spcPct val="80000"/>
              </a:lnSpc>
            </a:pPr>
            <a:endParaRPr lang="en-US" sz="2400" dirty="0">
              <a:latin typeface="Verdana" pitchFamily="34" charset="0"/>
              <a:ea typeface="MS PGothic" pitchFamily="34" charset="-128"/>
            </a:endParaRPr>
          </a:p>
          <a:p>
            <a:pPr marL="609600" indent="-609600" eaLnBrk="1" hangingPunct="1">
              <a:lnSpc>
                <a:spcPct val="80000"/>
              </a:lnSpc>
            </a:pPr>
            <a:endParaRPr lang="en-US" sz="1600" dirty="0">
              <a:latin typeface="Verdana" pitchFamily="34" charset="0"/>
              <a:ea typeface="MS PGothic" pitchFamily="34" charset="-128"/>
            </a:endParaRPr>
          </a:p>
        </p:txBody>
      </p:sp>
      <p:sp>
        <p:nvSpPr>
          <p:cNvPr id="5" name="Rectangle 4">
            <a:extLst>
              <a:ext uri="{FF2B5EF4-FFF2-40B4-BE49-F238E27FC236}">
                <a16:creationId xmlns:a16="http://schemas.microsoft.com/office/drawing/2014/main" id="{DB9134B8-D8BB-43FA-BC3D-3A841784338F}"/>
              </a:ext>
            </a:extLst>
          </p:cNvPr>
          <p:cNvSpPr>
            <a:spLocks noChangeArrowheads="1"/>
          </p:cNvSpPr>
          <p:nvPr/>
        </p:nvSpPr>
        <p:spPr bwMode="auto">
          <a:xfrm>
            <a:off x="552236" y="4953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0000"/>
                </a:solidFill>
                <a:cs typeface="Arial" charset="0"/>
              </a:rPr>
              <a:t>25</a:t>
            </a:r>
          </a:p>
        </p:txBody>
      </p:sp>
      <p:sp>
        <p:nvSpPr>
          <p:cNvPr id="6" name="Rectangle 5">
            <a:extLst>
              <a:ext uri="{FF2B5EF4-FFF2-40B4-BE49-F238E27FC236}">
                <a16:creationId xmlns:a16="http://schemas.microsoft.com/office/drawing/2014/main" id="{4575D83D-1244-486C-A2BA-B1177D43EB7C}"/>
              </a:ext>
            </a:extLst>
          </p:cNvPr>
          <p:cNvSpPr>
            <a:spLocks noChangeArrowheads="1"/>
          </p:cNvSpPr>
          <p:nvPr/>
        </p:nvSpPr>
        <p:spPr bwMode="auto">
          <a:xfrm>
            <a:off x="552236" y="5334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0x44001FAC</a:t>
            </a:r>
          </a:p>
        </p:txBody>
      </p:sp>
      <p:cxnSp>
        <p:nvCxnSpPr>
          <p:cNvPr id="7" name="Curved Connector 14">
            <a:extLst>
              <a:ext uri="{FF2B5EF4-FFF2-40B4-BE49-F238E27FC236}">
                <a16:creationId xmlns:a16="http://schemas.microsoft.com/office/drawing/2014/main" id="{48F3D8F9-427A-4FB3-B5BD-F9EDAE653EAB}"/>
              </a:ext>
            </a:extLst>
          </p:cNvPr>
          <p:cNvCxnSpPr>
            <a:stCxn id="6" idx="2"/>
            <a:endCxn id="8" idx="1"/>
          </p:cNvCxnSpPr>
          <p:nvPr/>
        </p:nvCxnSpPr>
        <p:spPr>
          <a:xfrm rot="5400000" flipH="1" flipV="1">
            <a:off x="1847636" y="4648474"/>
            <a:ext cx="571500" cy="1562100"/>
          </a:xfrm>
          <a:prstGeom prst="curvedConnector4">
            <a:avLst>
              <a:gd name="adj1" fmla="val -40000"/>
              <a:gd name="adj2" fmla="val 7561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D7C388A6-B04F-4AFE-9A03-1D5A12797F2F}"/>
              </a:ext>
            </a:extLst>
          </p:cNvPr>
          <p:cNvSpPr>
            <a:spLocks noChangeArrowheads="1"/>
          </p:cNvSpPr>
          <p:nvPr/>
        </p:nvSpPr>
        <p:spPr bwMode="auto">
          <a:xfrm>
            <a:off x="2914436" y="4953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a:t>
            </a:r>
          </a:p>
        </p:txBody>
      </p:sp>
      <p:sp>
        <p:nvSpPr>
          <p:cNvPr id="9" name="Rectangle 8">
            <a:extLst>
              <a:ext uri="{FF2B5EF4-FFF2-40B4-BE49-F238E27FC236}">
                <a16:creationId xmlns:a16="http://schemas.microsoft.com/office/drawing/2014/main" id="{14EEAAEF-33A6-40E6-8AD0-F58EC822E44E}"/>
              </a:ext>
            </a:extLst>
          </p:cNvPr>
          <p:cNvSpPr>
            <a:spLocks noChangeArrowheads="1"/>
          </p:cNvSpPr>
          <p:nvPr/>
        </p:nvSpPr>
        <p:spPr bwMode="auto">
          <a:xfrm>
            <a:off x="2914436" y="5334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a:t>
            </a:r>
          </a:p>
        </p:txBody>
      </p:sp>
      <p:cxnSp>
        <p:nvCxnSpPr>
          <p:cNvPr id="10" name="Curved Connector 24">
            <a:extLst>
              <a:ext uri="{FF2B5EF4-FFF2-40B4-BE49-F238E27FC236}">
                <a16:creationId xmlns:a16="http://schemas.microsoft.com/office/drawing/2014/main" id="{4421F6C2-EABB-41C4-B369-C5FBB7CF8AE8}"/>
              </a:ext>
            </a:extLst>
          </p:cNvPr>
          <p:cNvCxnSpPr>
            <a:cxnSpLocks/>
            <a:stCxn id="9" idx="2"/>
          </p:cNvCxnSpPr>
          <p:nvPr/>
        </p:nvCxnSpPr>
        <p:spPr>
          <a:xfrm rot="5400000" flipH="1" flipV="1">
            <a:off x="4095536" y="4762774"/>
            <a:ext cx="571500" cy="1333500"/>
          </a:xfrm>
          <a:prstGeom prst="curvedConnector4">
            <a:avLst>
              <a:gd name="adj1" fmla="val -40000"/>
              <a:gd name="adj2" fmla="val 8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
            <a:extLst>
              <a:ext uri="{FF2B5EF4-FFF2-40B4-BE49-F238E27FC236}">
                <a16:creationId xmlns:a16="http://schemas.microsoft.com/office/drawing/2014/main" id="{452E43C1-7C49-4BCF-83DA-F493F74CFF48}"/>
              </a:ext>
            </a:extLst>
          </p:cNvPr>
          <p:cNvSpPr txBox="1">
            <a:spLocks noChangeArrowheads="1"/>
          </p:cNvSpPr>
          <p:nvPr/>
        </p:nvSpPr>
        <p:spPr bwMode="auto">
          <a:xfrm>
            <a:off x="8570371" y="6096274"/>
            <a:ext cx="499130" cy="369332"/>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15" name="Rectangle 14">
            <a:extLst>
              <a:ext uri="{FF2B5EF4-FFF2-40B4-BE49-F238E27FC236}">
                <a16:creationId xmlns:a16="http://schemas.microsoft.com/office/drawing/2014/main" id="{04B8DFB0-E28A-4AD8-B42A-6994748CA96B}"/>
              </a:ext>
            </a:extLst>
          </p:cNvPr>
          <p:cNvSpPr>
            <a:spLocks noChangeArrowheads="1"/>
          </p:cNvSpPr>
          <p:nvPr/>
        </p:nvSpPr>
        <p:spPr bwMode="auto">
          <a:xfrm>
            <a:off x="6970171" y="4953274"/>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10</a:t>
            </a:r>
          </a:p>
        </p:txBody>
      </p:sp>
      <p:sp>
        <p:nvSpPr>
          <p:cNvPr id="16" name="Rectangle 15">
            <a:extLst>
              <a:ext uri="{FF2B5EF4-FFF2-40B4-BE49-F238E27FC236}">
                <a16:creationId xmlns:a16="http://schemas.microsoft.com/office/drawing/2014/main" id="{0B1BB3C2-3817-4C0C-B89A-E9A0632B3B20}"/>
              </a:ext>
            </a:extLst>
          </p:cNvPr>
          <p:cNvSpPr>
            <a:spLocks noChangeArrowheads="1"/>
          </p:cNvSpPr>
          <p:nvPr/>
        </p:nvSpPr>
        <p:spPr bwMode="auto">
          <a:xfrm>
            <a:off x="6970171" y="5334274"/>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7" name="Curved Connector 29">
            <a:extLst>
              <a:ext uri="{FF2B5EF4-FFF2-40B4-BE49-F238E27FC236}">
                <a16:creationId xmlns:a16="http://schemas.microsoft.com/office/drawing/2014/main" id="{F8DD9AB7-1ADF-4BA0-A711-193B52C93ED7}"/>
              </a:ext>
            </a:extLst>
          </p:cNvPr>
          <p:cNvCxnSpPr>
            <a:stCxn id="16" idx="2"/>
            <a:endCxn id="14" idx="1"/>
          </p:cNvCxnSpPr>
          <p:nvPr/>
        </p:nvCxnSpPr>
        <p:spPr>
          <a:xfrm rot="16200000" flipH="1">
            <a:off x="7887488" y="5598057"/>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26147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31074" name="Rectangle 3"/>
          <p:cNvSpPr>
            <a:spLocks noGrp="1" noChangeArrowheads="1"/>
          </p:cNvSpPr>
          <p:nvPr>
            <p:ph type="body" idx="4294967295"/>
          </p:nvPr>
        </p:nvSpPr>
        <p:spPr/>
        <p:txBody>
          <a:bodyPr/>
          <a:lstStyle/>
          <a:p>
            <a:pPr marL="609600" indent="-609600" eaLnBrk="1" hangingPunct="1">
              <a:lnSpc>
                <a:spcPct val="80000"/>
              </a:lnSpc>
            </a:pPr>
            <a:r>
              <a:rPr lang="en-US" sz="2400" dirty="0">
                <a:latin typeface="Verdana" pitchFamily="34" charset="0"/>
                <a:ea typeface="MS PGothic" pitchFamily="34" charset="-128"/>
              </a:rPr>
              <a:t>To properly delete the node, the neighboring nodes must be connected to each other</a:t>
            </a:r>
          </a:p>
          <a:p>
            <a:pPr marL="609600" indent="-609600" eaLnBrk="1" hangingPunct="1">
              <a:lnSpc>
                <a:spcPct val="80000"/>
              </a:lnSpc>
            </a:pPr>
            <a:r>
              <a:rPr lang="en-US" sz="2400" dirty="0">
                <a:latin typeface="Verdana" pitchFamily="34" charset="0"/>
                <a:ea typeface="MS PGothic" pitchFamily="34" charset="-128"/>
              </a:rPr>
              <a:t>The “</a:t>
            </a:r>
            <a:r>
              <a:rPr lang="en-US" sz="2400" dirty="0">
                <a:solidFill>
                  <a:srgbClr val="FF0000"/>
                </a:solidFill>
                <a:latin typeface="Verdana" pitchFamily="34" charset="0"/>
                <a:ea typeface="MS PGothic" pitchFamily="34" charset="-128"/>
              </a:rPr>
              <a:t>previous” Node’s next pointer </a:t>
            </a:r>
            <a:r>
              <a:rPr lang="en-US" sz="2400" dirty="0">
                <a:latin typeface="Verdana" pitchFamily="34" charset="0"/>
                <a:ea typeface="MS PGothic" pitchFamily="34" charset="-128"/>
              </a:rPr>
              <a:t>must first be </a:t>
            </a:r>
            <a:r>
              <a:rPr lang="en-US" sz="2400" dirty="0">
                <a:solidFill>
                  <a:srgbClr val="0070C0"/>
                </a:solidFill>
                <a:latin typeface="Verdana" pitchFamily="34" charset="0"/>
                <a:ea typeface="MS PGothic" pitchFamily="34" charset="-128"/>
              </a:rPr>
              <a:t>set to the “current” Node’s next pointer</a:t>
            </a:r>
          </a:p>
          <a:p>
            <a:pPr marL="609600" indent="-609600" eaLnBrk="1" hangingPunct="1">
              <a:lnSpc>
                <a:spcPct val="80000"/>
              </a:lnSpc>
            </a:pPr>
            <a:r>
              <a:rPr lang="en-US" sz="2400" dirty="0">
                <a:latin typeface="Verdana" pitchFamily="34" charset="0"/>
                <a:ea typeface="MS PGothic" pitchFamily="34" charset="-128"/>
              </a:rPr>
              <a:t>The end result should look like this</a:t>
            </a:r>
          </a:p>
          <a:p>
            <a:pPr marL="609600" indent="-609600" eaLnBrk="1" hangingPunct="1">
              <a:lnSpc>
                <a:spcPct val="80000"/>
              </a:lnSpc>
            </a:pPr>
            <a:endParaRPr lang="en-US" sz="2400" dirty="0">
              <a:solidFill>
                <a:srgbClr val="0070C0"/>
              </a:solidFill>
              <a:latin typeface="Verdana" pitchFamily="34" charset="0"/>
              <a:ea typeface="MS PGothic" pitchFamily="34" charset="-128"/>
            </a:endParaRPr>
          </a:p>
          <a:p>
            <a:pPr marL="609600" indent="-609600" eaLnBrk="1" hangingPunct="1">
              <a:lnSpc>
                <a:spcPct val="80000"/>
              </a:lnSpc>
            </a:pPr>
            <a:endParaRPr lang="en-US" sz="2400" dirty="0">
              <a:solidFill>
                <a:srgbClr val="0070C0"/>
              </a:solidFill>
              <a:latin typeface="Verdana" pitchFamily="34" charset="0"/>
              <a:ea typeface="MS PGothic" pitchFamily="34" charset="-128"/>
            </a:endParaRPr>
          </a:p>
          <a:p>
            <a:pPr marL="609600" indent="-609600" eaLnBrk="1" hangingPunct="1">
              <a:lnSpc>
                <a:spcPct val="80000"/>
              </a:lnSpc>
            </a:pPr>
            <a:endParaRPr lang="en-US" sz="2400" dirty="0">
              <a:solidFill>
                <a:srgbClr val="0070C0"/>
              </a:solidFill>
              <a:latin typeface="Verdana" pitchFamily="34" charset="0"/>
              <a:ea typeface="MS PGothic" pitchFamily="34" charset="-128"/>
            </a:endParaRPr>
          </a:p>
          <a:p>
            <a:pPr marL="609600" indent="-609600" eaLnBrk="1" hangingPunct="1">
              <a:lnSpc>
                <a:spcPct val="80000"/>
              </a:lnSpc>
            </a:pPr>
            <a:endParaRPr lang="en-US" sz="2400" dirty="0">
              <a:solidFill>
                <a:srgbClr val="0070C0"/>
              </a:solidFill>
              <a:latin typeface="Verdana" pitchFamily="34" charset="0"/>
              <a:ea typeface="MS PGothic" pitchFamily="34" charset="-128"/>
            </a:endParaRPr>
          </a:p>
          <a:p>
            <a:pPr marL="609600" indent="-609600" eaLnBrk="1" hangingPunct="1">
              <a:lnSpc>
                <a:spcPct val="80000"/>
              </a:lnSpc>
            </a:pPr>
            <a:endParaRPr lang="en-US" sz="2400" dirty="0">
              <a:solidFill>
                <a:srgbClr val="0070C0"/>
              </a:solidFill>
              <a:latin typeface="Verdana" pitchFamily="34" charset="0"/>
              <a:ea typeface="MS PGothic" pitchFamily="34" charset="-128"/>
            </a:endParaRPr>
          </a:p>
          <a:p>
            <a:pPr marL="609600" indent="-609600" eaLnBrk="1" hangingPunct="1">
              <a:lnSpc>
                <a:spcPct val="80000"/>
              </a:lnSpc>
            </a:pPr>
            <a:endParaRPr lang="en-US" sz="2400" dirty="0">
              <a:latin typeface="Verdana" pitchFamily="34" charset="0"/>
              <a:ea typeface="MS PGothic" pitchFamily="34" charset="-128"/>
            </a:endParaRPr>
          </a:p>
          <a:p>
            <a:pPr marL="609600" indent="-609600" eaLnBrk="1" hangingPunct="1">
              <a:lnSpc>
                <a:spcPct val="80000"/>
              </a:lnSpc>
            </a:pPr>
            <a:r>
              <a:rPr lang="en-US" sz="2400" dirty="0">
                <a:latin typeface="Verdana" pitchFamily="34" charset="0"/>
                <a:ea typeface="MS PGothic" pitchFamily="34" charset="-128"/>
              </a:rPr>
              <a:t>Let’s see how the code does this line by line when it finds the node to delete</a:t>
            </a:r>
          </a:p>
          <a:p>
            <a:pPr marL="609600" indent="-609600" eaLnBrk="1" hangingPunct="1">
              <a:lnSpc>
                <a:spcPct val="80000"/>
              </a:lnSpc>
            </a:pPr>
            <a:endParaRPr lang="en-US" sz="2400" dirty="0">
              <a:latin typeface="Verdana" pitchFamily="34" charset="0"/>
              <a:ea typeface="MS PGothic" pitchFamily="34" charset="-128"/>
            </a:endParaRPr>
          </a:p>
          <a:p>
            <a:pPr marL="609600" indent="-609600" eaLnBrk="1" hangingPunct="1">
              <a:lnSpc>
                <a:spcPct val="80000"/>
              </a:lnSpc>
            </a:pPr>
            <a:endParaRPr lang="en-US" sz="1600" dirty="0">
              <a:latin typeface="Verdana" pitchFamily="34" charset="0"/>
              <a:ea typeface="MS PGothic" pitchFamily="34" charset="-128"/>
            </a:endParaRPr>
          </a:p>
        </p:txBody>
      </p:sp>
      <p:sp>
        <p:nvSpPr>
          <p:cNvPr id="4" name="Rectangle 3">
            <a:extLst>
              <a:ext uri="{FF2B5EF4-FFF2-40B4-BE49-F238E27FC236}">
                <a16:creationId xmlns:a16="http://schemas.microsoft.com/office/drawing/2014/main" id="{FF657240-B191-47F1-8DE2-C8EE1E9DBF45}"/>
              </a:ext>
            </a:extLst>
          </p:cNvPr>
          <p:cNvSpPr>
            <a:spLocks noChangeArrowheads="1"/>
          </p:cNvSpPr>
          <p:nvPr/>
        </p:nvSpPr>
        <p:spPr bwMode="auto">
          <a:xfrm>
            <a:off x="552236" y="3886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0000"/>
                </a:solidFill>
                <a:cs typeface="Arial" charset="0"/>
              </a:rPr>
              <a:t>25</a:t>
            </a:r>
          </a:p>
        </p:txBody>
      </p:sp>
      <p:sp>
        <p:nvSpPr>
          <p:cNvPr id="5" name="Rectangle 4">
            <a:extLst>
              <a:ext uri="{FF2B5EF4-FFF2-40B4-BE49-F238E27FC236}">
                <a16:creationId xmlns:a16="http://schemas.microsoft.com/office/drawing/2014/main" id="{65546E0E-5E5D-4060-9B88-8BC893CEA495}"/>
              </a:ext>
            </a:extLst>
          </p:cNvPr>
          <p:cNvSpPr>
            <a:spLocks noChangeArrowheads="1"/>
          </p:cNvSpPr>
          <p:nvPr/>
        </p:nvSpPr>
        <p:spPr bwMode="auto">
          <a:xfrm>
            <a:off x="552236" y="4267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0x44001FAC</a:t>
            </a:r>
          </a:p>
        </p:txBody>
      </p:sp>
      <p:cxnSp>
        <p:nvCxnSpPr>
          <p:cNvPr id="6" name="Curved Connector 14">
            <a:extLst>
              <a:ext uri="{FF2B5EF4-FFF2-40B4-BE49-F238E27FC236}">
                <a16:creationId xmlns:a16="http://schemas.microsoft.com/office/drawing/2014/main" id="{F4D357B9-614E-41FE-A3F6-CB9D90644C71}"/>
              </a:ext>
            </a:extLst>
          </p:cNvPr>
          <p:cNvCxnSpPr>
            <a:stCxn id="5" idx="2"/>
            <a:endCxn id="7" idx="1"/>
          </p:cNvCxnSpPr>
          <p:nvPr/>
        </p:nvCxnSpPr>
        <p:spPr>
          <a:xfrm rot="5400000" flipH="1" flipV="1">
            <a:off x="1847636" y="3581400"/>
            <a:ext cx="571500" cy="1562100"/>
          </a:xfrm>
          <a:prstGeom prst="curvedConnector4">
            <a:avLst>
              <a:gd name="adj1" fmla="val -40000"/>
              <a:gd name="adj2" fmla="val 7561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3985D20F-3D8B-4E84-B46A-654B1D8506A0}"/>
              </a:ext>
            </a:extLst>
          </p:cNvPr>
          <p:cNvSpPr>
            <a:spLocks noChangeArrowheads="1"/>
          </p:cNvSpPr>
          <p:nvPr/>
        </p:nvSpPr>
        <p:spPr bwMode="auto">
          <a:xfrm>
            <a:off x="2914436" y="3886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a:t>
            </a:r>
          </a:p>
        </p:txBody>
      </p:sp>
      <p:sp>
        <p:nvSpPr>
          <p:cNvPr id="8" name="Rectangle 7">
            <a:extLst>
              <a:ext uri="{FF2B5EF4-FFF2-40B4-BE49-F238E27FC236}">
                <a16:creationId xmlns:a16="http://schemas.microsoft.com/office/drawing/2014/main" id="{915C7E2A-C2EF-48B7-BF27-1C1A747999B7}"/>
              </a:ext>
            </a:extLst>
          </p:cNvPr>
          <p:cNvSpPr>
            <a:spLocks noChangeArrowheads="1"/>
          </p:cNvSpPr>
          <p:nvPr/>
        </p:nvSpPr>
        <p:spPr bwMode="auto">
          <a:xfrm>
            <a:off x="2914436" y="4267200"/>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0x1122AAB0</a:t>
            </a:r>
          </a:p>
        </p:txBody>
      </p:sp>
      <p:cxnSp>
        <p:nvCxnSpPr>
          <p:cNvPr id="9" name="Curved Connector 24">
            <a:extLst>
              <a:ext uri="{FF2B5EF4-FFF2-40B4-BE49-F238E27FC236}">
                <a16:creationId xmlns:a16="http://schemas.microsoft.com/office/drawing/2014/main" id="{E95E31FE-21C9-4A5E-B9A6-914B35C15310}"/>
              </a:ext>
            </a:extLst>
          </p:cNvPr>
          <p:cNvCxnSpPr>
            <a:cxnSpLocks/>
            <a:stCxn id="8" idx="2"/>
            <a:endCxn id="11" idx="1"/>
          </p:cNvCxnSpPr>
          <p:nvPr/>
        </p:nvCxnSpPr>
        <p:spPr>
          <a:xfrm rot="5400000" flipH="1" flipV="1">
            <a:off x="5056603" y="2734632"/>
            <a:ext cx="571500" cy="3255635"/>
          </a:xfrm>
          <a:prstGeom prst="curvedConnector4">
            <a:avLst>
              <a:gd name="adj1" fmla="val -40000"/>
              <a:gd name="adj2" fmla="val 62288"/>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TextBox 1">
            <a:extLst>
              <a:ext uri="{FF2B5EF4-FFF2-40B4-BE49-F238E27FC236}">
                <a16:creationId xmlns:a16="http://schemas.microsoft.com/office/drawing/2014/main" id="{ACD2FFF1-C959-44D3-A8F9-4ECC9FD80AE4}"/>
              </a:ext>
            </a:extLst>
          </p:cNvPr>
          <p:cNvSpPr txBox="1">
            <a:spLocks noChangeArrowheads="1"/>
          </p:cNvSpPr>
          <p:nvPr/>
        </p:nvSpPr>
        <p:spPr bwMode="auto">
          <a:xfrm>
            <a:off x="8570371" y="5029200"/>
            <a:ext cx="499130" cy="369332"/>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11" name="Rectangle 10">
            <a:extLst>
              <a:ext uri="{FF2B5EF4-FFF2-40B4-BE49-F238E27FC236}">
                <a16:creationId xmlns:a16="http://schemas.microsoft.com/office/drawing/2014/main" id="{EDC6E6CF-D616-4CF9-9083-01723570C2A2}"/>
              </a:ext>
            </a:extLst>
          </p:cNvPr>
          <p:cNvSpPr>
            <a:spLocks noChangeArrowheads="1"/>
          </p:cNvSpPr>
          <p:nvPr/>
        </p:nvSpPr>
        <p:spPr bwMode="auto">
          <a:xfrm>
            <a:off x="6970171" y="3886200"/>
            <a:ext cx="1600200" cy="381000"/>
          </a:xfrm>
          <a:prstGeom prst="rect">
            <a:avLst/>
          </a:prstGeom>
          <a:noFill/>
          <a:ln w="9525">
            <a:solidFill>
              <a:srgbClr val="0070C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10</a:t>
            </a:r>
          </a:p>
        </p:txBody>
      </p:sp>
      <p:sp>
        <p:nvSpPr>
          <p:cNvPr id="12" name="Rectangle 11">
            <a:extLst>
              <a:ext uri="{FF2B5EF4-FFF2-40B4-BE49-F238E27FC236}">
                <a16:creationId xmlns:a16="http://schemas.microsoft.com/office/drawing/2014/main" id="{F793617A-32B8-4B16-ACB3-42C81FA396E4}"/>
              </a:ext>
            </a:extLst>
          </p:cNvPr>
          <p:cNvSpPr>
            <a:spLocks noChangeArrowheads="1"/>
          </p:cNvSpPr>
          <p:nvPr/>
        </p:nvSpPr>
        <p:spPr bwMode="auto">
          <a:xfrm>
            <a:off x="6970171" y="4267200"/>
            <a:ext cx="1600200" cy="381000"/>
          </a:xfrm>
          <a:prstGeom prst="rect">
            <a:avLst/>
          </a:prstGeom>
          <a:noFill/>
          <a:ln w="9525">
            <a:solidFill>
              <a:srgbClr val="0070C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13" name="Curved Connector 29">
            <a:extLst>
              <a:ext uri="{FF2B5EF4-FFF2-40B4-BE49-F238E27FC236}">
                <a16:creationId xmlns:a16="http://schemas.microsoft.com/office/drawing/2014/main" id="{C7A88BE6-E544-4193-B45B-ADC50E9A9539}"/>
              </a:ext>
            </a:extLst>
          </p:cNvPr>
          <p:cNvCxnSpPr>
            <a:stCxn id="12" idx="2"/>
            <a:endCxn id="10" idx="1"/>
          </p:cNvCxnSpPr>
          <p:nvPr/>
        </p:nvCxnSpPr>
        <p:spPr>
          <a:xfrm rot="16200000" flipH="1">
            <a:off x="7887488" y="4530983"/>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90482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6978"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600" dirty="0">
                <a:solidFill>
                  <a:srgbClr val="FF0000"/>
                </a:solidFill>
                <a:latin typeface="Courier New" pitchFamily="49" charset="0"/>
                <a:ea typeface="MS PGothic" pitchFamily="34" charset="-128"/>
              </a:rPr>
              <a:t>				</a:t>
            </a:r>
            <a:r>
              <a:rPr lang="en-US" sz="1600" dirty="0">
                <a:latin typeface="Courier New" pitchFamily="49" charset="0"/>
                <a:ea typeface="MS PGothic" pitchFamily="34" charset="-128"/>
              </a:rPr>
              <a:t>	</a:t>
            </a:r>
            <a:r>
              <a:rPr lang="en-US" sz="1400" dirty="0">
                <a:latin typeface="Courier New" pitchFamily="49" charset="0"/>
                <a:ea typeface="MS PGothic" pitchFamily="34" charset="-128"/>
              </a:rPr>
              <a:t>while (current != null)</a:t>
            </a:r>
          </a:p>
          <a:p>
            <a:pPr eaLnBrk="1" hangingPunct="1">
              <a:lnSpc>
                <a:spcPct val="80000"/>
              </a:lnSpc>
              <a:buFontTx/>
              <a:buNone/>
            </a:pPr>
            <a:r>
              <a:rPr lang="en-US" sz="1400" dirty="0">
                <a:latin typeface="Courier New" pitchFamily="49" charset="0"/>
                <a:ea typeface="MS PGothic" pitchFamily="34" charset="-128"/>
              </a:rPr>
              <a:t>					{</a:t>
            </a:r>
          </a:p>
          <a:p>
            <a:pPr eaLnBrk="1" hangingPunct="1">
              <a:lnSpc>
                <a:spcPct val="80000"/>
              </a:lnSpc>
              <a:buFontTx/>
              <a:buNone/>
            </a:pPr>
            <a:r>
              <a:rPr lang="en-US" sz="1400" dirty="0">
                <a:solidFill>
                  <a:srgbClr val="FF0000"/>
                </a:solidFill>
                <a:latin typeface="Courier New" pitchFamily="49" charset="0"/>
                <a:ea typeface="MS PGothic" pitchFamily="34" charset="-128"/>
              </a:rPr>
              <a:t>					   if (</a:t>
            </a:r>
            <a:r>
              <a:rPr lang="en-US" sz="1400" dirty="0" err="1">
                <a:solidFill>
                  <a:srgbClr val="FF0000"/>
                </a:solidFill>
                <a:latin typeface="Courier New" pitchFamily="49" charset="0"/>
                <a:ea typeface="MS PGothic" pitchFamily="34" charset="-128"/>
              </a:rPr>
              <a:t>current.data</a:t>
            </a:r>
            <a:r>
              <a:rPr lang="en-US" sz="1400" dirty="0">
                <a:solidFill>
                  <a:srgbClr val="FF0000"/>
                </a:solidFill>
                <a:latin typeface="Courier New" pitchFamily="49" charset="0"/>
                <a:ea typeface="MS PGothic" pitchFamily="34" charset="-128"/>
              </a:rPr>
              <a:t> == value)</a:t>
            </a:r>
          </a:p>
          <a:p>
            <a:pPr eaLnBrk="1" hangingPunct="1">
              <a:lnSpc>
                <a:spcPct val="80000"/>
              </a:lnSpc>
              <a:buFontTx/>
              <a:buNone/>
            </a:pPr>
            <a:r>
              <a:rPr lang="en-US" sz="1400" dirty="0">
                <a:solidFill>
                  <a:srgbClr val="FF0000"/>
                </a:solidFill>
                <a:latin typeface="Courier New" pitchFamily="49" charset="0"/>
                <a:ea typeface="MS PGothic" pitchFamily="34" charset="-128"/>
              </a:rPr>
              <a:t>					   {</a:t>
            </a:r>
          </a:p>
          <a:p>
            <a:pPr eaLnBrk="1" hangingPunct="1">
              <a:lnSpc>
                <a:spcPct val="80000"/>
              </a:lnSpc>
              <a:buFontTx/>
              <a:buNone/>
            </a:pPr>
            <a:r>
              <a:rPr lang="en-US" sz="1400" dirty="0">
                <a:solidFill>
                  <a:srgbClr val="0070C0"/>
                </a:solidFill>
                <a:latin typeface="Courier New" pitchFamily="49" charset="0"/>
                <a:ea typeface="MS PGothic" pitchFamily="34" charset="-128"/>
              </a:rPr>
              <a:t>						</a:t>
            </a:r>
            <a:r>
              <a:rPr lang="en-US" sz="1400" dirty="0" err="1">
                <a:solidFill>
                  <a:srgbClr val="0070C0"/>
                </a:solidFill>
                <a:latin typeface="Courier New" pitchFamily="49" charset="0"/>
                <a:ea typeface="MS PGothic" pitchFamily="34" charset="-128"/>
              </a:rPr>
              <a:t>previous.next</a:t>
            </a:r>
            <a:r>
              <a:rPr lang="en-US" sz="1400" dirty="0">
                <a:solidFill>
                  <a:srgbClr val="0070C0"/>
                </a:solidFill>
                <a:latin typeface="Courier New" pitchFamily="49" charset="0"/>
                <a:ea typeface="MS PGothic" pitchFamily="34" charset="-128"/>
              </a:rPr>
              <a:t> = </a:t>
            </a:r>
            <a:r>
              <a:rPr lang="en-US" sz="1400" dirty="0" err="1">
                <a:solidFill>
                  <a:srgbClr val="0070C0"/>
                </a:solidFill>
                <a:latin typeface="Courier New" pitchFamily="49" charset="0"/>
                <a:ea typeface="MS PGothic" pitchFamily="34" charset="-128"/>
              </a:rPr>
              <a:t>current.next</a:t>
            </a:r>
            <a:r>
              <a:rPr lang="en-US" sz="1400" dirty="0">
                <a:solidFill>
                  <a:srgbClr val="0070C0"/>
                </a:solidFill>
                <a:latin typeface="Courier New" pitchFamily="49" charset="0"/>
                <a:ea typeface="MS PGothic" pitchFamily="34" charset="-128"/>
              </a:rPr>
              <a:t>;</a:t>
            </a:r>
          </a:p>
          <a:p>
            <a:pPr eaLnBrk="1" hangingPunct="1">
              <a:lnSpc>
                <a:spcPct val="80000"/>
              </a:lnSpc>
              <a:buFontTx/>
              <a:buNone/>
            </a:pPr>
            <a:r>
              <a:rPr lang="en-US" sz="1400" dirty="0">
                <a:solidFill>
                  <a:srgbClr val="FF0000"/>
                </a:solidFill>
                <a:latin typeface="Courier New" pitchFamily="49" charset="0"/>
                <a:ea typeface="MS PGothic" pitchFamily="34" charset="-128"/>
              </a:rPr>
              <a:t>						</a:t>
            </a:r>
            <a:r>
              <a:rPr lang="en-US" sz="1400" dirty="0">
                <a:latin typeface="Courier New" pitchFamily="49" charset="0"/>
                <a:ea typeface="MS PGothic" pitchFamily="34" charset="-128"/>
              </a:rPr>
              <a:t>current = null;</a:t>
            </a:r>
          </a:p>
          <a:p>
            <a:pPr eaLnBrk="1" hangingPunct="1">
              <a:lnSpc>
                <a:spcPct val="80000"/>
              </a:lnSpc>
              <a:buFontTx/>
              <a:buNone/>
            </a:pPr>
            <a:r>
              <a:rPr lang="en-US" sz="1400" dirty="0">
                <a:latin typeface="Courier New" pitchFamily="49" charset="0"/>
                <a:ea typeface="MS PGothic" pitchFamily="34" charset="-128"/>
              </a:rPr>
              <a:t>						return true;</a:t>
            </a:r>
          </a:p>
          <a:p>
            <a:pPr eaLnBrk="1" hangingPunct="1">
              <a:lnSpc>
                <a:spcPct val="80000"/>
              </a:lnSpc>
              <a:buFontTx/>
              <a:buNone/>
            </a:pPr>
            <a:r>
              <a:rPr lang="en-US" sz="1400" dirty="0">
                <a:latin typeface="Courier New" pitchFamily="49" charset="0"/>
                <a:ea typeface="MS PGothic" pitchFamily="34" charset="-128"/>
              </a:rPr>
              <a:t>					 </a:t>
            </a:r>
            <a:r>
              <a:rPr lang="en-US" sz="1400" dirty="0">
                <a:solidFill>
                  <a:srgbClr val="FF0000"/>
                </a:solidFill>
                <a:latin typeface="Courier New" pitchFamily="49" charset="0"/>
                <a:ea typeface="MS PGothic" pitchFamily="34" charset="-128"/>
              </a:rPr>
              <a:t>  }</a:t>
            </a:r>
          </a:p>
          <a:p>
            <a:pPr eaLnBrk="1" hangingPunct="1">
              <a:lnSpc>
                <a:spcPct val="80000"/>
              </a:lnSpc>
              <a:buFontTx/>
              <a:buNone/>
            </a:pPr>
            <a:r>
              <a:rPr lang="en-US" sz="1400" dirty="0">
                <a:latin typeface="Courier New" pitchFamily="49" charset="0"/>
                <a:ea typeface="MS PGothic" pitchFamily="34" charset="-128"/>
              </a:rPr>
              <a:t>					   current = </a:t>
            </a:r>
            <a:r>
              <a:rPr lang="en-US" sz="1400" dirty="0" err="1">
                <a:latin typeface="Courier New" pitchFamily="49" charset="0"/>
                <a:ea typeface="MS PGothic" pitchFamily="34" charset="-128"/>
              </a:rPr>
              <a:t>current.next</a:t>
            </a:r>
            <a:r>
              <a:rPr lang="en-US" sz="1400" dirty="0">
                <a:latin typeface="Courier New" pitchFamily="49" charset="0"/>
                <a:ea typeface="MS PGothic" pitchFamily="34" charset="-128"/>
              </a:rPr>
              <a:t>;</a:t>
            </a:r>
          </a:p>
          <a:p>
            <a:pPr eaLnBrk="1" hangingPunct="1">
              <a:lnSpc>
                <a:spcPct val="80000"/>
              </a:lnSpc>
              <a:buFontTx/>
              <a:buNone/>
            </a:pPr>
            <a:r>
              <a:rPr lang="en-US" sz="1400" dirty="0">
                <a:latin typeface="Courier New" pitchFamily="49" charset="0"/>
                <a:ea typeface="MS PGothic" pitchFamily="34" charset="-128"/>
              </a:rPr>
              <a:t>					   previous = </a:t>
            </a:r>
            <a:r>
              <a:rPr lang="en-US" sz="1400" dirty="0" err="1">
                <a:latin typeface="Courier New" pitchFamily="49" charset="0"/>
                <a:ea typeface="MS PGothic" pitchFamily="34" charset="-128"/>
              </a:rPr>
              <a:t>previous.next</a:t>
            </a:r>
            <a:r>
              <a:rPr lang="en-US" sz="1400" dirty="0">
                <a:latin typeface="Courier New" pitchFamily="49" charset="0"/>
                <a:ea typeface="MS PGothic" pitchFamily="34" charset="-128"/>
              </a:rPr>
              <a:t>;</a:t>
            </a:r>
          </a:p>
          <a:p>
            <a:pPr eaLnBrk="1" hangingPunct="1">
              <a:lnSpc>
                <a:spcPct val="80000"/>
              </a:lnSpc>
              <a:buFontTx/>
              <a:buNone/>
            </a:pPr>
            <a:r>
              <a:rPr lang="en-US" sz="1400" dirty="0">
                <a:latin typeface="Courier New" pitchFamily="49" charset="0"/>
                <a:ea typeface="MS PGothic" pitchFamily="34" charset="-128"/>
              </a:rPr>
              <a:t>					}</a:t>
            </a:r>
          </a:p>
          <a:p>
            <a:pPr eaLnBrk="1" hangingPunct="1">
              <a:lnSpc>
                <a:spcPct val="80000"/>
              </a:lnSpc>
              <a:buFontTx/>
              <a:buNone/>
            </a:pPr>
            <a:r>
              <a:rPr lang="en-US" sz="1400" dirty="0">
                <a:latin typeface="Courier New" pitchFamily="49" charset="0"/>
                <a:ea typeface="MS PGothic" pitchFamily="34" charset="-128"/>
              </a:rPr>
              <a:t>					return false;</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
        <p:nvSpPr>
          <p:cNvPr id="7" name="Rectangle 7"/>
          <p:cNvSpPr>
            <a:spLocks noChangeArrowheads="1"/>
          </p:cNvSpPr>
          <p:nvPr/>
        </p:nvSpPr>
        <p:spPr bwMode="auto">
          <a:xfrm>
            <a:off x="1752600" y="3897868"/>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0x4245ABC0</a:t>
            </a:r>
            <a:endParaRPr lang="en-US" dirty="0">
              <a:cs typeface="Arial" charset="0"/>
            </a:endParaRPr>
          </a:p>
        </p:txBody>
      </p:sp>
      <p:sp>
        <p:nvSpPr>
          <p:cNvPr id="8" name="TextBox 1"/>
          <p:cNvSpPr txBox="1">
            <a:spLocks noChangeArrowheads="1"/>
          </p:cNvSpPr>
          <p:nvPr/>
        </p:nvSpPr>
        <p:spPr bwMode="auto">
          <a:xfrm>
            <a:off x="533400" y="3897868"/>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9" name="Curved Connector 8"/>
          <p:cNvCxnSpPr>
            <a:cxnSpLocks/>
            <a:stCxn id="7" idx="2"/>
            <a:endCxn id="35" idx="0"/>
          </p:cNvCxnSpPr>
          <p:nvPr/>
        </p:nvCxnSpPr>
        <p:spPr>
          <a:xfrm rot="5400000">
            <a:off x="1672465" y="3958739"/>
            <a:ext cx="674406" cy="1314664"/>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7"/>
          <p:cNvSpPr>
            <a:spLocks noChangeArrowheads="1"/>
          </p:cNvSpPr>
          <p:nvPr/>
        </p:nvSpPr>
        <p:spPr bwMode="auto">
          <a:xfrm>
            <a:off x="1752600" y="3288268"/>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0xA32011D2</a:t>
            </a:r>
          </a:p>
        </p:txBody>
      </p:sp>
      <p:sp>
        <p:nvSpPr>
          <p:cNvPr id="18" name="TextBox 1"/>
          <p:cNvSpPr txBox="1">
            <a:spLocks noChangeArrowheads="1"/>
          </p:cNvSpPr>
          <p:nvPr/>
        </p:nvSpPr>
        <p:spPr bwMode="auto">
          <a:xfrm>
            <a:off x="533400" y="3288268"/>
            <a:ext cx="102256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current</a:t>
            </a:r>
          </a:p>
        </p:txBody>
      </p:sp>
      <p:sp>
        <p:nvSpPr>
          <p:cNvPr id="20" name="Rectangle 7"/>
          <p:cNvSpPr>
            <a:spLocks noChangeArrowheads="1"/>
          </p:cNvSpPr>
          <p:nvPr/>
        </p:nvSpPr>
        <p:spPr bwMode="auto">
          <a:xfrm>
            <a:off x="1752600" y="2221468"/>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15</a:t>
            </a:r>
          </a:p>
        </p:txBody>
      </p:sp>
      <p:sp>
        <p:nvSpPr>
          <p:cNvPr id="21" name="TextBox 1"/>
          <p:cNvSpPr txBox="1">
            <a:spLocks noChangeArrowheads="1"/>
          </p:cNvSpPr>
          <p:nvPr/>
        </p:nvSpPr>
        <p:spPr bwMode="auto">
          <a:xfrm>
            <a:off x="533400" y="2221468"/>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
        <p:nvSpPr>
          <p:cNvPr id="22" name="Rectangle 7"/>
          <p:cNvSpPr>
            <a:spLocks noChangeArrowheads="1"/>
          </p:cNvSpPr>
          <p:nvPr/>
        </p:nvSpPr>
        <p:spPr bwMode="auto">
          <a:xfrm>
            <a:off x="1752600" y="2754868"/>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0x44001FAC</a:t>
            </a:r>
          </a:p>
        </p:txBody>
      </p:sp>
      <p:sp>
        <p:nvSpPr>
          <p:cNvPr id="27" name="TextBox 1"/>
          <p:cNvSpPr txBox="1">
            <a:spLocks noChangeArrowheads="1"/>
          </p:cNvSpPr>
          <p:nvPr/>
        </p:nvSpPr>
        <p:spPr bwMode="auto">
          <a:xfrm>
            <a:off x="533400" y="2754868"/>
            <a:ext cx="117088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previous</a:t>
            </a:r>
          </a:p>
        </p:txBody>
      </p:sp>
      <p:cxnSp>
        <p:nvCxnSpPr>
          <p:cNvPr id="31" name="Curved Connector 30"/>
          <p:cNvCxnSpPr>
            <a:cxnSpLocks/>
            <a:stCxn id="22" idx="3"/>
          </p:cNvCxnSpPr>
          <p:nvPr/>
        </p:nvCxnSpPr>
        <p:spPr>
          <a:xfrm>
            <a:off x="3581400" y="2945368"/>
            <a:ext cx="133135" cy="2007906"/>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B7E7CB66-70AA-4DA9-B816-5BD81D56C6C4}"/>
              </a:ext>
            </a:extLst>
          </p:cNvPr>
          <p:cNvSpPr>
            <a:spLocks noChangeArrowheads="1"/>
          </p:cNvSpPr>
          <p:nvPr/>
        </p:nvSpPr>
        <p:spPr bwMode="auto">
          <a:xfrm>
            <a:off x="552236" y="4953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0000"/>
                </a:solidFill>
                <a:cs typeface="Arial" charset="0"/>
              </a:rPr>
              <a:t>25</a:t>
            </a:r>
          </a:p>
        </p:txBody>
      </p:sp>
      <p:sp>
        <p:nvSpPr>
          <p:cNvPr id="36" name="Rectangle 35">
            <a:extLst>
              <a:ext uri="{FF2B5EF4-FFF2-40B4-BE49-F238E27FC236}">
                <a16:creationId xmlns:a16="http://schemas.microsoft.com/office/drawing/2014/main" id="{CD4081F0-A341-4D7B-9E11-D7BCBF2E6997}"/>
              </a:ext>
            </a:extLst>
          </p:cNvPr>
          <p:cNvSpPr>
            <a:spLocks noChangeArrowheads="1"/>
          </p:cNvSpPr>
          <p:nvPr/>
        </p:nvSpPr>
        <p:spPr bwMode="auto">
          <a:xfrm>
            <a:off x="552236" y="5334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0x44001FAC</a:t>
            </a:r>
          </a:p>
        </p:txBody>
      </p:sp>
      <p:cxnSp>
        <p:nvCxnSpPr>
          <p:cNvPr id="37" name="Curved Connector 14">
            <a:extLst>
              <a:ext uri="{FF2B5EF4-FFF2-40B4-BE49-F238E27FC236}">
                <a16:creationId xmlns:a16="http://schemas.microsoft.com/office/drawing/2014/main" id="{F00CD488-E2E8-4E3D-BC1E-0055256888B4}"/>
              </a:ext>
            </a:extLst>
          </p:cNvPr>
          <p:cNvCxnSpPr>
            <a:stCxn id="36" idx="2"/>
            <a:endCxn id="38" idx="1"/>
          </p:cNvCxnSpPr>
          <p:nvPr/>
        </p:nvCxnSpPr>
        <p:spPr>
          <a:xfrm rot="5400000" flipH="1" flipV="1">
            <a:off x="1847636" y="4648474"/>
            <a:ext cx="571500" cy="1562100"/>
          </a:xfrm>
          <a:prstGeom prst="curvedConnector4">
            <a:avLst>
              <a:gd name="adj1" fmla="val -40000"/>
              <a:gd name="adj2" fmla="val 7561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35AE5644-5CBC-43CA-A33A-39030146B48E}"/>
              </a:ext>
            </a:extLst>
          </p:cNvPr>
          <p:cNvSpPr>
            <a:spLocks noChangeArrowheads="1"/>
          </p:cNvSpPr>
          <p:nvPr/>
        </p:nvSpPr>
        <p:spPr bwMode="auto">
          <a:xfrm>
            <a:off x="2914436" y="4953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a:t>
            </a:r>
          </a:p>
        </p:txBody>
      </p:sp>
      <p:sp>
        <p:nvSpPr>
          <p:cNvPr id="39" name="Rectangle 38">
            <a:extLst>
              <a:ext uri="{FF2B5EF4-FFF2-40B4-BE49-F238E27FC236}">
                <a16:creationId xmlns:a16="http://schemas.microsoft.com/office/drawing/2014/main" id="{1B33BDA5-84CC-4DCA-94CA-E17C1D26B8C2}"/>
              </a:ext>
            </a:extLst>
          </p:cNvPr>
          <p:cNvSpPr>
            <a:spLocks noChangeArrowheads="1"/>
          </p:cNvSpPr>
          <p:nvPr/>
        </p:nvSpPr>
        <p:spPr bwMode="auto">
          <a:xfrm>
            <a:off x="2914436" y="5334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0x1122AAB0</a:t>
            </a:r>
          </a:p>
        </p:txBody>
      </p:sp>
      <p:cxnSp>
        <p:nvCxnSpPr>
          <p:cNvPr id="40" name="Curved Connector 24">
            <a:extLst>
              <a:ext uri="{FF2B5EF4-FFF2-40B4-BE49-F238E27FC236}">
                <a16:creationId xmlns:a16="http://schemas.microsoft.com/office/drawing/2014/main" id="{4CA8592B-3169-4DBF-A4B7-B947E8B253E1}"/>
              </a:ext>
            </a:extLst>
          </p:cNvPr>
          <p:cNvCxnSpPr>
            <a:cxnSpLocks/>
            <a:stCxn id="39" idx="3"/>
            <a:endCxn id="42" idx="0"/>
          </p:cNvCxnSpPr>
          <p:nvPr/>
        </p:nvCxnSpPr>
        <p:spPr>
          <a:xfrm flipV="1">
            <a:off x="4514636" y="4953274"/>
            <a:ext cx="3255635" cy="571500"/>
          </a:xfrm>
          <a:prstGeom prst="curvedConnector4">
            <a:avLst>
              <a:gd name="adj1" fmla="val 8679"/>
              <a:gd name="adj2" fmla="val 14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1" name="TextBox 1">
            <a:extLst>
              <a:ext uri="{FF2B5EF4-FFF2-40B4-BE49-F238E27FC236}">
                <a16:creationId xmlns:a16="http://schemas.microsoft.com/office/drawing/2014/main" id="{1AD31280-3315-4E14-9634-57BD4FDA4FEA}"/>
              </a:ext>
            </a:extLst>
          </p:cNvPr>
          <p:cNvSpPr txBox="1">
            <a:spLocks noChangeArrowheads="1"/>
          </p:cNvSpPr>
          <p:nvPr/>
        </p:nvSpPr>
        <p:spPr bwMode="auto">
          <a:xfrm>
            <a:off x="8570371" y="6096274"/>
            <a:ext cx="499130" cy="369332"/>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42" name="Rectangle 41">
            <a:extLst>
              <a:ext uri="{FF2B5EF4-FFF2-40B4-BE49-F238E27FC236}">
                <a16:creationId xmlns:a16="http://schemas.microsoft.com/office/drawing/2014/main" id="{13FC90E5-FAEA-4C44-AE36-87727E87B947}"/>
              </a:ext>
            </a:extLst>
          </p:cNvPr>
          <p:cNvSpPr>
            <a:spLocks noChangeArrowheads="1"/>
          </p:cNvSpPr>
          <p:nvPr/>
        </p:nvSpPr>
        <p:spPr bwMode="auto">
          <a:xfrm>
            <a:off x="6970171" y="4953274"/>
            <a:ext cx="1600200" cy="381000"/>
          </a:xfrm>
          <a:prstGeom prst="rect">
            <a:avLst/>
          </a:prstGeom>
          <a:noFill/>
          <a:ln w="9525">
            <a:solidFill>
              <a:srgbClr val="0070C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10</a:t>
            </a:r>
          </a:p>
        </p:txBody>
      </p:sp>
      <p:sp>
        <p:nvSpPr>
          <p:cNvPr id="43" name="Rectangle 42">
            <a:extLst>
              <a:ext uri="{FF2B5EF4-FFF2-40B4-BE49-F238E27FC236}">
                <a16:creationId xmlns:a16="http://schemas.microsoft.com/office/drawing/2014/main" id="{057B8F2B-4A45-4FDA-A059-2BDD93BAE438}"/>
              </a:ext>
            </a:extLst>
          </p:cNvPr>
          <p:cNvSpPr>
            <a:spLocks noChangeArrowheads="1"/>
          </p:cNvSpPr>
          <p:nvPr/>
        </p:nvSpPr>
        <p:spPr bwMode="auto">
          <a:xfrm>
            <a:off x="6970171" y="5334274"/>
            <a:ext cx="1600200" cy="381000"/>
          </a:xfrm>
          <a:prstGeom prst="rect">
            <a:avLst/>
          </a:prstGeom>
          <a:noFill/>
          <a:ln w="9525">
            <a:solidFill>
              <a:srgbClr val="0070C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44" name="Curved Connector 29">
            <a:extLst>
              <a:ext uri="{FF2B5EF4-FFF2-40B4-BE49-F238E27FC236}">
                <a16:creationId xmlns:a16="http://schemas.microsoft.com/office/drawing/2014/main" id="{13D204F0-BAFD-4532-8E66-1B6AF1B86307}"/>
              </a:ext>
            </a:extLst>
          </p:cNvPr>
          <p:cNvCxnSpPr>
            <a:stCxn id="43" idx="2"/>
            <a:endCxn id="41" idx="1"/>
          </p:cNvCxnSpPr>
          <p:nvPr/>
        </p:nvCxnSpPr>
        <p:spPr>
          <a:xfrm rot="16200000" flipH="1">
            <a:off x="7887488" y="5598057"/>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5" name="Rectangle 44">
            <a:extLst>
              <a:ext uri="{FF2B5EF4-FFF2-40B4-BE49-F238E27FC236}">
                <a16:creationId xmlns:a16="http://schemas.microsoft.com/office/drawing/2014/main" id="{D4595F09-0603-4AFB-91E1-5EA9D3207A30}"/>
              </a:ext>
            </a:extLst>
          </p:cNvPr>
          <p:cNvSpPr>
            <a:spLocks noChangeArrowheads="1"/>
          </p:cNvSpPr>
          <p:nvPr/>
        </p:nvSpPr>
        <p:spPr bwMode="auto">
          <a:xfrm>
            <a:off x="5048036" y="4953274"/>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15</a:t>
            </a:r>
          </a:p>
        </p:txBody>
      </p:sp>
      <p:sp>
        <p:nvSpPr>
          <p:cNvPr id="46" name="Rectangle 45">
            <a:extLst>
              <a:ext uri="{FF2B5EF4-FFF2-40B4-BE49-F238E27FC236}">
                <a16:creationId xmlns:a16="http://schemas.microsoft.com/office/drawing/2014/main" id="{1BA2D1D4-74D0-4133-AF39-5FF59C9CDE6F}"/>
              </a:ext>
            </a:extLst>
          </p:cNvPr>
          <p:cNvSpPr>
            <a:spLocks noChangeArrowheads="1"/>
          </p:cNvSpPr>
          <p:nvPr/>
        </p:nvSpPr>
        <p:spPr bwMode="auto">
          <a:xfrm>
            <a:off x="5048036" y="5334274"/>
            <a:ext cx="1600200" cy="3810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70C0"/>
                </a:solidFill>
                <a:cs typeface="Arial" charset="0"/>
              </a:rPr>
              <a:t>0x1122AAB0</a:t>
            </a:r>
          </a:p>
        </p:txBody>
      </p:sp>
      <p:cxnSp>
        <p:nvCxnSpPr>
          <p:cNvPr id="47" name="Curved Connector 29">
            <a:extLst>
              <a:ext uri="{FF2B5EF4-FFF2-40B4-BE49-F238E27FC236}">
                <a16:creationId xmlns:a16="http://schemas.microsoft.com/office/drawing/2014/main" id="{38B6C96A-14CC-4DDB-8493-FF35B07F1950}"/>
              </a:ext>
            </a:extLst>
          </p:cNvPr>
          <p:cNvCxnSpPr>
            <a:cxnSpLocks/>
            <a:stCxn id="46" idx="2"/>
          </p:cNvCxnSpPr>
          <p:nvPr/>
        </p:nvCxnSpPr>
        <p:spPr>
          <a:xfrm rot="5400000" flipH="1" flipV="1">
            <a:off x="6123403" y="4868506"/>
            <a:ext cx="571500" cy="1122035"/>
          </a:xfrm>
          <a:prstGeom prst="curvedConnector4">
            <a:avLst>
              <a:gd name="adj1" fmla="val -40000"/>
              <a:gd name="adj2" fmla="val 85654"/>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8" name="Curved Connector 24">
            <a:extLst>
              <a:ext uri="{FF2B5EF4-FFF2-40B4-BE49-F238E27FC236}">
                <a16:creationId xmlns:a16="http://schemas.microsoft.com/office/drawing/2014/main" id="{724AEDDE-1A25-4EDA-B824-9DD0D68E930B}"/>
              </a:ext>
            </a:extLst>
          </p:cNvPr>
          <p:cNvCxnSpPr>
            <a:cxnSpLocks/>
            <a:stCxn id="17" idx="3"/>
            <a:endCxn id="45" idx="1"/>
          </p:cNvCxnSpPr>
          <p:nvPr/>
        </p:nvCxnSpPr>
        <p:spPr>
          <a:xfrm>
            <a:off x="3581400" y="3478768"/>
            <a:ext cx="1466636" cy="1665006"/>
          </a:xfrm>
          <a:prstGeom prst="curvedConnector3">
            <a:avLst>
              <a:gd name="adj1" fmla="val 29685"/>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65776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6978"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1600" dirty="0">
                <a:solidFill>
                  <a:srgbClr val="FF0000"/>
                </a:solidFill>
                <a:latin typeface="Courier New" pitchFamily="49" charset="0"/>
                <a:ea typeface="MS PGothic" pitchFamily="34" charset="-128"/>
              </a:rPr>
              <a:t>				</a:t>
            </a:r>
            <a:r>
              <a:rPr lang="en-US" sz="1600" dirty="0">
                <a:latin typeface="Courier New" pitchFamily="49" charset="0"/>
                <a:ea typeface="MS PGothic" pitchFamily="34" charset="-128"/>
              </a:rPr>
              <a:t>	</a:t>
            </a:r>
            <a:r>
              <a:rPr lang="en-US" sz="1400" dirty="0">
                <a:latin typeface="Courier New" pitchFamily="49" charset="0"/>
                <a:ea typeface="MS PGothic" pitchFamily="34" charset="-128"/>
              </a:rPr>
              <a:t>while (current != null)</a:t>
            </a:r>
          </a:p>
          <a:p>
            <a:pPr eaLnBrk="1" hangingPunct="1">
              <a:lnSpc>
                <a:spcPct val="80000"/>
              </a:lnSpc>
              <a:buFontTx/>
              <a:buNone/>
            </a:pPr>
            <a:r>
              <a:rPr lang="en-US" sz="1400" dirty="0">
                <a:latin typeface="Courier New" pitchFamily="49" charset="0"/>
                <a:ea typeface="MS PGothic" pitchFamily="34" charset="-128"/>
              </a:rPr>
              <a:t>					{</a:t>
            </a:r>
          </a:p>
          <a:p>
            <a:pPr eaLnBrk="1" hangingPunct="1">
              <a:lnSpc>
                <a:spcPct val="80000"/>
              </a:lnSpc>
              <a:buFontTx/>
              <a:buNone/>
            </a:pPr>
            <a:r>
              <a:rPr lang="en-US" sz="1400" dirty="0">
                <a:latin typeface="Courier New" pitchFamily="49" charset="0"/>
                <a:ea typeface="MS PGothic" pitchFamily="34" charset="-128"/>
              </a:rPr>
              <a:t>					   if (</a:t>
            </a:r>
            <a:r>
              <a:rPr lang="en-US" sz="1400" dirty="0" err="1">
                <a:latin typeface="Courier New" pitchFamily="49" charset="0"/>
                <a:ea typeface="MS PGothic" pitchFamily="34" charset="-128"/>
              </a:rPr>
              <a:t>current.data</a:t>
            </a:r>
            <a:r>
              <a:rPr lang="en-US" sz="1400" dirty="0">
                <a:latin typeface="Courier New" pitchFamily="49" charset="0"/>
                <a:ea typeface="MS PGothic" pitchFamily="34" charset="-128"/>
              </a:rPr>
              <a:t> == value)</a:t>
            </a:r>
          </a:p>
          <a:p>
            <a:pPr eaLnBrk="1" hangingPunct="1">
              <a:lnSpc>
                <a:spcPct val="80000"/>
              </a:lnSpc>
              <a:buFontTx/>
              <a:buNone/>
            </a:pPr>
            <a:r>
              <a:rPr lang="en-US" sz="1400" dirty="0">
                <a:latin typeface="Courier New" pitchFamily="49" charset="0"/>
                <a:ea typeface="MS PGothic" pitchFamily="34" charset="-128"/>
              </a:rPr>
              <a:t>					   {</a:t>
            </a:r>
          </a:p>
          <a:p>
            <a:pPr eaLnBrk="1" hangingPunct="1">
              <a:lnSpc>
                <a:spcPct val="80000"/>
              </a:lnSpc>
              <a:buFontTx/>
              <a:buNone/>
            </a:pPr>
            <a:r>
              <a:rPr lang="en-US" sz="1400" dirty="0">
                <a:latin typeface="Courier New" pitchFamily="49" charset="0"/>
                <a:ea typeface="MS PGothic" pitchFamily="34" charset="-128"/>
              </a:rPr>
              <a:t>						</a:t>
            </a:r>
            <a:r>
              <a:rPr lang="en-US" sz="1400" dirty="0" err="1">
                <a:latin typeface="Courier New" pitchFamily="49" charset="0"/>
                <a:ea typeface="MS PGothic" pitchFamily="34" charset="-128"/>
              </a:rPr>
              <a:t>previous.next</a:t>
            </a:r>
            <a:r>
              <a:rPr lang="en-US" sz="1400" dirty="0">
                <a:latin typeface="Courier New" pitchFamily="49" charset="0"/>
                <a:ea typeface="MS PGothic" pitchFamily="34" charset="-128"/>
              </a:rPr>
              <a:t> = </a:t>
            </a:r>
            <a:r>
              <a:rPr lang="en-US" sz="1400" dirty="0" err="1">
                <a:latin typeface="Courier New" pitchFamily="49" charset="0"/>
                <a:ea typeface="MS PGothic" pitchFamily="34" charset="-128"/>
              </a:rPr>
              <a:t>current.next</a:t>
            </a:r>
            <a:r>
              <a:rPr lang="en-US" sz="1400" dirty="0">
                <a:latin typeface="Courier New" pitchFamily="49" charset="0"/>
                <a:ea typeface="MS PGothic" pitchFamily="34" charset="-128"/>
              </a:rPr>
              <a:t>;</a:t>
            </a:r>
          </a:p>
          <a:p>
            <a:pPr eaLnBrk="1" hangingPunct="1">
              <a:lnSpc>
                <a:spcPct val="80000"/>
              </a:lnSpc>
              <a:buFontTx/>
              <a:buNone/>
            </a:pPr>
            <a:r>
              <a:rPr lang="en-US" sz="1400" dirty="0">
                <a:solidFill>
                  <a:srgbClr val="FF0000"/>
                </a:solidFill>
                <a:latin typeface="Courier New" pitchFamily="49" charset="0"/>
                <a:ea typeface="MS PGothic" pitchFamily="34" charset="-128"/>
              </a:rPr>
              <a:t>						current = null;</a:t>
            </a:r>
          </a:p>
          <a:p>
            <a:pPr eaLnBrk="1" hangingPunct="1">
              <a:lnSpc>
                <a:spcPct val="80000"/>
              </a:lnSpc>
              <a:buFontTx/>
              <a:buNone/>
            </a:pPr>
            <a:r>
              <a:rPr lang="en-US" sz="1400" dirty="0">
                <a:solidFill>
                  <a:srgbClr val="FF0000"/>
                </a:solidFill>
                <a:latin typeface="Courier New" pitchFamily="49" charset="0"/>
                <a:ea typeface="MS PGothic" pitchFamily="34" charset="-128"/>
              </a:rPr>
              <a:t>						return true;</a:t>
            </a:r>
          </a:p>
          <a:p>
            <a:pPr eaLnBrk="1" hangingPunct="1">
              <a:lnSpc>
                <a:spcPct val="80000"/>
              </a:lnSpc>
              <a:buFontTx/>
              <a:buNone/>
            </a:pPr>
            <a:r>
              <a:rPr lang="en-US" sz="1400" dirty="0">
                <a:latin typeface="Courier New" pitchFamily="49" charset="0"/>
                <a:ea typeface="MS PGothic" pitchFamily="34" charset="-128"/>
              </a:rPr>
              <a:t>					 </a:t>
            </a:r>
            <a:r>
              <a:rPr lang="en-US" sz="1400" dirty="0">
                <a:solidFill>
                  <a:srgbClr val="FF0000"/>
                </a:solidFill>
                <a:latin typeface="Courier New" pitchFamily="49" charset="0"/>
                <a:ea typeface="MS PGothic" pitchFamily="34" charset="-128"/>
              </a:rPr>
              <a:t>  }</a:t>
            </a:r>
          </a:p>
          <a:p>
            <a:pPr eaLnBrk="1" hangingPunct="1">
              <a:lnSpc>
                <a:spcPct val="80000"/>
              </a:lnSpc>
              <a:buFontTx/>
              <a:buNone/>
            </a:pPr>
            <a:r>
              <a:rPr lang="en-US" sz="1400" dirty="0">
                <a:latin typeface="Courier New" pitchFamily="49" charset="0"/>
                <a:ea typeface="MS PGothic" pitchFamily="34" charset="-128"/>
              </a:rPr>
              <a:t>					   current = </a:t>
            </a:r>
            <a:r>
              <a:rPr lang="en-US" sz="1400" dirty="0" err="1">
                <a:latin typeface="Courier New" pitchFamily="49" charset="0"/>
                <a:ea typeface="MS PGothic" pitchFamily="34" charset="-128"/>
              </a:rPr>
              <a:t>current.next</a:t>
            </a:r>
            <a:r>
              <a:rPr lang="en-US" sz="1400" dirty="0">
                <a:latin typeface="Courier New" pitchFamily="49" charset="0"/>
                <a:ea typeface="MS PGothic" pitchFamily="34" charset="-128"/>
              </a:rPr>
              <a:t>;</a:t>
            </a:r>
          </a:p>
          <a:p>
            <a:pPr eaLnBrk="1" hangingPunct="1">
              <a:lnSpc>
                <a:spcPct val="80000"/>
              </a:lnSpc>
              <a:buFontTx/>
              <a:buNone/>
            </a:pPr>
            <a:r>
              <a:rPr lang="en-US" sz="1400" dirty="0">
                <a:latin typeface="Courier New" pitchFamily="49" charset="0"/>
                <a:ea typeface="MS PGothic" pitchFamily="34" charset="-128"/>
              </a:rPr>
              <a:t>					   previous = </a:t>
            </a:r>
            <a:r>
              <a:rPr lang="en-US" sz="1400" dirty="0" err="1">
                <a:latin typeface="Courier New" pitchFamily="49" charset="0"/>
                <a:ea typeface="MS PGothic" pitchFamily="34" charset="-128"/>
              </a:rPr>
              <a:t>previous.next</a:t>
            </a:r>
            <a:r>
              <a:rPr lang="en-US" sz="1400" dirty="0">
                <a:latin typeface="Courier New" pitchFamily="49" charset="0"/>
                <a:ea typeface="MS PGothic" pitchFamily="34" charset="-128"/>
              </a:rPr>
              <a:t>;</a:t>
            </a:r>
          </a:p>
          <a:p>
            <a:pPr eaLnBrk="1" hangingPunct="1">
              <a:lnSpc>
                <a:spcPct val="80000"/>
              </a:lnSpc>
              <a:buFontTx/>
              <a:buNone/>
            </a:pPr>
            <a:r>
              <a:rPr lang="en-US" sz="1400" dirty="0">
                <a:latin typeface="Courier New" pitchFamily="49" charset="0"/>
                <a:ea typeface="MS PGothic" pitchFamily="34" charset="-128"/>
              </a:rPr>
              <a:t>					}</a:t>
            </a:r>
          </a:p>
          <a:p>
            <a:pPr eaLnBrk="1" hangingPunct="1">
              <a:lnSpc>
                <a:spcPct val="80000"/>
              </a:lnSpc>
              <a:buFontTx/>
              <a:buNone/>
            </a:pPr>
            <a:r>
              <a:rPr lang="en-US" sz="1400" dirty="0">
                <a:latin typeface="Courier New" pitchFamily="49" charset="0"/>
                <a:ea typeface="MS PGothic" pitchFamily="34" charset="-128"/>
              </a:rPr>
              <a:t>					return false;</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
        <p:nvSpPr>
          <p:cNvPr id="7" name="Rectangle 7"/>
          <p:cNvSpPr>
            <a:spLocks noChangeArrowheads="1"/>
          </p:cNvSpPr>
          <p:nvPr/>
        </p:nvSpPr>
        <p:spPr bwMode="auto">
          <a:xfrm>
            <a:off x="1752600" y="3897868"/>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0x4245ABC0</a:t>
            </a:r>
            <a:endParaRPr lang="en-US" dirty="0">
              <a:cs typeface="Arial" charset="0"/>
            </a:endParaRPr>
          </a:p>
        </p:txBody>
      </p:sp>
      <p:sp>
        <p:nvSpPr>
          <p:cNvPr id="8" name="TextBox 1"/>
          <p:cNvSpPr txBox="1">
            <a:spLocks noChangeArrowheads="1"/>
          </p:cNvSpPr>
          <p:nvPr/>
        </p:nvSpPr>
        <p:spPr bwMode="auto">
          <a:xfrm>
            <a:off x="533400" y="3897868"/>
            <a:ext cx="7507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head</a:t>
            </a:r>
          </a:p>
        </p:txBody>
      </p:sp>
      <p:cxnSp>
        <p:nvCxnSpPr>
          <p:cNvPr id="9" name="Curved Connector 8"/>
          <p:cNvCxnSpPr>
            <a:cxnSpLocks/>
            <a:stCxn id="7" idx="2"/>
            <a:endCxn id="35" idx="0"/>
          </p:cNvCxnSpPr>
          <p:nvPr/>
        </p:nvCxnSpPr>
        <p:spPr>
          <a:xfrm rot="5400000">
            <a:off x="1672465" y="3958739"/>
            <a:ext cx="674406" cy="1314664"/>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7"/>
          <p:cNvSpPr>
            <a:spLocks noChangeArrowheads="1"/>
          </p:cNvSpPr>
          <p:nvPr/>
        </p:nvSpPr>
        <p:spPr bwMode="auto">
          <a:xfrm>
            <a:off x="1752600" y="3288268"/>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rPr>
              <a:t>null</a:t>
            </a:r>
          </a:p>
        </p:txBody>
      </p:sp>
      <p:sp>
        <p:nvSpPr>
          <p:cNvPr id="18" name="TextBox 1"/>
          <p:cNvSpPr txBox="1">
            <a:spLocks noChangeArrowheads="1"/>
          </p:cNvSpPr>
          <p:nvPr/>
        </p:nvSpPr>
        <p:spPr bwMode="auto">
          <a:xfrm>
            <a:off x="533400" y="3288268"/>
            <a:ext cx="102256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current</a:t>
            </a:r>
          </a:p>
        </p:txBody>
      </p:sp>
      <p:sp>
        <p:nvSpPr>
          <p:cNvPr id="20" name="Rectangle 7"/>
          <p:cNvSpPr>
            <a:spLocks noChangeArrowheads="1"/>
          </p:cNvSpPr>
          <p:nvPr/>
        </p:nvSpPr>
        <p:spPr bwMode="auto">
          <a:xfrm>
            <a:off x="1752600" y="2221468"/>
            <a:ext cx="457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15</a:t>
            </a:r>
          </a:p>
        </p:txBody>
      </p:sp>
      <p:sp>
        <p:nvSpPr>
          <p:cNvPr id="21" name="TextBox 1"/>
          <p:cNvSpPr txBox="1">
            <a:spLocks noChangeArrowheads="1"/>
          </p:cNvSpPr>
          <p:nvPr/>
        </p:nvSpPr>
        <p:spPr bwMode="auto">
          <a:xfrm>
            <a:off x="533400" y="2221468"/>
            <a:ext cx="802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value</a:t>
            </a:r>
          </a:p>
        </p:txBody>
      </p:sp>
      <p:sp>
        <p:nvSpPr>
          <p:cNvPr id="22" name="Rectangle 7"/>
          <p:cNvSpPr>
            <a:spLocks noChangeArrowheads="1"/>
          </p:cNvSpPr>
          <p:nvPr/>
        </p:nvSpPr>
        <p:spPr bwMode="auto">
          <a:xfrm>
            <a:off x="1752600" y="2754868"/>
            <a:ext cx="1828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0x44001FAC</a:t>
            </a:r>
          </a:p>
        </p:txBody>
      </p:sp>
      <p:sp>
        <p:nvSpPr>
          <p:cNvPr id="27" name="TextBox 1"/>
          <p:cNvSpPr txBox="1">
            <a:spLocks noChangeArrowheads="1"/>
          </p:cNvSpPr>
          <p:nvPr/>
        </p:nvSpPr>
        <p:spPr bwMode="auto">
          <a:xfrm>
            <a:off x="533400" y="2754868"/>
            <a:ext cx="117088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previous</a:t>
            </a:r>
          </a:p>
        </p:txBody>
      </p:sp>
      <p:cxnSp>
        <p:nvCxnSpPr>
          <p:cNvPr id="31" name="Curved Connector 30"/>
          <p:cNvCxnSpPr>
            <a:cxnSpLocks/>
            <a:stCxn id="22" idx="3"/>
          </p:cNvCxnSpPr>
          <p:nvPr/>
        </p:nvCxnSpPr>
        <p:spPr>
          <a:xfrm>
            <a:off x="3581400" y="2945368"/>
            <a:ext cx="133135" cy="2007906"/>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B7E7CB66-70AA-4DA9-B816-5BD81D56C6C4}"/>
              </a:ext>
            </a:extLst>
          </p:cNvPr>
          <p:cNvSpPr>
            <a:spLocks noChangeArrowheads="1"/>
          </p:cNvSpPr>
          <p:nvPr/>
        </p:nvSpPr>
        <p:spPr bwMode="auto">
          <a:xfrm>
            <a:off x="552236" y="4953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000000"/>
                </a:solidFill>
                <a:cs typeface="Arial" charset="0"/>
              </a:rPr>
              <a:t>25</a:t>
            </a:r>
          </a:p>
        </p:txBody>
      </p:sp>
      <p:sp>
        <p:nvSpPr>
          <p:cNvPr id="36" name="Rectangle 35">
            <a:extLst>
              <a:ext uri="{FF2B5EF4-FFF2-40B4-BE49-F238E27FC236}">
                <a16:creationId xmlns:a16="http://schemas.microsoft.com/office/drawing/2014/main" id="{CD4081F0-A341-4D7B-9E11-D7BCBF2E6997}"/>
              </a:ext>
            </a:extLst>
          </p:cNvPr>
          <p:cNvSpPr>
            <a:spLocks noChangeArrowheads="1"/>
          </p:cNvSpPr>
          <p:nvPr/>
        </p:nvSpPr>
        <p:spPr bwMode="auto">
          <a:xfrm>
            <a:off x="552236" y="5334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0x44001FAC</a:t>
            </a:r>
          </a:p>
        </p:txBody>
      </p:sp>
      <p:cxnSp>
        <p:nvCxnSpPr>
          <p:cNvPr id="37" name="Curved Connector 14">
            <a:extLst>
              <a:ext uri="{FF2B5EF4-FFF2-40B4-BE49-F238E27FC236}">
                <a16:creationId xmlns:a16="http://schemas.microsoft.com/office/drawing/2014/main" id="{F00CD488-E2E8-4E3D-BC1E-0055256888B4}"/>
              </a:ext>
            </a:extLst>
          </p:cNvPr>
          <p:cNvCxnSpPr>
            <a:stCxn id="36" idx="2"/>
            <a:endCxn id="38" idx="1"/>
          </p:cNvCxnSpPr>
          <p:nvPr/>
        </p:nvCxnSpPr>
        <p:spPr>
          <a:xfrm rot="5400000" flipH="1" flipV="1">
            <a:off x="1847636" y="4648474"/>
            <a:ext cx="571500" cy="1562100"/>
          </a:xfrm>
          <a:prstGeom prst="curvedConnector4">
            <a:avLst>
              <a:gd name="adj1" fmla="val -40000"/>
              <a:gd name="adj2" fmla="val 7561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35AE5644-5CBC-43CA-A33A-39030146B48E}"/>
              </a:ext>
            </a:extLst>
          </p:cNvPr>
          <p:cNvSpPr>
            <a:spLocks noChangeArrowheads="1"/>
          </p:cNvSpPr>
          <p:nvPr/>
        </p:nvSpPr>
        <p:spPr bwMode="auto">
          <a:xfrm>
            <a:off x="2914436" y="4953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a:t>
            </a:r>
          </a:p>
        </p:txBody>
      </p:sp>
      <p:sp>
        <p:nvSpPr>
          <p:cNvPr id="39" name="Rectangle 38">
            <a:extLst>
              <a:ext uri="{FF2B5EF4-FFF2-40B4-BE49-F238E27FC236}">
                <a16:creationId xmlns:a16="http://schemas.microsoft.com/office/drawing/2014/main" id="{1B33BDA5-84CC-4DCA-94CA-E17C1D26B8C2}"/>
              </a:ext>
            </a:extLst>
          </p:cNvPr>
          <p:cNvSpPr>
            <a:spLocks noChangeArrowheads="1"/>
          </p:cNvSpPr>
          <p:nvPr/>
        </p:nvSpPr>
        <p:spPr bwMode="auto">
          <a:xfrm>
            <a:off x="2914436" y="5334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0x1122AAB0</a:t>
            </a:r>
          </a:p>
        </p:txBody>
      </p:sp>
      <p:cxnSp>
        <p:nvCxnSpPr>
          <p:cNvPr id="40" name="Curved Connector 24">
            <a:extLst>
              <a:ext uri="{FF2B5EF4-FFF2-40B4-BE49-F238E27FC236}">
                <a16:creationId xmlns:a16="http://schemas.microsoft.com/office/drawing/2014/main" id="{4CA8592B-3169-4DBF-A4B7-B947E8B253E1}"/>
              </a:ext>
            </a:extLst>
          </p:cNvPr>
          <p:cNvCxnSpPr>
            <a:cxnSpLocks/>
            <a:stCxn id="39" idx="3"/>
            <a:endCxn id="42" idx="0"/>
          </p:cNvCxnSpPr>
          <p:nvPr/>
        </p:nvCxnSpPr>
        <p:spPr>
          <a:xfrm flipV="1">
            <a:off x="4514636" y="4953274"/>
            <a:ext cx="3255635" cy="571500"/>
          </a:xfrm>
          <a:prstGeom prst="curvedConnector4">
            <a:avLst>
              <a:gd name="adj1" fmla="val 8679"/>
              <a:gd name="adj2" fmla="val 14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1" name="TextBox 1">
            <a:extLst>
              <a:ext uri="{FF2B5EF4-FFF2-40B4-BE49-F238E27FC236}">
                <a16:creationId xmlns:a16="http://schemas.microsoft.com/office/drawing/2014/main" id="{1AD31280-3315-4E14-9634-57BD4FDA4FEA}"/>
              </a:ext>
            </a:extLst>
          </p:cNvPr>
          <p:cNvSpPr txBox="1">
            <a:spLocks noChangeArrowheads="1"/>
          </p:cNvSpPr>
          <p:nvPr/>
        </p:nvSpPr>
        <p:spPr bwMode="auto">
          <a:xfrm>
            <a:off x="8570371" y="6096274"/>
            <a:ext cx="499130" cy="369332"/>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42" name="Rectangle 41">
            <a:extLst>
              <a:ext uri="{FF2B5EF4-FFF2-40B4-BE49-F238E27FC236}">
                <a16:creationId xmlns:a16="http://schemas.microsoft.com/office/drawing/2014/main" id="{13FC90E5-FAEA-4C44-AE36-87727E87B947}"/>
              </a:ext>
            </a:extLst>
          </p:cNvPr>
          <p:cNvSpPr>
            <a:spLocks noChangeArrowheads="1"/>
          </p:cNvSpPr>
          <p:nvPr/>
        </p:nvSpPr>
        <p:spPr bwMode="auto">
          <a:xfrm>
            <a:off x="6970171" y="4953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10</a:t>
            </a:r>
          </a:p>
        </p:txBody>
      </p:sp>
      <p:sp>
        <p:nvSpPr>
          <p:cNvPr id="43" name="Rectangle 42">
            <a:extLst>
              <a:ext uri="{FF2B5EF4-FFF2-40B4-BE49-F238E27FC236}">
                <a16:creationId xmlns:a16="http://schemas.microsoft.com/office/drawing/2014/main" id="{057B8F2B-4A45-4FDA-A059-2BDD93BAE438}"/>
              </a:ext>
            </a:extLst>
          </p:cNvPr>
          <p:cNvSpPr>
            <a:spLocks noChangeArrowheads="1"/>
          </p:cNvSpPr>
          <p:nvPr/>
        </p:nvSpPr>
        <p:spPr bwMode="auto">
          <a:xfrm>
            <a:off x="6970171" y="5334274"/>
            <a:ext cx="16002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null</a:t>
            </a:r>
          </a:p>
        </p:txBody>
      </p:sp>
      <p:cxnSp>
        <p:nvCxnSpPr>
          <p:cNvPr id="44" name="Curved Connector 29">
            <a:extLst>
              <a:ext uri="{FF2B5EF4-FFF2-40B4-BE49-F238E27FC236}">
                <a16:creationId xmlns:a16="http://schemas.microsoft.com/office/drawing/2014/main" id="{13D204F0-BAFD-4532-8E66-1B6AF1B86307}"/>
              </a:ext>
            </a:extLst>
          </p:cNvPr>
          <p:cNvCxnSpPr>
            <a:stCxn id="43" idx="2"/>
            <a:endCxn id="41" idx="1"/>
          </p:cNvCxnSpPr>
          <p:nvPr/>
        </p:nvCxnSpPr>
        <p:spPr>
          <a:xfrm rot="16200000" flipH="1">
            <a:off x="7887488" y="5598057"/>
            <a:ext cx="565666" cy="800100"/>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40869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32098" name="Rectangle 3"/>
          <p:cNvSpPr>
            <a:spLocks noGrp="1" noChangeArrowheads="1"/>
          </p:cNvSpPr>
          <p:nvPr>
            <p:ph type="body" idx="4294967295"/>
          </p:nvPr>
        </p:nvSpPr>
        <p:spPr/>
        <p:txBody>
          <a:bodyPr/>
          <a:lstStyle/>
          <a:p>
            <a:pPr marL="609600" indent="-609600" eaLnBrk="1" hangingPunct="1">
              <a:lnSpc>
                <a:spcPct val="80000"/>
              </a:lnSpc>
              <a:buFontTx/>
              <a:buNone/>
            </a:pPr>
            <a:r>
              <a:rPr lang="en-US" sz="2400" dirty="0">
                <a:latin typeface="Verdana" pitchFamily="34" charset="0"/>
                <a:ea typeface="MS PGothic" pitchFamily="34" charset="-128"/>
              </a:rPr>
              <a:t>Delete performance</a:t>
            </a:r>
          </a:p>
          <a:p>
            <a:pPr marL="609600" indent="-609600" eaLnBrk="1" hangingPunct="1">
              <a:lnSpc>
                <a:spcPct val="80000"/>
              </a:lnSpc>
              <a:buFontTx/>
              <a:buNone/>
            </a:pPr>
            <a:endParaRPr lang="en-US" dirty="0">
              <a:latin typeface="Verdana" pitchFamily="34" charset="0"/>
              <a:ea typeface="MS PGothic" pitchFamily="34" charset="-128"/>
            </a:endParaRPr>
          </a:p>
          <a:p>
            <a:pPr marL="609600" indent="-609600" eaLnBrk="1" hangingPunct="1">
              <a:lnSpc>
                <a:spcPct val="80000"/>
              </a:lnSpc>
            </a:pPr>
            <a:r>
              <a:rPr lang="en-US" sz="2000" dirty="0">
                <a:latin typeface="Verdana" pitchFamily="34" charset="0"/>
                <a:ea typeface="MS PGothic" pitchFamily="34" charset="-128"/>
              </a:rPr>
              <a:t>As far as Big O categories go, this is another O(n) performance (same as worst case search)</a:t>
            </a:r>
          </a:p>
          <a:p>
            <a:pPr marL="609600" indent="-609600" eaLnBrk="1" hangingPunct="1">
              <a:lnSpc>
                <a:spcPct val="80000"/>
              </a:lnSpc>
            </a:pPr>
            <a:r>
              <a:rPr lang="en-US" sz="2000" dirty="0">
                <a:latin typeface="Verdana" pitchFamily="34" charset="0"/>
                <a:ea typeface="MS PGothic" pitchFamily="34" charset="-128"/>
              </a:rPr>
              <a:t>Putting minute details aside between these 4 algorithms for unsorted arrays and Linked Lists, the performances are the same</a:t>
            </a:r>
          </a:p>
          <a:p>
            <a:pPr marL="609600" indent="-609600" eaLnBrk="1" hangingPunct="1">
              <a:lnSpc>
                <a:spcPct val="80000"/>
              </a:lnSpc>
            </a:pPr>
            <a:r>
              <a:rPr lang="en-US" sz="2000" dirty="0">
                <a:latin typeface="Verdana" pitchFamily="34" charset="0"/>
                <a:ea typeface="MS PGothic" pitchFamily="34" charset="-128"/>
              </a:rPr>
              <a:t>Linked Lists give you dynamic memory allocation so in situations where that is important, use of them is preferred over arrays</a:t>
            </a:r>
          </a:p>
          <a:p>
            <a:pPr marL="609600" indent="-609600" eaLnBrk="1" hangingPunct="1">
              <a:lnSpc>
                <a:spcPct val="80000"/>
              </a:lnSpc>
            </a:pPr>
            <a:r>
              <a:rPr lang="en-US" sz="2000" dirty="0">
                <a:latin typeface="Verdana" pitchFamily="34" charset="0"/>
                <a:ea typeface="MS PGothic" pitchFamily="34" charset="-128"/>
              </a:rPr>
              <a:t>The complete delete function code is detailed on the next 2 slides</a:t>
            </a:r>
          </a:p>
          <a:p>
            <a:pPr marL="0" indent="0" eaLnBrk="1" hangingPunct="1">
              <a:lnSpc>
                <a:spcPct val="80000"/>
              </a:lnSpc>
              <a:buNone/>
            </a:pPr>
            <a:endParaRPr lang="en-US" sz="2000" dirty="0">
              <a:latin typeface="Verdana" pitchFamily="34" charset="0"/>
              <a:ea typeface="MS PGothic" pitchFamily="34" charset="-128"/>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26978"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public </a:t>
            </a:r>
            <a:r>
              <a:rPr lang="en-US" sz="2000" dirty="0" err="1">
                <a:latin typeface="Courier New" pitchFamily="49" charset="0"/>
                <a:ea typeface="MS PGothic" pitchFamily="34" charset="-128"/>
              </a:rPr>
              <a:t>boolean</a:t>
            </a:r>
            <a:r>
              <a:rPr lang="en-US" sz="2000" dirty="0">
                <a:latin typeface="Courier New" pitchFamily="49" charset="0"/>
                <a:ea typeface="MS PGothic" pitchFamily="34" charset="-128"/>
              </a:rPr>
              <a:t> delete(</a:t>
            </a:r>
            <a:r>
              <a:rPr lang="en-US" sz="2000" dirty="0" err="1">
                <a:latin typeface="Courier New" pitchFamily="49" charset="0"/>
                <a:ea typeface="MS PGothic" pitchFamily="34" charset="-128"/>
              </a:rPr>
              <a:t>int</a:t>
            </a:r>
            <a:r>
              <a:rPr lang="en-US" sz="2000" dirty="0">
                <a:latin typeface="Courier New" pitchFamily="49" charset="0"/>
                <a:ea typeface="MS PGothic" pitchFamily="34" charset="-128"/>
              </a:rPr>
              <a:t> value)</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Node current = head;</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 Situation #1</a:t>
            </a:r>
          </a:p>
          <a:p>
            <a:pPr eaLnBrk="1" hangingPunct="1">
              <a:lnSpc>
                <a:spcPct val="80000"/>
              </a:lnSpc>
              <a:buFontTx/>
              <a:buNone/>
            </a:pPr>
            <a:r>
              <a:rPr lang="en-US" sz="2000" dirty="0">
                <a:latin typeface="Courier New" pitchFamily="49" charset="0"/>
                <a:ea typeface="MS PGothic" pitchFamily="34" charset="-128"/>
              </a:rPr>
              <a:t>	if (current == null)</a:t>
            </a:r>
          </a:p>
          <a:p>
            <a:pPr eaLnBrk="1" hangingPunct="1">
              <a:lnSpc>
                <a:spcPct val="80000"/>
              </a:lnSpc>
              <a:buFontTx/>
              <a:buNone/>
            </a:pPr>
            <a:r>
              <a:rPr lang="en-US" sz="2000" dirty="0">
                <a:latin typeface="Courier New" pitchFamily="49" charset="0"/>
                <a:ea typeface="MS PGothic" pitchFamily="34" charset="-128"/>
              </a:rPr>
              <a:t>		return false; 					</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 Situation #2</a:t>
            </a:r>
          </a:p>
          <a:p>
            <a:pPr eaLnBrk="1" hangingPunct="1">
              <a:lnSpc>
                <a:spcPct val="80000"/>
              </a:lnSpc>
              <a:buFontTx/>
              <a:buNone/>
            </a:pPr>
            <a:r>
              <a:rPr lang="en-US" sz="2000" dirty="0">
                <a:latin typeface="Courier New" pitchFamily="49" charset="0"/>
                <a:ea typeface="MS PGothic" pitchFamily="34" charset="-128"/>
              </a:rPr>
              <a:t>	if (</a:t>
            </a:r>
            <a:r>
              <a:rPr lang="en-US" sz="2000" dirty="0" err="1">
                <a:solidFill>
                  <a:srgbClr val="000000"/>
                </a:solidFill>
                <a:latin typeface="Courier New" pitchFamily="49" charset="0"/>
                <a:ea typeface="MS PGothic" pitchFamily="34" charset="-128"/>
              </a:rPr>
              <a:t>current.data</a:t>
            </a:r>
            <a:r>
              <a:rPr lang="en-US" sz="2000" dirty="0">
                <a:solidFill>
                  <a:srgbClr val="000000"/>
                </a:solidFill>
                <a:latin typeface="Courier New" pitchFamily="49" charset="0"/>
                <a:ea typeface="MS PGothic" pitchFamily="34" charset="-128"/>
              </a:rPr>
              <a:t> == value</a:t>
            </a: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a:t>
            </a:r>
          </a:p>
          <a:p>
            <a:pPr eaLnBrk="1" hangingPunct="1">
              <a:lnSpc>
                <a:spcPct val="80000"/>
              </a:lnSpc>
              <a:buFontTx/>
              <a:buNone/>
            </a:pPr>
            <a:r>
              <a:rPr lang="en-US" sz="2000" dirty="0">
                <a:latin typeface="Courier New" pitchFamily="49" charset="0"/>
                <a:ea typeface="MS PGothic" pitchFamily="34" charset="-128"/>
              </a:rPr>
              <a:t>		head = </a:t>
            </a:r>
            <a:r>
              <a:rPr lang="en-US" sz="2000" dirty="0" err="1">
                <a:latin typeface="Courier New" pitchFamily="49" charset="0"/>
                <a:ea typeface="MS PGothic" pitchFamily="34" charset="-128"/>
              </a:rPr>
              <a:t>current.next</a:t>
            </a: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current = null;</a:t>
            </a:r>
          </a:p>
          <a:p>
            <a:pPr eaLnBrk="1" hangingPunct="1">
              <a:lnSpc>
                <a:spcPct val="80000"/>
              </a:lnSpc>
              <a:buFontTx/>
              <a:buNone/>
            </a:pPr>
            <a:r>
              <a:rPr lang="en-US" sz="2000" dirty="0">
                <a:latin typeface="Courier New" pitchFamily="49" charset="0"/>
                <a:ea typeface="MS PGothic" pitchFamily="34" charset="-128"/>
              </a:rPr>
              <a:t>		return true;</a:t>
            </a:r>
          </a:p>
          <a:p>
            <a:pPr eaLnBrk="1" hangingPunct="1">
              <a:lnSpc>
                <a:spcPct val="80000"/>
              </a:lnSpc>
              <a:buFontTx/>
              <a:buNone/>
            </a:pPr>
            <a:r>
              <a:rPr lang="en-US" sz="2000" dirty="0">
                <a:latin typeface="Courier New" pitchFamily="49" charset="0"/>
                <a:ea typeface="MS PGothic" pitchFamily="34" charset="-128"/>
              </a:rPr>
              <a:t>	}</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30053379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rPr>
              <a:t>Linked Lists</a:t>
            </a:r>
          </a:p>
        </p:txBody>
      </p:sp>
      <p:sp>
        <p:nvSpPr>
          <p:cNvPr id="130050" name="Rectangle 3"/>
          <p:cNvSpPr>
            <a:spLocks noGrp="1" noChangeArrowheads="1"/>
          </p:cNvSpPr>
          <p:nvPr>
            <p:ph type="body" idx="4294967295"/>
          </p:nvPr>
        </p:nvSpPr>
        <p:spPr>
          <a:xfrm>
            <a:off x="457200" y="1600200"/>
            <a:ext cx="8229600" cy="5029200"/>
          </a:xfrm>
        </p:spPr>
        <p:txBody>
          <a:bodyPr/>
          <a:lstStyle/>
          <a:p>
            <a:pPr eaLnBrk="1" hangingPunct="1">
              <a:lnSpc>
                <a:spcPct val="80000"/>
              </a:lnSpc>
              <a:buFontTx/>
              <a:buNone/>
            </a:pPr>
            <a:r>
              <a:rPr lang="en-US" sz="2000" dirty="0">
                <a:latin typeface="Courier New" pitchFamily="49" charset="0"/>
                <a:ea typeface="MS PGothic" pitchFamily="34" charset="-128"/>
              </a:rPr>
              <a:t>	// Final situations</a:t>
            </a:r>
          </a:p>
          <a:p>
            <a:pPr eaLnBrk="1" hangingPunct="1">
              <a:lnSpc>
                <a:spcPct val="80000"/>
              </a:lnSpc>
              <a:buFontTx/>
              <a:buNone/>
            </a:pPr>
            <a:r>
              <a:rPr lang="en-US" sz="2000" dirty="0">
                <a:latin typeface="Courier New" pitchFamily="49" charset="0"/>
                <a:ea typeface="MS PGothic" pitchFamily="34" charset="-128"/>
              </a:rPr>
              <a:t>	current = </a:t>
            </a:r>
            <a:r>
              <a:rPr lang="en-US" sz="2000" dirty="0" err="1">
                <a:latin typeface="Courier New" pitchFamily="49" charset="0"/>
                <a:ea typeface="MS PGothic" pitchFamily="34" charset="-128"/>
              </a:rPr>
              <a:t>head.next</a:t>
            </a: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Node previous = head;</a:t>
            </a:r>
          </a:p>
          <a:p>
            <a:pPr eaLnBrk="1" hangingPunct="1">
              <a:lnSpc>
                <a:spcPct val="80000"/>
              </a:lnSpc>
              <a:buFontTx/>
              <a:buNone/>
            </a:pPr>
            <a:r>
              <a:rPr lang="en-US" sz="2000" dirty="0">
                <a:latin typeface="Courier New" pitchFamily="49" charset="0"/>
                <a:ea typeface="MS PGothic" pitchFamily="34" charset="-128"/>
              </a:rPr>
              <a:t>	while (current != null)</a:t>
            </a:r>
          </a:p>
          <a:p>
            <a:pPr eaLnBrk="1" hangingPunct="1">
              <a:lnSpc>
                <a:spcPct val="80000"/>
              </a:lnSpc>
              <a:buFontTx/>
              <a:buNone/>
            </a:pPr>
            <a:r>
              <a:rPr lang="en-US" sz="2000" dirty="0">
                <a:latin typeface="Courier New" pitchFamily="49" charset="0"/>
                <a:ea typeface="MS PGothic" pitchFamily="34" charset="-128"/>
              </a:rPr>
              <a:t>	{</a:t>
            </a:r>
          </a:p>
          <a:p>
            <a:pPr eaLnBrk="1" hangingPunct="1">
              <a:lnSpc>
                <a:spcPct val="80000"/>
              </a:lnSpc>
              <a:buFontTx/>
              <a:buNone/>
            </a:pPr>
            <a:r>
              <a:rPr lang="en-US" sz="2000" dirty="0">
                <a:latin typeface="Courier New" pitchFamily="49" charset="0"/>
                <a:ea typeface="MS PGothic" pitchFamily="34" charset="-128"/>
              </a:rPr>
              <a:t>		if (</a:t>
            </a:r>
            <a:r>
              <a:rPr lang="en-US" sz="2000" dirty="0" err="1">
                <a:latin typeface="Courier New" pitchFamily="49" charset="0"/>
                <a:ea typeface="MS PGothic" pitchFamily="34" charset="-128"/>
              </a:rPr>
              <a:t>current.data</a:t>
            </a:r>
            <a:r>
              <a:rPr lang="en-US" sz="2000" dirty="0">
                <a:latin typeface="Courier New" pitchFamily="49" charset="0"/>
                <a:ea typeface="MS PGothic" pitchFamily="34" charset="-128"/>
              </a:rPr>
              <a:t> == value)</a:t>
            </a:r>
          </a:p>
          <a:p>
            <a:pPr eaLnBrk="1" hangingPunct="1">
              <a:lnSpc>
                <a:spcPct val="80000"/>
              </a:lnSpc>
              <a:buFontTx/>
              <a:buNone/>
            </a:pPr>
            <a:r>
              <a:rPr lang="en-US" sz="2000" dirty="0">
                <a:latin typeface="Courier New" pitchFamily="49" charset="0"/>
                <a:ea typeface="MS PGothic" pitchFamily="34" charset="-128"/>
              </a:rPr>
              <a:t>		{</a:t>
            </a:r>
          </a:p>
          <a:p>
            <a:pPr eaLnBrk="1" hangingPunct="1">
              <a:lnSpc>
                <a:spcPct val="80000"/>
              </a:lnSpc>
              <a:buFontTx/>
              <a:buNone/>
            </a:pPr>
            <a:r>
              <a:rPr lang="en-US" sz="2000" dirty="0">
                <a:latin typeface="Courier New" pitchFamily="49" charset="0"/>
                <a:ea typeface="MS PGothic" pitchFamily="34" charset="-128"/>
              </a:rPr>
              <a:t>			</a:t>
            </a:r>
            <a:r>
              <a:rPr lang="en-US" sz="2000" dirty="0" err="1">
                <a:latin typeface="Courier New" pitchFamily="49" charset="0"/>
                <a:ea typeface="MS PGothic" pitchFamily="34" charset="-128"/>
              </a:rPr>
              <a:t>previous.next</a:t>
            </a:r>
            <a:r>
              <a:rPr lang="en-US" sz="2000" dirty="0">
                <a:latin typeface="Courier New" pitchFamily="49" charset="0"/>
                <a:ea typeface="MS PGothic" pitchFamily="34" charset="-128"/>
              </a:rPr>
              <a:t> = </a:t>
            </a:r>
            <a:r>
              <a:rPr lang="en-US" sz="2000" dirty="0" err="1">
                <a:latin typeface="Courier New" pitchFamily="49" charset="0"/>
                <a:ea typeface="MS PGothic" pitchFamily="34" charset="-128"/>
              </a:rPr>
              <a:t>current.next</a:t>
            </a: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current = null;</a:t>
            </a:r>
          </a:p>
          <a:p>
            <a:pPr eaLnBrk="1" hangingPunct="1">
              <a:lnSpc>
                <a:spcPct val="80000"/>
              </a:lnSpc>
              <a:buFontTx/>
              <a:buNone/>
            </a:pPr>
            <a:r>
              <a:rPr lang="en-US" sz="2000" dirty="0">
                <a:latin typeface="Courier New" pitchFamily="49" charset="0"/>
                <a:ea typeface="MS PGothic" pitchFamily="34" charset="-128"/>
              </a:rPr>
              <a:t>			return true;</a:t>
            </a:r>
          </a:p>
          <a:p>
            <a:pPr eaLnBrk="1" hangingPunct="1">
              <a:lnSpc>
                <a:spcPct val="80000"/>
              </a:lnSpc>
              <a:buFontTx/>
              <a:buNone/>
            </a:pPr>
            <a:r>
              <a:rPr lang="en-US" sz="2000" dirty="0">
                <a:latin typeface="Courier New" pitchFamily="49" charset="0"/>
                <a:ea typeface="MS PGothic" pitchFamily="34" charset="-128"/>
              </a:rPr>
              <a:t>		}</a:t>
            </a:r>
          </a:p>
          <a:p>
            <a:pPr eaLnBrk="1" hangingPunct="1">
              <a:lnSpc>
                <a:spcPct val="80000"/>
              </a:lnSpc>
              <a:buFontTx/>
              <a:buNone/>
            </a:pPr>
            <a:r>
              <a:rPr lang="en-US" sz="2000" dirty="0">
                <a:latin typeface="Courier New" pitchFamily="49" charset="0"/>
                <a:ea typeface="MS PGothic" pitchFamily="34" charset="-128"/>
              </a:rPr>
              <a:t>		current = </a:t>
            </a:r>
            <a:r>
              <a:rPr lang="en-US" sz="2000" dirty="0" err="1">
                <a:latin typeface="Courier New" pitchFamily="49" charset="0"/>
                <a:ea typeface="MS PGothic" pitchFamily="34" charset="-128"/>
              </a:rPr>
              <a:t>current.next</a:t>
            </a: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previous = </a:t>
            </a:r>
            <a:r>
              <a:rPr lang="en-US" sz="2000" dirty="0" err="1">
                <a:latin typeface="Courier New" pitchFamily="49" charset="0"/>
                <a:ea typeface="MS PGothic" pitchFamily="34" charset="-128"/>
              </a:rPr>
              <a:t>previous.next</a:t>
            </a:r>
            <a:r>
              <a:rPr lang="en-US" sz="2000" dirty="0">
                <a:latin typeface="Courier New" pitchFamily="49" charset="0"/>
                <a:ea typeface="MS PGothic" pitchFamily="34" charset="-128"/>
              </a:rPr>
              <a:t>;</a:t>
            </a:r>
          </a:p>
          <a:p>
            <a:pPr eaLnBrk="1" hangingPunct="1">
              <a:lnSpc>
                <a:spcPct val="80000"/>
              </a:lnSpc>
              <a:buFontTx/>
              <a:buNone/>
            </a:pPr>
            <a:r>
              <a:rPr lang="en-US" sz="2000" dirty="0">
                <a:latin typeface="Courier New" pitchFamily="49" charset="0"/>
                <a:ea typeface="MS PGothic" pitchFamily="34" charset="-128"/>
              </a:rPr>
              <a:t>	}</a:t>
            </a:r>
          </a:p>
          <a:p>
            <a:pPr eaLnBrk="1" hangingPunct="1">
              <a:lnSpc>
                <a:spcPct val="80000"/>
              </a:lnSpc>
              <a:buFontTx/>
              <a:buNone/>
            </a:pPr>
            <a:endParaRPr lang="en-US" sz="2000" dirty="0">
              <a:latin typeface="Courier New" pitchFamily="49" charset="0"/>
              <a:ea typeface="MS PGothic" pitchFamily="34" charset="-128"/>
            </a:endParaRPr>
          </a:p>
          <a:p>
            <a:pPr eaLnBrk="1" hangingPunct="1">
              <a:lnSpc>
                <a:spcPct val="80000"/>
              </a:lnSpc>
              <a:buFontTx/>
              <a:buNone/>
            </a:pPr>
            <a:r>
              <a:rPr lang="en-US" sz="2000" dirty="0">
                <a:latin typeface="Courier New" pitchFamily="49" charset="0"/>
                <a:ea typeface="MS PGothic" pitchFamily="34" charset="-128"/>
              </a:rPr>
              <a:t>	return false;</a:t>
            </a:r>
          </a:p>
          <a:p>
            <a:pPr eaLnBrk="1" hangingPunct="1">
              <a:lnSpc>
                <a:spcPct val="80000"/>
              </a:lnSpc>
              <a:buFontTx/>
              <a:buNone/>
            </a:pPr>
            <a:r>
              <a:rPr lang="en-US" sz="2000" dirty="0">
                <a:latin typeface="Courier New" pitchFamily="49" charset="0"/>
                <a:ea typeface="MS PGothic" pitchFamily="34" charset="-128"/>
              </a:rPr>
              <a:t>}</a:t>
            </a: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Courier New" pitchFamily="49" charset="0"/>
              <a:ea typeface="MS PGothic" pitchFamily="34" charset="-128"/>
            </a:endParaRPr>
          </a:p>
          <a:p>
            <a:pPr eaLnBrk="1" hangingPunct="1">
              <a:lnSpc>
                <a:spcPct val="80000"/>
              </a:lnSpc>
              <a:buFontTx/>
              <a:buNone/>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30311318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pPr eaLnBrk="1" hangingPunct="1"/>
            <a:r>
              <a:rPr lang="en-US" sz="4000">
                <a:latin typeface="Verdana" pitchFamily="34" charset="0"/>
                <a:ea typeface="MS PGothic" pitchFamily="34" charset="-128"/>
                <a:cs typeface="Arial" charset="0"/>
              </a:rPr>
              <a:t>Unordered Arrays vs. Linked Lists</a:t>
            </a:r>
          </a:p>
        </p:txBody>
      </p:sp>
      <p:sp>
        <p:nvSpPr>
          <p:cNvPr id="137219" name="Rectangle 3"/>
          <p:cNvSpPr>
            <a:spLocks noGrp="1" noChangeArrowheads="1"/>
          </p:cNvSpPr>
          <p:nvPr>
            <p:ph type="body" idx="4294967295"/>
          </p:nvPr>
        </p:nvSpPr>
        <p:spPr/>
        <p:txBody>
          <a:bodyPr/>
          <a:lstStyle/>
          <a:p>
            <a:pPr eaLnBrk="1" hangingPunct="1">
              <a:lnSpc>
                <a:spcPct val="80000"/>
              </a:lnSpc>
              <a:buFontTx/>
              <a:buNone/>
            </a:pPr>
            <a:r>
              <a:rPr lang="en-US" sz="2800">
                <a:latin typeface="Verdana" pitchFamily="34" charset="0"/>
                <a:ea typeface="MS PGothic" pitchFamily="34" charset="-128"/>
              </a:rPr>
              <a:t>Summary:</a:t>
            </a:r>
          </a:p>
          <a:p>
            <a:pPr eaLnBrk="1" hangingPunct="1">
              <a:lnSpc>
                <a:spcPct val="80000"/>
              </a:lnSpc>
              <a:buFontTx/>
              <a:buNone/>
            </a:pPr>
            <a:endParaRPr lang="en-US" sz="2800">
              <a:latin typeface="Verdana" pitchFamily="34" charset="0"/>
              <a:ea typeface="MS PGothic" pitchFamily="34" charset="-128"/>
            </a:endParaRPr>
          </a:p>
          <a:p>
            <a:pPr eaLnBrk="1" hangingPunct="1">
              <a:lnSpc>
                <a:spcPct val="80000"/>
              </a:lnSpc>
              <a:buFontTx/>
              <a:buNone/>
            </a:pPr>
            <a:endParaRPr lang="en-US" sz="2800">
              <a:latin typeface="Verdana" pitchFamily="34" charset="0"/>
              <a:ea typeface="MS PGothic" pitchFamily="34" charset="-128"/>
            </a:endParaRPr>
          </a:p>
        </p:txBody>
      </p:sp>
      <p:graphicFrame>
        <p:nvGraphicFramePr>
          <p:cNvPr id="137416" name="Group 200"/>
          <p:cNvGraphicFramePr>
            <a:graphicFrameLocks noGrp="1"/>
          </p:cNvGraphicFramePr>
          <p:nvPr/>
        </p:nvGraphicFramePr>
        <p:xfrm>
          <a:off x="533400" y="2895600"/>
          <a:ext cx="8153400" cy="2895601"/>
        </p:xfrm>
        <a:graphic>
          <a:graphicData uri="http://schemas.openxmlformats.org/drawingml/2006/table">
            <a:tbl>
              <a:tblPr/>
              <a:tblGrid>
                <a:gridCol w="2024063">
                  <a:extLst>
                    <a:ext uri="{9D8B030D-6E8A-4147-A177-3AD203B41FA5}">
                      <a16:colId xmlns:a16="http://schemas.microsoft.com/office/drawing/2014/main" val="20000"/>
                    </a:ext>
                  </a:extLst>
                </a:gridCol>
                <a:gridCol w="2878137">
                  <a:extLst>
                    <a:ext uri="{9D8B030D-6E8A-4147-A177-3AD203B41FA5}">
                      <a16:colId xmlns:a16="http://schemas.microsoft.com/office/drawing/2014/main" val="20001"/>
                    </a:ext>
                  </a:extLst>
                </a:gridCol>
                <a:gridCol w="3251200">
                  <a:extLst>
                    <a:ext uri="{9D8B030D-6E8A-4147-A177-3AD203B41FA5}">
                      <a16:colId xmlns:a16="http://schemas.microsoft.com/office/drawing/2014/main" val="20002"/>
                    </a:ext>
                  </a:extLst>
                </a:gridCol>
              </a:tblGrid>
              <a:tr h="42862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Worst Case</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Unsorted Arrays</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Unsorted Linked Lists</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02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Search</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pitchFamily="34" charset="0"/>
                          <a:ea typeface="MS PGothic" pitchFamily="34" charset="-128"/>
                        </a:rPr>
                        <a:t>O(n)</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pitchFamily="34" charset="0"/>
                          <a:ea typeface="MS PGothic" pitchFamily="34" charset="-128"/>
                        </a:rPr>
                        <a:t>O(n)</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862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Insert</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pitchFamily="34" charset="0"/>
                          <a:ea typeface="MS PGothic" pitchFamily="34" charset="-128"/>
                        </a:rPr>
                        <a:t>O(1)</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pitchFamily="34" charset="0"/>
                          <a:ea typeface="MS PGothic" pitchFamily="34" charset="-128"/>
                        </a:rPr>
                        <a:t>O(1)</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862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Update</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pitchFamily="34" charset="0"/>
                          <a:ea typeface="MS PGothic" pitchFamily="34" charset="-128"/>
                        </a:rPr>
                        <a:t>O(n)</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pitchFamily="34" charset="0"/>
                          <a:ea typeface="MS PGothic" pitchFamily="34" charset="-128"/>
                        </a:rPr>
                        <a:t>O(n)</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02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Delete</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pitchFamily="34" charset="0"/>
                          <a:ea typeface="MS PGothic" pitchFamily="34" charset="-128"/>
                        </a:rPr>
                        <a:t>O(n)</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pitchFamily="34" charset="0"/>
                          <a:ea typeface="MS PGothic" pitchFamily="34" charset="-128"/>
                        </a:rPr>
                        <a:t>O(n)</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83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1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pitchFamily="34" charset="0"/>
                          <a:ea typeface="MS PGothic" pitchFamily="34" charset="-128"/>
                        </a:rPr>
                        <a:t>Static memory usage</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pitchFamily="34" charset="0"/>
                          <a:ea typeface="MS PGothic" pitchFamily="34" charset="-128"/>
                        </a:rPr>
                        <a:t>Dynamic memory usage</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39267"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Sorted linked lists theory</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O(n) in the worst case of the sorted array functions is due to a need to shift all elements in the worst case</a:t>
            </a:r>
          </a:p>
          <a:p>
            <a:pPr eaLnBrk="1" hangingPunct="1">
              <a:lnSpc>
                <a:spcPct val="80000"/>
              </a:lnSpc>
            </a:pPr>
            <a:r>
              <a:rPr lang="en-US" sz="2400" dirty="0">
                <a:latin typeface="Verdana" pitchFamily="34" charset="0"/>
                <a:ea typeface="MS PGothic" pitchFamily="34" charset="-128"/>
              </a:rPr>
              <a:t>With a linked list, we have already seen with the insert and delete algorithm that with proper node management, there is no “shift” eliminating the O(n) performance</a:t>
            </a:r>
          </a:p>
          <a:p>
            <a:pPr eaLnBrk="1" hangingPunct="1">
              <a:lnSpc>
                <a:spcPct val="80000"/>
              </a:lnSpc>
            </a:pPr>
            <a:r>
              <a:rPr lang="en-US" sz="2400" dirty="0">
                <a:latin typeface="Verdana" pitchFamily="34" charset="0"/>
                <a:ea typeface="MS PGothic" pitchFamily="34" charset="-128"/>
              </a:rPr>
              <a:t>The initial thought, then, is that the performance for sorted linked lists is reduced to O(log n) for all 4 functions because the binary search is all that is required and there is no shifting of elements</a:t>
            </a:r>
          </a:p>
          <a:p>
            <a:pPr eaLnBrk="1" hangingPunct="1">
              <a:lnSpc>
                <a:spcPct val="80000"/>
              </a:lnSpc>
            </a:pPr>
            <a:r>
              <a:rPr lang="en-US" sz="2400" dirty="0">
                <a:latin typeface="Verdana" pitchFamily="34" charset="0"/>
                <a:ea typeface="MS PGothic" pitchFamily="34" charset="-128"/>
              </a:rPr>
              <a:t>Question: Is this a correct assessment?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idx="4294967295"/>
          </p:nvPr>
        </p:nvSpPr>
        <p:spPr/>
        <p:txBody>
          <a:bodyPr/>
          <a:lstStyle/>
          <a:p>
            <a:pPr eaLnBrk="1" hangingPunct="1"/>
            <a:r>
              <a:rPr lang="en-US">
                <a:latin typeface="Verdana" pitchFamily="34" charset="0"/>
                <a:ea typeface="MS PGothic" pitchFamily="34" charset="-128"/>
                <a:cs typeface="Arial" charset="0"/>
              </a:rPr>
              <a:t>Linked Lists</a:t>
            </a:r>
          </a:p>
        </p:txBody>
      </p:sp>
      <p:sp>
        <p:nvSpPr>
          <p:cNvPr id="133122" name="Rectangle 3"/>
          <p:cNvSpPr>
            <a:spLocks noGrp="1" noChangeArrowheads="1"/>
          </p:cNvSpPr>
          <p:nvPr>
            <p:ph type="body" idx="4294967295"/>
          </p:nvPr>
        </p:nvSpPr>
        <p:spPr/>
        <p:txBody>
          <a:bodyPr/>
          <a:lstStyle/>
          <a:p>
            <a:pPr eaLnBrk="1" hangingPunct="1">
              <a:lnSpc>
                <a:spcPct val="80000"/>
              </a:lnSpc>
              <a:buFontTx/>
              <a:buNone/>
            </a:pPr>
            <a:r>
              <a:rPr lang="en-US" sz="2400" dirty="0">
                <a:latin typeface="Verdana" pitchFamily="34" charset="0"/>
                <a:ea typeface="MS PGothic" pitchFamily="34" charset="-128"/>
              </a:rPr>
              <a:t>Unfortunately, no</a:t>
            </a:r>
          </a:p>
          <a:p>
            <a:pPr eaLnBrk="1" hangingPunct="1">
              <a:lnSpc>
                <a:spcPct val="80000"/>
              </a:lnSpc>
              <a:buFontTx/>
              <a:buNone/>
            </a:pPr>
            <a:endParaRPr lang="en-US" dirty="0">
              <a:latin typeface="Verdana" pitchFamily="34" charset="0"/>
              <a:ea typeface="MS PGothic" pitchFamily="34" charset="-128"/>
            </a:endParaRPr>
          </a:p>
          <a:p>
            <a:pPr eaLnBrk="1" hangingPunct="1">
              <a:lnSpc>
                <a:spcPct val="80000"/>
              </a:lnSpc>
            </a:pPr>
            <a:r>
              <a:rPr lang="en-US" sz="2000" dirty="0">
                <a:latin typeface="Verdana" pitchFamily="34" charset="0"/>
                <a:ea typeface="MS PGothic" pitchFamily="34" charset="-128"/>
              </a:rPr>
              <a:t>Because of the nature of the Linked List structure for a Node only having visibility to its next Node, determining and directly accessing the “middle” of the chain of nodes is challenging</a:t>
            </a:r>
          </a:p>
          <a:p>
            <a:pPr eaLnBrk="1" hangingPunct="1">
              <a:lnSpc>
                <a:spcPct val="80000"/>
              </a:lnSpc>
            </a:pPr>
            <a:r>
              <a:rPr lang="en-US" sz="2000" dirty="0">
                <a:latin typeface="Verdana" pitchFamily="34" charset="0"/>
                <a:ea typeface="MS PGothic" pitchFamily="34" charset="-128"/>
              </a:rPr>
              <a:t>Modifying the Linked List structure may help, but then you will have to find a way to map the entire list to simulate direct random access. At that point, you basically have an array</a:t>
            </a:r>
          </a:p>
          <a:p>
            <a:pPr eaLnBrk="1" hangingPunct="1">
              <a:lnSpc>
                <a:spcPct val="80000"/>
              </a:lnSpc>
            </a:pPr>
            <a:r>
              <a:rPr lang="en-US" sz="2000" dirty="0">
                <a:latin typeface="Verdana" pitchFamily="34" charset="0"/>
                <a:ea typeface="MS PGothic" pitchFamily="34" charset="-128"/>
              </a:rPr>
              <a:t>The key difference between sorted arrays and sorted linked lists is that binary search can only be applied with arrays which leads to O(log n) performance</a:t>
            </a:r>
          </a:p>
          <a:p>
            <a:pPr eaLnBrk="1" hangingPunct="1">
              <a:lnSpc>
                <a:spcPct val="80000"/>
              </a:lnSpc>
            </a:pPr>
            <a:r>
              <a:rPr lang="en-US" sz="2000" dirty="0">
                <a:latin typeface="Verdana" pitchFamily="34" charset="0"/>
                <a:ea typeface="MS PGothic" pitchFamily="34" charset="-128"/>
              </a:rPr>
              <a:t>Because binary search cannot be performed on linked lists, even if the data is sorted, its performance is still O(n)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pPr eaLnBrk="1" hangingPunct="1"/>
            <a:r>
              <a:rPr lang="en-US" sz="4000">
                <a:latin typeface="Verdana" pitchFamily="34" charset="0"/>
                <a:ea typeface="MS PGothic" pitchFamily="34" charset="-128"/>
                <a:cs typeface="Arial" charset="0"/>
              </a:rPr>
              <a:t>Sorted Arrays vs. Linked Lists</a:t>
            </a:r>
          </a:p>
        </p:txBody>
      </p:sp>
      <p:sp>
        <p:nvSpPr>
          <p:cNvPr id="140291" name="Rectangle 3"/>
          <p:cNvSpPr>
            <a:spLocks noGrp="1" noChangeArrowheads="1"/>
          </p:cNvSpPr>
          <p:nvPr>
            <p:ph type="body" idx="4294967295"/>
          </p:nvPr>
        </p:nvSpPr>
        <p:spPr/>
        <p:txBody>
          <a:bodyPr/>
          <a:lstStyle/>
          <a:p>
            <a:pPr eaLnBrk="1" hangingPunct="1">
              <a:lnSpc>
                <a:spcPct val="80000"/>
              </a:lnSpc>
              <a:buFontTx/>
              <a:buNone/>
            </a:pPr>
            <a:r>
              <a:rPr lang="en-US" sz="2800">
                <a:latin typeface="Verdana" pitchFamily="34" charset="0"/>
                <a:ea typeface="MS PGothic" pitchFamily="34" charset="-128"/>
              </a:rPr>
              <a:t>Summary:</a:t>
            </a:r>
          </a:p>
          <a:p>
            <a:pPr eaLnBrk="1" hangingPunct="1">
              <a:lnSpc>
                <a:spcPct val="80000"/>
              </a:lnSpc>
              <a:buFontTx/>
              <a:buNone/>
            </a:pPr>
            <a:endParaRPr lang="en-US" sz="2800">
              <a:latin typeface="Verdana" pitchFamily="34" charset="0"/>
              <a:ea typeface="MS PGothic" pitchFamily="34" charset="-128"/>
            </a:endParaRPr>
          </a:p>
          <a:p>
            <a:pPr eaLnBrk="1" hangingPunct="1">
              <a:lnSpc>
                <a:spcPct val="80000"/>
              </a:lnSpc>
              <a:buFontTx/>
              <a:buNone/>
            </a:pPr>
            <a:endParaRPr lang="en-US" sz="2800">
              <a:latin typeface="Verdana" pitchFamily="34" charset="0"/>
              <a:ea typeface="MS PGothic" pitchFamily="34" charset="-128"/>
            </a:endParaRPr>
          </a:p>
        </p:txBody>
      </p:sp>
      <p:graphicFrame>
        <p:nvGraphicFramePr>
          <p:cNvPr id="140435" name="Group 147"/>
          <p:cNvGraphicFramePr>
            <a:graphicFrameLocks noGrp="1"/>
          </p:cNvGraphicFramePr>
          <p:nvPr>
            <p:extLst>
              <p:ext uri="{D42A27DB-BD31-4B8C-83A1-F6EECF244321}">
                <p14:modId xmlns:p14="http://schemas.microsoft.com/office/powerpoint/2010/main" val="2880656048"/>
              </p:ext>
            </p:extLst>
          </p:nvPr>
        </p:nvGraphicFramePr>
        <p:xfrm>
          <a:off x="533400" y="2133600"/>
          <a:ext cx="7162799" cy="3562352"/>
        </p:xfrm>
        <a:graphic>
          <a:graphicData uri="http://schemas.openxmlformats.org/drawingml/2006/table">
            <a:tbl>
              <a:tblPr/>
              <a:tblGrid>
                <a:gridCol w="1440163">
                  <a:extLst>
                    <a:ext uri="{9D8B030D-6E8A-4147-A177-3AD203B41FA5}">
                      <a16:colId xmlns:a16="http://schemas.microsoft.com/office/drawing/2014/main" val="20000"/>
                    </a:ext>
                  </a:extLst>
                </a:gridCol>
                <a:gridCol w="3001085">
                  <a:extLst>
                    <a:ext uri="{9D8B030D-6E8A-4147-A177-3AD203B41FA5}">
                      <a16:colId xmlns:a16="http://schemas.microsoft.com/office/drawing/2014/main" val="20001"/>
                    </a:ext>
                  </a:extLst>
                </a:gridCol>
                <a:gridCol w="2721551">
                  <a:extLst>
                    <a:ext uri="{9D8B030D-6E8A-4147-A177-3AD203B41FA5}">
                      <a16:colId xmlns:a16="http://schemas.microsoft.com/office/drawing/2014/main" val="20002"/>
                    </a:ext>
                  </a:extLst>
                </a:gridCol>
              </a:tblGrid>
              <a:tr h="6096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Calibri" pitchFamily="34" charset="0"/>
                          <a:ea typeface="MS PGothic" pitchFamily="34" charset="-128"/>
                        </a:rPr>
                        <a:t>Worst Case (Arrays)</a:t>
                      </a:r>
                      <a:endParaRPr kumimoji="0" lang="en-US" sz="1800" b="0" i="0" u="none" strike="noStrike" cap="none" normalizeH="0" baseline="0" dirty="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Worst Case (LL)</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381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Search</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Calibri" pitchFamily="34" charset="0"/>
                          <a:ea typeface="MS PGothic" pitchFamily="34" charset="-128"/>
                        </a:rPr>
                        <a:t>O(log n)</a:t>
                      </a:r>
                      <a:endParaRPr kumimoji="0" lang="en-US" sz="1800" b="0" i="0" u="none" strike="noStrike" cap="none" normalizeH="0" baseline="0">
                        <a:ln>
                          <a:noFill/>
                        </a:ln>
                        <a:solidFill>
                          <a:srgbClr val="FF0000"/>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FF0000"/>
                          </a:solidFill>
                          <a:effectLst/>
                          <a:latin typeface="Calibri" pitchFamily="34" charset="0"/>
                          <a:ea typeface="MS PGothic" pitchFamily="34" charset="-128"/>
                        </a:rPr>
                        <a:t>O(n)</a:t>
                      </a:r>
                      <a:endParaRPr kumimoji="0" lang="en-US" sz="1800" b="0" i="0" u="none" strike="noStrike" cap="none" normalizeH="0" baseline="0" dirty="0">
                        <a:ln>
                          <a:noFill/>
                        </a:ln>
                        <a:solidFill>
                          <a:srgbClr val="FF0000"/>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381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Insert</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itchFamily="34" charset="0"/>
                          <a:ea typeface="MS PGothic" pitchFamily="34" charset="-128"/>
                        </a:rPr>
                        <a:t>O(n)</a:t>
                      </a:r>
                      <a:endParaRPr kumimoji="0" lang="en-US" sz="1800" b="0" i="0" u="none" strike="noStrike" cap="none" normalizeH="0" baseline="0" dirty="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000000"/>
                          </a:solidFill>
                          <a:effectLst/>
                          <a:latin typeface="Calibri" pitchFamily="34" charset="0"/>
                          <a:ea typeface="MS PGothic" pitchFamily="34" charset="-128"/>
                        </a:rPr>
                        <a:t>O(n)</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381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Update</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itchFamily="34" charset="0"/>
                          <a:ea typeface="MS PGothic" pitchFamily="34" charset="-128"/>
                        </a:rPr>
                        <a:t>O(n)</a:t>
                      </a:r>
                      <a:endParaRPr kumimoji="0" lang="en-US" sz="1800" b="0" i="0" u="none" strike="noStrike" cap="none" normalizeH="0" baseline="0" dirty="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a:ln>
                            <a:noFill/>
                          </a:ln>
                          <a:solidFill>
                            <a:srgbClr val="000000"/>
                          </a:solidFill>
                          <a:effectLst/>
                          <a:latin typeface="Calibri" pitchFamily="34" charset="0"/>
                          <a:ea typeface="MS PGothic" pitchFamily="34" charset="-128"/>
                        </a:rPr>
                        <a:t>O(n)</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381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pitchFamily="34" charset="0"/>
                          <a:ea typeface="MS PGothic" pitchFamily="34" charset="-128"/>
                        </a:rPr>
                        <a:t>Delete</a:t>
                      </a:r>
                      <a:endParaRPr kumimoji="0" lang="en-US" sz="1800" b="0" i="0" u="none" strike="noStrike" cap="none" normalizeH="0" baseline="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itchFamily="34" charset="0"/>
                          <a:ea typeface="MS PGothic" pitchFamily="34" charset="-128"/>
                        </a:rPr>
                        <a:t>O(n)</a:t>
                      </a:r>
                      <a:endParaRPr kumimoji="0" lang="en-US" sz="1800" b="0" i="0" u="none" strike="noStrike" cap="none" normalizeH="0" baseline="0" dirty="0">
                        <a:ln>
                          <a:noFill/>
                        </a:ln>
                        <a:solidFill>
                          <a:schemeClr val="tx1"/>
                        </a:solidFill>
                        <a:effectLst/>
                        <a:latin typeface="Verdana" pitchFamily="34" charset="0"/>
                        <a:ea typeface="MS PGothic" pitchFamily="34" charset="-128"/>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000000"/>
                          </a:solidFill>
                          <a:effectLst/>
                          <a:latin typeface="Calibri" pitchFamily="34" charset="0"/>
                          <a:ea typeface="MS PGothic" pitchFamily="34" charset="-128"/>
                        </a:rPr>
                        <a:t>O(n)</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idx="4294967295"/>
          </p:nvPr>
        </p:nvSpPr>
        <p:spPr/>
        <p:txBody>
          <a:bodyPr/>
          <a:lstStyle/>
          <a:p>
            <a:pPr eaLnBrk="1" hangingPunct="1"/>
            <a:r>
              <a:rPr lang="en-US" sz="4000" dirty="0">
                <a:latin typeface="Verdana" pitchFamily="34" charset="0"/>
                <a:ea typeface="MS PGothic" pitchFamily="34" charset="-128"/>
                <a:cs typeface="Arial" charset="0"/>
              </a:rPr>
              <a:t>Linked Lists</a:t>
            </a:r>
          </a:p>
        </p:txBody>
      </p:sp>
      <p:sp>
        <p:nvSpPr>
          <p:cNvPr id="142339" name="Rectangle 3"/>
          <p:cNvSpPr>
            <a:spLocks noGrp="1" noChangeArrowheads="1"/>
          </p:cNvSpPr>
          <p:nvPr>
            <p:ph type="body" idx="4294967295"/>
          </p:nvPr>
        </p:nvSpPr>
        <p:spPr/>
        <p:txBody>
          <a:bodyPr/>
          <a:lstStyle/>
          <a:p>
            <a:pPr eaLnBrk="1" hangingPunct="1">
              <a:lnSpc>
                <a:spcPct val="80000"/>
              </a:lnSpc>
              <a:buFontTx/>
              <a:buNone/>
            </a:pPr>
            <a:r>
              <a:rPr lang="en-US" sz="2800" dirty="0">
                <a:latin typeface="Verdana" pitchFamily="34" charset="0"/>
                <a:ea typeface="MS PGothic" pitchFamily="34" charset="-128"/>
              </a:rPr>
              <a:t>Then what good are they?</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If the order of the data is not necessary, linked lists and arrays perform the same, but linked lists allow for dynamic memory usage</a:t>
            </a:r>
          </a:p>
          <a:p>
            <a:pPr eaLnBrk="1" hangingPunct="1">
              <a:lnSpc>
                <a:spcPct val="80000"/>
              </a:lnSpc>
            </a:pPr>
            <a:r>
              <a:rPr lang="en-US" sz="2400" dirty="0">
                <a:latin typeface="Verdana" pitchFamily="34" charset="0"/>
                <a:ea typeface="MS PGothic" pitchFamily="34" charset="-128"/>
              </a:rPr>
              <a:t>If order matters, arrays are better especially if search is involved (so far…)</a:t>
            </a:r>
          </a:p>
          <a:p>
            <a:pPr eaLnBrk="1" hangingPunct="1">
              <a:lnSpc>
                <a:spcPct val="80000"/>
              </a:lnSpc>
            </a:pPr>
            <a:r>
              <a:rPr lang="en-US" sz="2400" dirty="0">
                <a:latin typeface="Verdana" pitchFamily="34" charset="0"/>
                <a:ea typeface="MS PGothic" pitchFamily="34" charset="-128"/>
              </a:rPr>
              <a:t>Order in the list can also take different forms. Perhaps there are other ways to order data and still take advantage of the dynamic memory usage that linked lists use – that will be our next topic with Stacks and Queues</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19187</TotalTime>
  <Words>6636</Words>
  <Application>Microsoft Office PowerPoint</Application>
  <PresentationFormat>On-screen Show (4:3)</PresentationFormat>
  <Paragraphs>1206</Paragraphs>
  <Slides>83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83</vt:i4>
      </vt:variant>
    </vt:vector>
  </HeadingPairs>
  <TitlesOfParts>
    <vt:vector size="88" baseType="lpstr">
      <vt:lpstr>Arial</vt:lpstr>
      <vt:lpstr>Calibri</vt:lpstr>
      <vt:lpstr>Courier New</vt:lpstr>
      <vt:lpstr>Verdana</vt:lpstr>
      <vt:lpstr>Default Design</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Linked Lists</vt:lpstr>
      <vt:lpstr>Unordered Arrays vs. Linked Lists</vt:lpstr>
      <vt:lpstr>Linked Lists</vt:lpstr>
      <vt:lpstr>Linked Lists</vt:lpstr>
      <vt:lpstr>Sorted Arrays vs. Linked Lists</vt:lpstr>
      <vt:lpstr>Linked Lists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Structures</dc:title>
  <dc:creator>Tayco</dc:creator>
  <cp:lastModifiedBy>Tayco, Phil</cp:lastModifiedBy>
  <cp:revision>161</cp:revision>
  <dcterms:created xsi:type="dcterms:W3CDTF">2014-12-17T17:39:07Z</dcterms:created>
  <dcterms:modified xsi:type="dcterms:W3CDTF">2021-09-22T21:14:23Z</dcterms:modified>
</cp:coreProperties>
</file>