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1" r:id="rId15"/>
    <p:sldId id="289" r:id="rId16"/>
    <p:sldId id="272" r:id="rId17"/>
    <p:sldId id="273" r:id="rId18"/>
    <p:sldId id="276" r:id="rId19"/>
    <p:sldId id="275" r:id="rId20"/>
    <p:sldId id="277" r:id="rId21"/>
    <p:sldId id="278" r:id="rId22"/>
    <p:sldId id="280" r:id="rId23"/>
    <p:sldId id="281" r:id="rId24"/>
    <p:sldId id="282" r:id="rId25"/>
    <p:sldId id="283" r:id="rId26"/>
    <p:sldId id="284" r:id="rId27"/>
    <p:sldId id="285" r:id="rId28"/>
    <p:sldId id="286" r:id="rId29"/>
    <p:sldId id="290" r:id="rId30"/>
    <p:sldId id="287" r:id="rId31"/>
    <p:sldId id="288" r:id="rId3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Verdana" pitchFamily="34" charset="0"/>
        <a:ea typeface="MS PGothic" pitchFamily="34" charset="-128"/>
        <a:cs typeface="Arial" charset="0"/>
      </a:defRPr>
    </a:lvl1pPr>
    <a:lvl2pPr marL="457200" algn="l" rtl="0" fontAlgn="base">
      <a:spcBef>
        <a:spcPct val="0"/>
      </a:spcBef>
      <a:spcAft>
        <a:spcPct val="0"/>
      </a:spcAft>
      <a:defRPr kern="1200">
        <a:solidFill>
          <a:schemeClr val="tx1"/>
        </a:solidFill>
        <a:latin typeface="Verdana" pitchFamily="34" charset="0"/>
        <a:ea typeface="MS PGothic" pitchFamily="34" charset="-128"/>
        <a:cs typeface="Arial" charset="0"/>
      </a:defRPr>
    </a:lvl2pPr>
    <a:lvl3pPr marL="914400" algn="l" rtl="0" fontAlgn="base">
      <a:spcBef>
        <a:spcPct val="0"/>
      </a:spcBef>
      <a:spcAft>
        <a:spcPct val="0"/>
      </a:spcAft>
      <a:defRPr kern="1200">
        <a:solidFill>
          <a:schemeClr val="tx1"/>
        </a:solidFill>
        <a:latin typeface="Verdana" pitchFamily="34" charset="0"/>
        <a:ea typeface="MS PGothic" pitchFamily="34" charset="-128"/>
        <a:cs typeface="Arial" charset="0"/>
      </a:defRPr>
    </a:lvl3pPr>
    <a:lvl4pPr marL="1371600" algn="l" rtl="0" fontAlgn="base">
      <a:spcBef>
        <a:spcPct val="0"/>
      </a:spcBef>
      <a:spcAft>
        <a:spcPct val="0"/>
      </a:spcAft>
      <a:defRPr kern="1200">
        <a:solidFill>
          <a:schemeClr val="tx1"/>
        </a:solidFill>
        <a:latin typeface="Verdana" pitchFamily="34" charset="0"/>
        <a:ea typeface="MS PGothic" pitchFamily="34" charset="-128"/>
        <a:cs typeface="Arial" charset="0"/>
      </a:defRPr>
    </a:lvl4pPr>
    <a:lvl5pPr marL="1828800" algn="l" rtl="0" fontAlgn="base">
      <a:spcBef>
        <a:spcPct val="0"/>
      </a:spcBef>
      <a:spcAft>
        <a:spcPct val="0"/>
      </a:spcAft>
      <a:defRPr kern="1200">
        <a:solidFill>
          <a:schemeClr val="tx1"/>
        </a:solidFill>
        <a:latin typeface="Verdana" pitchFamily="34" charset="0"/>
        <a:ea typeface="MS PGothic" pitchFamily="34" charset="-128"/>
        <a:cs typeface="Arial" charset="0"/>
      </a:defRPr>
    </a:lvl5pPr>
    <a:lvl6pPr marL="2286000" algn="l" defTabSz="914400" rtl="0" eaLnBrk="1" latinLnBrk="0" hangingPunct="1">
      <a:defRPr kern="1200">
        <a:solidFill>
          <a:schemeClr val="tx1"/>
        </a:solidFill>
        <a:latin typeface="Verdana" pitchFamily="34" charset="0"/>
        <a:ea typeface="MS PGothic" pitchFamily="34" charset="-128"/>
        <a:cs typeface="Arial" charset="0"/>
      </a:defRPr>
    </a:lvl6pPr>
    <a:lvl7pPr marL="2743200" algn="l" defTabSz="914400" rtl="0" eaLnBrk="1" latinLnBrk="0" hangingPunct="1">
      <a:defRPr kern="1200">
        <a:solidFill>
          <a:schemeClr val="tx1"/>
        </a:solidFill>
        <a:latin typeface="Verdana" pitchFamily="34" charset="0"/>
        <a:ea typeface="MS PGothic" pitchFamily="34" charset="-128"/>
        <a:cs typeface="Arial" charset="0"/>
      </a:defRPr>
    </a:lvl7pPr>
    <a:lvl8pPr marL="3200400" algn="l" defTabSz="914400" rtl="0" eaLnBrk="1" latinLnBrk="0" hangingPunct="1">
      <a:defRPr kern="1200">
        <a:solidFill>
          <a:schemeClr val="tx1"/>
        </a:solidFill>
        <a:latin typeface="Verdana" pitchFamily="34" charset="0"/>
        <a:ea typeface="MS PGothic" pitchFamily="34" charset="-128"/>
        <a:cs typeface="Arial" charset="0"/>
      </a:defRPr>
    </a:lvl8pPr>
    <a:lvl9pPr marL="3657600" algn="l" defTabSz="914400" rtl="0" eaLnBrk="1" latinLnBrk="0" hangingPunct="1">
      <a:defRPr kern="1200">
        <a:solidFill>
          <a:schemeClr val="tx1"/>
        </a:solidFill>
        <a:latin typeface="Verdana" pitchFamily="34" charset="0"/>
        <a:ea typeface="MS PGothic" pitchFamily="34" charset="-128"/>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8110" autoAdjust="0"/>
    <p:restoredTop sz="94660"/>
  </p:normalViewPr>
  <p:slideViewPr>
    <p:cSldViewPr>
      <p:cViewPr varScale="1">
        <p:scale>
          <a:sx n="62" d="100"/>
          <a:sy n="62" d="100"/>
        </p:scale>
        <p:origin x="696" y="5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904E1A1-86A8-45CD-8452-6BA5ACFFCF84}"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7D902E1-28EF-4E08-8417-5EEAA1338757}"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BEEDEF4-BCB7-4431-AC59-87749A09B9AE}"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CD19254-47C5-4376-AC23-827BE8EAAB65}"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D46C8AFF-97C0-432C-8EF8-3BEDED816D7E}"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303FBCFA-7671-4A5F-B2C3-6A6B0C4E2221}"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CDC03E7F-43BD-47B0-93B1-ED0DD708B191}"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FC8032D-0B61-4BFE-A9ED-ED179CB9C32F}"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0117983-B148-4943-87A5-2B78279B516E}"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081EFB9-AE63-4B7E-8E8D-A6E2981F34FF}"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8ADB849-80AA-43C4-9009-FE1325D40076}"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2F73820-7E40-4FCD-82D8-EE7F04AF80F5}"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8294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508" name="Rectangle 4"/>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defRPr sz="1400">
                <a:latin typeface="+mn-lt"/>
                <a:ea typeface="ＭＳ Ｐゴシック" charset="0"/>
                <a:cs typeface="Arial" charset="0"/>
              </a:defRPr>
            </a:lvl1pPr>
          </a:lstStyle>
          <a:p>
            <a:pPr>
              <a:defRPr/>
            </a:pPr>
            <a:endParaRPr lang="en-US"/>
          </a:p>
        </p:txBody>
      </p:sp>
      <p:sp>
        <p:nvSpPr>
          <p:cNvPr id="21509" name="Rectangle 5"/>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a:defRPr sz="1400">
                <a:latin typeface="+mn-lt"/>
                <a:ea typeface="ＭＳ Ｐゴシック" charset="0"/>
                <a:cs typeface="Arial" charset="0"/>
              </a:defRPr>
            </a:lvl1pPr>
          </a:lstStyle>
          <a:p>
            <a:pPr>
              <a:defRPr/>
            </a:pPr>
            <a:endParaRPr lang="en-US"/>
          </a:p>
        </p:txBody>
      </p:sp>
      <p:sp>
        <p:nvSpPr>
          <p:cNvPr id="21510" name="Rectangle 6"/>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400">
                <a:latin typeface="Arial" charset="0"/>
                <a:ea typeface="MS PGothic" charset="0"/>
                <a:cs typeface="MS PGothic" charset="0"/>
              </a:defRPr>
            </a:lvl1pPr>
          </a:lstStyle>
          <a:p>
            <a:pPr>
              <a:defRPr/>
            </a:pPr>
            <a:fld id="{341E6BF4-0E74-4618-BB19-65E93517CDAD}"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72" r:id="rId1"/>
    <p:sldLayoutId id="2147483671" r:id="rId2"/>
    <p:sldLayoutId id="2147483670" r:id="rId3"/>
    <p:sldLayoutId id="2147483669" r:id="rId4"/>
    <p:sldLayoutId id="2147483668" r:id="rId5"/>
    <p:sldLayoutId id="2147483667" r:id="rId6"/>
    <p:sldLayoutId id="2147483666" r:id="rId7"/>
    <p:sldLayoutId id="2147483665" r:id="rId8"/>
    <p:sldLayoutId id="2147483664" r:id="rId9"/>
    <p:sldLayoutId id="2147483663" r:id="rId10"/>
    <p:sldLayoutId id="2147483662" r:id="rId11"/>
    <p:sldLayoutId id="2147483661" r:id="rId12"/>
  </p:sldLayoutIdLst>
  <p:txStyles>
    <p:titleStyle>
      <a:lvl1pPr algn="ctr" rtl="0" eaLnBrk="0" fontAlgn="base" hangingPunct="0">
        <a:spcBef>
          <a:spcPct val="0"/>
        </a:spcBef>
        <a:spcAft>
          <a:spcPct val="0"/>
        </a:spcAft>
        <a:defRPr sz="4400">
          <a:solidFill>
            <a:schemeClr val="tx2"/>
          </a:solidFill>
          <a:latin typeface="+mj-lt"/>
          <a:ea typeface="MS PGothic" charset="0"/>
          <a:cs typeface="MS PGothic" charset="0"/>
        </a:defRPr>
      </a:lvl1pPr>
      <a:lvl2pPr algn="ctr" rtl="0" eaLnBrk="0" fontAlgn="base" hangingPunct="0">
        <a:spcBef>
          <a:spcPct val="0"/>
        </a:spcBef>
        <a:spcAft>
          <a:spcPct val="0"/>
        </a:spcAft>
        <a:defRPr sz="4400">
          <a:solidFill>
            <a:schemeClr val="tx2"/>
          </a:solidFill>
          <a:latin typeface="Arial" charset="0"/>
          <a:ea typeface="MS PGothic" charset="0"/>
          <a:cs typeface="MS PGothic" charset="0"/>
        </a:defRPr>
      </a:lvl2pPr>
      <a:lvl3pPr algn="ctr" rtl="0" eaLnBrk="0" fontAlgn="base" hangingPunct="0">
        <a:spcBef>
          <a:spcPct val="0"/>
        </a:spcBef>
        <a:spcAft>
          <a:spcPct val="0"/>
        </a:spcAft>
        <a:defRPr sz="4400">
          <a:solidFill>
            <a:schemeClr val="tx2"/>
          </a:solidFill>
          <a:latin typeface="Arial" charset="0"/>
          <a:ea typeface="MS PGothic" charset="0"/>
          <a:cs typeface="MS PGothic" charset="0"/>
        </a:defRPr>
      </a:lvl3pPr>
      <a:lvl4pPr algn="ctr" rtl="0" eaLnBrk="0" fontAlgn="base" hangingPunct="0">
        <a:spcBef>
          <a:spcPct val="0"/>
        </a:spcBef>
        <a:spcAft>
          <a:spcPct val="0"/>
        </a:spcAft>
        <a:defRPr sz="4400">
          <a:solidFill>
            <a:schemeClr val="tx2"/>
          </a:solidFill>
          <a:latin typeface="Arial" charset="0"/>
          <a:ea typeface="MS PGothic" charset="0"/>
          <a:cs typeface="MS PGothic" charset="0"/>
        </a:defRPr>
      </a:lvl4pPr>
      <a:lvl5pPr algn="ctr" rtl="0" eaLnBrk="0" fontAlgn="base" hangingPunct="0">
        <a:spcBef>
          <a:spcPct val="0"/>
        </a:spcBef>
        <a:spcAft>
          <a:spcPct val="0"/>
        </a:spcAft>
        <a:defRPr sz="4400">
          <a:solidFill>
            <a:schemeClr val="tx2"/>
          </a:solidFill>
          <a:latin typeface="Arial" charset="0"/>
          <a:ea typeface="MS PGothic" charset="0"/>
          <a:cs typeface="MS PGothic" charset="0"/>
        </a:defRPr>
      </a:lvl5pPr>
      <a:lvl6pPr marL="457200" algn="ctr" rtl="0" fontAlgn="base">
        <a:spcBef>
          <a:spcPct val="0"/>
        </a:spcBef>
        <a:spcAft>
          <a:spcPct val="0"/>
        </a:spcAft>
        <a:defRPr sz="4400">
          <a:solidFill>
            <a:schemeClr val="tx2"/>
          </a:solidFill>
          <a:latin typeface="Arial" charset="0"/>
          <a:ea typeface="ＭＳ Ｐゴシック" charset="0"/>
          <a:cs typeface="Arial" charset="0"/>
        </a:defRPr>
      </a:lvl6pPr>
      <a:lvl7pPr marL="914400" algn="ctr" rtl="0" fontAlgn="base">
        <a:spcBef>
          <a:spcPct val="0"/>
        </a:spcBef>
        <a:spcAft>
          <a:spcPct val="0"/>
        </a:spcAft>
        <a:defRPr sz="4400">
          <a:solidFill>
            <a:schemeClr val="tx2"/>
          </a:solidFill>
          <a:latin typeface="Arial" charset="0"/>
          <a:ea typeface="ＭＳ Ｐゴシック" charset="0"/>
          <a:cs typeface="Arial" charset="0"/>
        </a:defRPr>
      </a:lvl7pPr>
      <a:lvl8pPr marL="1371600" algn="ctr" rtl="0" fontAlgn="base">
        <a:spcBef>
          <a:spcPct val="0"/>
        </a:spcBef>
        <a:spcAft>
          <a:spcPct val="0"/>
        </a:spcAft>
        <a:defRPr sz="4400">
          <a:solidFill>
            <a:schemeClr val="tx2"/>
          </a:solidFill>
          <a:latin typeface="Arial" charset="0"/>
          <a:ea typeface="ＭＳ Ｐゴシック" charset="0"/>
          <a:cs typeface="Arial" charset="0"/>
        </a:defRPr>
      </a:lvl8pPr>
      <a:lvl9pPr marL="1828800" algn="ctr" rtl="0" fontAlgn="base">
        <a:spcBef>
          <a:spcPct val="0"/>
        </a:spcBef>
        <a:spcAft>
          <a:spcPct val="0"/>
        </a:spcAft>
        <a:defRPr sz="4400">
          <a:solidFill>
            <a:schemeClr val="tx2"/>
          </a:solidFill>
          <a:latin typeface="Arial" charset="0"/>
          <a:ea typeface="ＭＳ Ｐゴシック"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S PGothic" charset="0"/>
          <a:cs typeface="MS PGothic" charset="0"/>
        </a:defRPr>
      </a:lvl1pPr>
      <a:lvl2pPr marL="742950" indent="-285750" algn="l" rtl="0" eaLnBrk="0" fontAlgn="base" hangingPunct="0">
        <a:spcBef>
          <a:spcPct val="20000"/>
        </a:spcBef>
        <a:spcAft>
          <a:spcPct val="0"/>
        </a:spcAft>
        <a:buChar char="–"/>
        <a:defRPr sz="2800">
          <a:solidFill>
            <a:schemeClr val="tx1"/>
          </a:solidFill>
          <a:latin typeface="+mn-lt"/>
          <a:ea typeface="MS PGothic" charset="0"/>
          <a:cs typeface="MS PGothic" charset="0"/>
        </a:defRPr>
      </a:lvl2pPr>
      <a:lvl3pPr marL="1143000" indent="-228600" algn="l" rtl="0" eaLnBrk="0" fontAlgn="base" hangingPunct="0">
        <a:spcBef>
          <a:spcPct val="20000"/>
        </a:spcBef>
        <a:spcAft>
          <a:spcPct val="0"/>
        </a:spcAft>
        <a:buChar char="•"/>
        <a:defRPr sz="2400">
          <a:solidFill>
            <a:schemeClr val="tx1"/>
          </a:solidFill>
          <a:latin typeface="+mn-lt"/>
          <a:ea typeface="MS PGothic" charset="0"/>
          <a:cs typeface="MS PGothic" charset="0"/>
        </a:defRPr>
      </a:lvl3pPr>
      <a:lvl4pPr marL="1600200" indent="-228600" algn="l" rtl="0" eaLnBrk="0" fontAlgn="base" hangingPunct="0">
        <a:spcBef>
          <a:spcPct val="20000"/>
        </a:spcBef>
        <a:spcAft>
          <a:spcPct val="0"/>
        </a:spcAft>
        <a:buChar char="–"/>
        <a:defRPr sz="2000">
          <a:solidFill>
            <a:schemeClr val="tx1"/>
          </a:solidFill>
          <a:latin typeface="+mn-lt"/>
          <a:ea typeface="MS PGothic" charset="0"/>
          <a:cs typeface="MS PGothic" charset="0"/>
        </a:defRPr>
      </a:lvl4pPr>
      <a:lvl5pPr marL="2057400" indent="-228600" algn="l" rtl="0" eaLnBrk="0" fontAlgn="base" hangingPunct="0">
        <a:spcBef>
          <a:spcPct val="20000"/>
        </a:spcBef>
        <a:spcAft>
          <a:spcPct val="0"/>
        </a:spcAft>
        <a:buChar char="»"/>
        <a:defRPr sz="2000">
          <a:solidFill>
            <a:schemeClr val="tx1"/>
          </a:solidFill>
          <a:latin typeface="+mn-lt"/>
          <a:ea typeface="MS PGothic" charset="0"/>
          <a:cs typeface="MS PGothic" charset="0"/>
        </a:defRPr>
      </a:lvl5pPr>
      <a:lvl6pPr marL="2514600" indent="-228600" algn="l" rtl="0" fontAlgn="base">
        <a:spcBef>
          <a:spcPct val="20000"/>
        </a:spcBef>
        <a:spcAft>
          <a:spcPct val="0"/>
        </a:spcAft>
        <a:buChar char="»"/>
        <a:defRPr sz="2000">
          <a:solidFill>
            <a:schemeClr val="tx1"/>
          </a:solidFill>
          <a:latin typeface="+mn-lt"/>
          <a:ea typeface="Arial" charset="0"/>
          <a:cs typeface="+mn-cs"/>
        </a:defRPr>
      </a:lvl6pPr>
      <a:lvl7pPr marL="2971800" indent="-228600" algn="l" rtl="0" fontAlgn="base">
        <a:spcBef>
          <a:spcPct val="20000"/>
        </a:spcBef>
        <a:spcAft>
          <a:spcPct val="0"/>
        </a:spcAft>
        <a:buChar char="»"/>
        <a:defRPr sz="2000">
          <a:solidFill>
            <a:schemeClr val="tx1"/>
          </a:solidFill>
          <a:latin typeface="+mn-lt"/>
          <a:ea typeface="Arial" charset="0"/>
          <a:cs typeface="+mn-cs"/>
        </a:defRPr>
      </a:lvl7pPr>
      <a:lvl8pPr marL="3429000" indent="-228600" algn="l" rtl="0" fontAlgn="base">
        <a:spcBef>
          <a:spcPct val="20000"/>
        </a:spcBef>
        <a:spcAft>
          <a:spcPct val="0"/>
        </a:spcAft>
        <a:buChar char="»"/>
        <a:defRPr sz="2000">
          <a:solidFill>
            <a:schemeClr val="tx1"/>
          </a:solidFill>
          <a:latin typeface="+mn-lt"/>
          <a:ea typeface="Arial" charset="0"/>
          <a:cs typeface="+mn-cs"/>
        </a:defRPr>
      </a:lvl8pPr>
      <a:lvl9pPr marL="3886200" indent="-228600" algn="l" rtl="0" fontAlgn="base">
        <a:spcBef>
          <a:spcPct val="20000"/>
        </a:spcBef>
        <a:spcAft>
          <a:spcPct val="0"/>
        </a:spcAft>
        <a:buChar char="»"/>
        <a:defRPr sz="2000">
          <a:solidFill>
            <a:schemeClr val="tx1"/>
          </a:solidFill>
          <a:latin typeface="+mn-lt"/>
          <a:ea typeface="Arial" charset="0"/>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pPr eaLnBrk="1" hangingPunct="1"/>
            <a:r>
              <a:rPr lang="en-US" b="1">
                <a:latin typeface="Verdana" pitchFamily="34" charset="0"/>
                <a:ea typeface="MS PGothic" pitchFamily="34" charset="-128"/>
                <a:cs typeface="Arial" charset="0"/>
              </a:rPr>
              <a:t>Data Structures</a:t>
            </a:r>
            <a:br>
              <a:rPr lang="en-US" b="1">
                <a:latin typeface="Verdana" pitchFamily="34" charset="0"/>
                <a:ea typeface="MS PGothic" pitchFamily="34" charset="-128"/>
                <a:cs typeface="Arial" charset="0"/>
              </a:rPr>
            </a:br>
            <a:r>
              <a:rPr lang="en-US" b="1">
                <a:latin typeface="Verdana" pitchFamily="34" charset="0"/>
                <a:ea typeface="MS PGothic" pitchFamily="34" charset="-128"/>
                <a:cs typeface="Arial" charset="0"/>
              </a:rPr>
              <a:t>Introduction</a:t>
            </a:r>
          </a:p>
        </p:txBody>
      </p:sp>
      <p:sp>
        <p:nvSpPr>
          <p:cNvPr id="14338" name="Rectangle 3"/>
          <p:cNvSpPr>
            <a:spLocks noGrp="1" noChangeArrowheads="1"/>
          </p:cNvSpPr>
          <p:nvPr>
            <p:ph type="subTitle" idx="1"/>
          </p:nvPr>
        </p:nvSpPr>
        <p:spPr/>
        <p:txBody>
          <a:bodyPr/>
          <a:lstStyle/>
          <a:p>
            <a:pPr eaLnBrk="1" hangingPunct="1"/>
            <a:r>
              <a:rPr lang="en-US" dirty="0">
                <a:ea typeface="MS PGothic" pitchFamily="34" charset="-128"/>
              </a:rPr>
              <a:t>Phil Tayco</a:t>
            </a:r>
          </a:p>
          <a:p>
            <a:pPr eaLnBrk="1" hangingPunct="1"/>
            <a:r>
              <a:rPr lang="en-US" dirty="0">
                <a:ea typeface="MS PGothic" pitchFamily="34" charset="-128"/>
              </a:rPr>
              <a:t>Slide version 1.5</a:t>
            </a:r>
          </a:p>
          <a:p>
            <a:pPr eaLnBrk="1" hangingPunct="1"/>
            <a:r>
              <a:rPr lang="en-US" dirty="0">
                <a:ea typeface="MS PGothic" pitchFamily="34" charset="-128"/>
              </a:rPr>
              <a:t>28-Aug-2021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defRPr/>
            </a:pPr>
            <a:r>
              <a:rPr lang="en-US">
                <a:latin typeface="Verdana" charset="0"/>
                <a:ea typeface="+mj-ea"/>
                <a:cs typeface="+mj-cs"/>
              </a:rPr>
              <a:t>Introduction</a:t>
            </a:r>
          </a:p>
        </p:txBody>
      </p:sp>
      <p:sp>
        <p:nvSpPr>
          <p:cNvPr id="24579" name="Rectangle 3"/>
          <p:cNvSpPr>
            <a:spLocks noGrp="1" noChangeArrowheads="1"/>
          </p:cNvSpPr>
          <p:nvPr>
            <p:ph type="body" idx="1"/>
          </p:nvPr>
        </p:nvSpPr>
        <p:spPr/>
        <p:txBody>
          <a:bodyPr/>
          <a:lstStyle/>
          <a:p>
            <a:pPr eaLnBrk="1" hangingPunct="1">
              <a:buFontTx/>
              <a:buNone/>
              <a:defRPr/>
            </a:pPr>
            <a:r>
              <a:rPr lang="en-US" dirty="0">
                <a:latin typeface="Verdana" charset="0"/>
                <a:ea typeface="+mn-ea"/>
                <a:cs typeface="+mn-cs"/>
              </a:rPr>
              <a:t>Why are we here?</a:t>
            </a:r>
          </a:p>
          <a:p>
            <a:pPr eaLnBrk="1" hangingPunct="1">
              <a:buFontTx/>
              <a:buNone/>
              <a:defRPr/>
            </a:pPr>
            <a:endParaRPr lang="en-US" dirty="0">
              <a:latin typeface="Verdana" charset="0"/>
              <a:ea typeface="+mn-ea"/>
              <a:cs typeface="+mn-cs"/>
            </a:endParaRPr>
          </a:p>
          <a:p>
            <a:pPr eaLnBrk="1" hangingPunct="1">
              <a:defRPr/>
            </a:pPr>
            <a:r>
              <a:rPr lang="en-US" sz="2400" dirty="0">
                <a:latin typeface="Verdana" charset="0"/>
                <a:ea typeface="+mn-ea"/>
                <a:cs typeface="+mn-cs"/>
              </a:rPr>
              <a:t>Programs are created to make our lives easier </a:t>
            </a:r>
          </a:p>
          <a:p>
            <a:pPr eaLnBrk="1" hangingPunct="1">
              <a:defRPr/>
            </a:pPr>
            <a:r>
              <a:rPr lang="en-US" sz="2400" dirty="0">
                <a:latin typeface="Verdana" charset="0"/>
                <a:ea typeface="+mn-ea"/>
                <a:cs typeface="+mn-cs"/>
              </a:rPr>
              <a:t>The more efficient the program, the better they perform to serve us </a:t>
            </a:r>
          </a:p>
          <a:p>
            <a:pPr eaLnBrk="1" hangingPunct="1">
              <a:defRPr/>
            </a:pPr>
            <a:r>
              <a:rPr lang="en-US" sz="2400" dirty="0">
                <a:latin typeface="Verdana" charset="0"/>
                <a:ea typeface="+mn-ea"/>
                <a:cs typeface="+mn-cs"/>
              </a:rPr>
              <a:t>Previous classes focus on how to create programs. Here, we find ways to measure their performance and analyze how to make them more efficient </a:t>
            </a:r>
          </a:p>
          <a:p>
            <a:pPr eaLnBrk="1" hangingPunct="1">
              <a:defRPr/>
            </a:pPr>
            <a:endParaRPr lang="en-US" sz="2400" dirty="0">
              <a:latin typeface="Verdana" charset="0"/>
              <a:ea typeface="+mn-ea"/>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defRPr/>
            </a:pPr>
            <a:r>
              <a:rPr lang="en-US">
                <a:latin typeface="Verdana" charset="0"/>
                <a:ea typeface="+mj-ea"/>
                <a:cs typeface="+mj-cs"/>
              </a:rPr>
              <a:t>Introduction</a:t>
            </a:r>
          </a:p>
        </p:txBody>
      </p:sp>
      <p:sp>
        <p:nvSpPr>
          <p:cNvPr id="25603" name="Rectangle 3"/>
          <p:cNvSpPr>
            <a:spLocks noGrp="1" noChangeArrowheads="1"/>
          </p:cNvSpPr>
          <p:nvPr>
            <p:ph type="body" idx="1"/>
          </p:nvPr>
        </p:nvSpPr>
        <p:spPr/>
        <p:txBody>
          <a:bodyPr/>
          <a:lstStyle/>
          <a:p>
            <a:pPr eaLnBrk="1" hangingPunct="1">
              <a:buFontTx/>
              <a:buNone/>
              <a:defRPr/>
            </a:pPr>
            <a:r>
              <a:rPr lang="en-US" dirty="0">
                <a:latin typeface="Verdana" charset="0"/>
                <a:ea typeface="+mn-ea"/>
                <a:cs typeface="+mn-cs"/>
              </a:rPr>
              <a:t>What is efficient?</a:t>
            </a:r>
          </a:p>
          <a:p>
            <a:pPr eaLnBrk="1" hangingPunct="1">
              <a:buFontTx/>
              <a:buNone/>
              <a:defRPr/>
            </a:pPr>
            <a:endParaRPr lang="en-US" dirty="0">
              <a:latin typeface="Verdana" charset="0"/>
              <a:ea typeface="+mn-ea"/>
              <a:cs typeface="+mn-cs"/>
            </a:endParaRPr>
          </a:p>
          <a:p>
            <a:pPr eaLnBrk="1" hangingPunct="1">
              <a:defRPr/>
            </a:pPr>
            <a:r>
              <a:rPr lang="en-US" sz="2400" dirty="0">
                <a:latin typeface="Verdana" charset="0"/>
                <a:ea typeface="+mn-ea"/>
                <a:cs typeface="+mn-cs"/>
              </a:rPr>
              <a:t>At first, it seems fast results means efficient programming. Is that so?</a:t>
            </a:r>
          </a:p>
          <a:p>
            <a:pPr eaLnBrk="1" hangingPunct="1">
              <a:defRPr/>
            </a:pPr>
            <a:r>
              <a:rPr lang="en-US" sz="2400" dirty="0">
                <a:latin typeface="Verdana" charset="0"/>
                <a:ea typeface="+mn-ea"/>
                <a:cs typeface="+mn-cs"/>
              </a:rPr>
              <a:t>Does fewer lines of code for your program mean efficient as well?</a:t>
            </a:r>
          </a:p>
          <a:p>
            <a:pPr eaLnBrk="1" hangingPunct="1">
              <a:defRPr/>
            </a:pPr>
            <a:r>
              <a:rPr lang="en-US" sz="2400" dirty="0">
                <a:latin typeface="Verdana" charset="0"/>
                <a:ea typeface="+mn-ea"/>
                <a:cs typeface="+mn-cs"/>
              </a:rPr>
              <a:t>There are many factors to consider to measure efficiency besides speed and lines of code</a:t>
            </a:r>
          </a:p>
          <a:p>
            <a:pPr eaLnBrk="1" hangingPunct="1">
              <a:defRPr/>
            </a:pPr>
            <a:r>
              <a:rPr lang="en-US" sz="2400" dirty="0">
                <a:latin typeface="Verdana" charset="0"/>
                <a:ea typeface="+mn-ea"/>
                <a:cs typeface="+mn-cs"/>
              </a:rPr>
              <a:t>To understand them, lets look at a typical user function: a simple search for a record</a:t>
            </a:r>
          </a:p>
          <a:p>
            <a:pPr eaLnBrk="1" hangingPunct="1">
              <a:defRPr/>
            </a:pPr>
            <a:endParaRPr lang="en-US" sz="2400" dirty="0">
              <a:latin typeface="Verdana" charset="0"/>
              <a:ea typeface="+mn-ea"/>
              <a:cs typeface="+mn-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defRPr/>
            </a:pPr>
            <a:r>
              <a:rPr lang="en-US">
                <a:latin typeface="Verdana" charset="0"/>
                <a:ea typeface="+mj-ea"/>
                <a:cs typeface="+mj-cs"/>
              </a:rPr>
              <a:t>Introduction</a:t>
            </a:r>
          </a:p>
        </p:txBody>
      </p:sp>
      <p:sp>
        <p:nvSpPr>
          <p:cNvPr id="26627" name="Rectangle 3"/>
          <p:cNvSpPr>
            <a:spLocks noGrp="1" noChangeArrowheads="1"/>
          </p:cNvSpPr>
          <p:nvPr>
            <p:ph type="body" idx="1"/>
          </p:nvPr>
        </p:nvSpPr>
        <p:spPr/>
        <p:txBody>
          <a:bodyPr/>
          <a:lstStyle/>
          <a:p>
            <a:pPr eaLnBrk="1" hangingPunct="1">
              <a:buFontTx/>
              <a:buNone/>
              <a:defRPr/>
            </a:pPr>
            <a:r>
              <a:rPr lang="en-US" dirty="0">
                <a:latin typeface="Verdana" charset="0"/>
                <a:ea typeface="+mn-ea"/>
                <a:cs typeface="+mn-cs"/>
              </a:rPr>
              <a:t>Best case/Worst case</a:t>
            </a:r>
          </a:p>
          <a:p>
            <a:pPr eaLnBrk="1" hangingPunct="1">
              <a:buFontTx/>
              <a:buNone/>
              <a:defRPr/>
            </a:pPr>
            <a:endParaRPr lang="en-US" dirty="0">
              <a:latin typeface="Verdana" charset="0"/>
              <a:ea typeface="+mn-ea"/>
              <a:cs typeface="+mn-cs"/>
            </a:endParaRPr>
          </a:p>
          <a:p>
            <a:pPr eaLnBrk="1" hangingPunct="1">
              <a:defRPr/>
            </a:pPr>
            <a:r>
              <a:rPr lang="en-US" sz="2400" dirty="0">
                <a:latin typeface="Verdana" charset="0"/>
                <a:ea typeface="+mn-ea"/>
                <a:cs typeface="+mn-cs"/>
              </a:rPr>
              <a:t>How long would it take to find an item in an unordered list?</a:t>
            </a:r>
          </a:p>
          <a:p>
            <a:pPr eaLnBrk="1" hangingPunct="1">
              <a:defRPr/>
            </a:pPr>
            <a:r>
              <a:rPr lang="en-US" sz="2400" dirty="0">
                <a:latin typeface="Verdana" charset="0"/>
              </a:rPr>
              <a:t>At best, you get it on the first try and at worst, you go through the entire list (particularly if the search item does not exist in the list)</a:t>
            </a:r>
          </a:p>
          <a:p>
            <a:pPr eaLnBrk="1" hangingPunct="1">
              <a:defRPr/>
            </a:pPr>
            <a:r>
              <a:rPr lang="en-US" sz="2400" dirty="0">
                <a:latin typeface="Verdana" charset="0"/>
                <a:ea typeface="+mn-ea"/>
                <a:cs typeface="+mn-cs"/>
              </a:rPr>
              <a:t>In an unordered list, checking an item in a specific location is arbitrary - it doesn’t matter which element you select first</a:t>
            </a:r>
          </a:p>
          <a:p>
            <a:pPr eaLnBrk="1" hangingPunct="1">
              <a:defRPr/>
            </a:pPr>
            <a:r>
              <a:rPr lang="en-US" sz="2400" dirty="0">
                <a:latin typeface="Verdana" charset="0"/>
                <a:ea typeface="+mn-ea"/>
                <a:cs typeface="+mn-cs"/>
              </a:rPr>
              <a:t>Can the situation be modified to improve the search time? </a:t>
            </a:r>
          </a:p>
          <a:p>
            <a:pPr eaLnBrk="1" hangingPunct="1">
              <a:defRPr/>
            </a:pPr>
            <a:endParaRPr lang="en-US" sz="2400" dirty="0">
              <a:latin typeface="Verdana" charset="0"/>
              <a:ea typeface="+mn-ea"/>
              <a:cs typeface="+mn-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defRPr/>
            </a:pPr>
            <a:r>
              <a:rPr lang="en-US">
                <a:latin typeface="Verdana" charset="0"/>
                <a:ea typeface="+mj-ea"/>
                <a:cs typeface="+mj-cs"/>
              </a:rPr>
              <a:t>Introduction</a:t>
            </a:r>
          </a:p>
        </p:txBody>
      </p:sp>
      <p:sp>
        <p:nvSpPr>
          <p:cNvPr id="27651" name="Rectangle 3"/>
          <p:cNvSpPr>
            <a:spLocks noGrp="1" noChangeArrowheads="1"/>
          </p:cNvSpPr>
          <p:nvPr>
            <p:ph type="body" idx="1"/>
          </p:nvPr>
        </p:nvSpPr>
        <p:spPr/>
        <p:txBody>
          <a:bodyPr/>
          <a:lstStyle/>
          <a:p>
            <a:pPr eaLnBrk="1" hangingPunct="1">
              <a:buFontTx/>
              <a:buNone/>
              <a:defRPr/>
            </a:pPr>
            <a:r>
              <a:rPr lang="en-US" sz="2800" dirty="0">
                <a:latin typeface="Verdana" charset="0"/>
                <a:ea typeface="+mn-ea"/>
                <a:cs typeface="+mn-cs"/>
              </a:rPr>
              <a:t>Yes! Sort the list!</a:t>
            </a:r>
          </a:p>
          <a:p>
            <a:pPr eaLnBrk="1" hangingPunct="1">
              <a:buFontTx/>
              <a:buNone/>
              <a:defRPr/>
            </a:pPr>
            <a:endParaRPr lang="en-US" sz="2800" dirty="0">
              <a:latin typeface="Verdana" charset="0"/>
              <a:ea typeface="+mn-ea"/>
              <a:cs typeface="+mn-cs"/>
            </a:endParaRPr>
          </a:p>
          <a:p>
            <a:pPr eaLnBrk="1" hangingPunct="1">
              <a:defRPr/>
            </a:pPr>
            <a:r>
              <a:rPr lang="en-US" sz="2400" dirty="0">
                <a:latin typeface="Verdana" charset="0"/>
                <a:ea typeface="+mn-ea"/>
                <a:cs typeface="+mn-cs"/>
              </a:rPr>
              <a:t>Sorting the records significantly improves the search using the binary search algorithm</a:t>
            </a:r>
          </a:p>
          <a:p>
            <a:pPr eaLnBrk="1" hangingPunct="1">
              <a:defRPr/>
            </a:pPr>
            <a:r>
              <a:rPr lang="en-US" sz="2400" dirty="0">
                <a:latin typeface="Verdana" charset="0"/>
                <a:ea typeface="+mn-ea"/>
                <a:cs typeface="+mn-cs"/>
              </a:rPr>
              <a:t>Look in the middle of the list. If you found it, great. Otherwise, look in the middle of the section of the list where the record should be</a:t>
            </a:r>
          </a:p>
          <a:p>
            <a:pPr eaLnBrk="1" hangingPunct="1">
              <a:defRPr/>
            </a:pPr>
            <a:r>
              <a:rPr lang="en-US" sz="2400" dirty="0">
                <a:latin typeface="Verdana" charset="0"/>
                <a:ea typeface="+mn-ea"/>
                <a:cs typeface="+mn-cs"/>
              </a:rPr>
              <a:t>In a list of 1000 unsorted records, worst case is 1000 checks. If sorted, worst case is 11!</a:t>
            </a:r>
          </a:p>
          <a:p>
            <a:pPr eaLnBrk="1" hangingPunct="1">
              <a:defRPr/>
            </a:pPr>
            <a:endParaRPr lang="en-US" sz="2800" dirty="0">
              <a:latin typeface="Verdana" charset="0"/>
              <a:ea typeface="+mn-ea"/>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defRPr/>
            </a:pPr>
            <a:r>
              <a:rPr lang="en-US">
                <a:latin typeface="Verdana" charset="0"/>
                <a:ea typeface="+mj-ea"/>
                <a:cs typeface="+mj-cs"/>
              </a:rPr>
              <a:t>Introduction</a:t>
            </a:r>
          </a:p>
        </p:txBody>
      </p:sp>
      <p:sp>
        <p:nvSpPr>
          <p:cNvPr id="28675" name="Rectangle 3"/>
          <p:cNvSpPr>
            <a:spLocks noGrp="1" noChangeArrowheads="1"/>
          </p:cNvSpPr>
          <p:nvPr>
            <p:ph type="body" idx="1"/>
          </p:nvPr>
        </p:nvSpPr>
        <p:spPr/>
        <p:txBody>
          <a:bodyPr/>
          <a:lstStyle/>
          <a:p>
            <a:pPr eaLnBrk="1" hangingPunct="1">
              <a:buFontTx/>
              <a:buNone/>
              <a:defRPr/>
            </a:pPr>
            <a:r>
              <a:rPr lang="en-US" dirty="0">
                <a:latin typeface="Verdana" charset="0"/>
                <a:ea typeface="+mn-ea"/>
                <a:cs typeface="+mn-cs"/>
              </a:rPr>
              <a:t>Sorting the list, though…</a:t>
            </a:r>
          </a:p>
          <a:p>
            <a:pPr eaLnBrk="1" hangingPunct="1">
              <a:buFontTx/>
              <a:buNone/>
              <a:defRPr/>
            </a:pPr>
            <a:endParaRPr lang="en-US" dirty="0">
              <a:latin typeface="Verdana" charset="0"/>
              <a:ea typeface="+mn-ea"/>
              <a:cs typeface="+mn-cs"/>
            </a:endParaRPr>
          </a:p>
          <a:p>
            <a:pPr eaLnBrk="1" hangingPunct="1">
              <a:defRPr/>
            </a:pPr>
            <a:r>
              <a:rPr lang="en-US" sz="2400" dirty="0">
                <a:latin typeface="Verdana" charset="0"/>
                <a:ea typeface="+mn-ea"/>
                <a:cs typeface="+mn-cs"/>
              </a:rPr>
              <a:t>This process takes additional time to perform</a:t>
            </a:r>
          </a:p>
          <a:p>
            <a:pPr eaLnBrk="1" hangingPunct="1">
              <a:defRPr/>
            </a:pPr>
            <a:r>
              <a:rPr lang="en-US" sz="2400" dirty="0">
                <a:latin typeface="Verdana" charset="0"/>
                <a:ea typeface="+mn-ea"/>
                <a:cs typeface="+mn-cs"/>
              </a:rPr>
              <a:t>Begs the question: Is the process of sorting and then searching faster than searching an unsorted list?</a:t>
            </a:r>
          </a:p>
          <a:p>
            <a:pPr eaLnBrk="1" hangingPunct="1">
              <a:defRPr/>
            </a:pPr>
            <a:r>
              <a:rPr lang="en-US" sz="2400" dirty="0">
                <a:latin typeface="Verdana" charset="0"/>
                <a:ea typeface="+mn-ea"/>
                <a:cs typeface="+mn-cs"/>
              </a:rPr>
              <a:t>It turns out as the size of the list gets larger, the fastest sort takes longer than just searching the unsorted list</a:t>
            </a:r>
          </a:p>
          <a:p>
            <a:pPr eaLnBrk="1" hangingPunct="1">
              <a:defRPr/>
            </a:pPr>
            <a:r>
              <a:rPr lang="en-US" sz="2400" dirty="0">
                <a:latin typeface="Verdana" charset="0"/>
                <a:ea typeface="+mn-ea"/>
                <a:cs typeface="+mn-cs"/>
              </a:rPr>
              <a:t>This implies searching an unsorted list is better but if you sorted the list beforehand, the binary search speed is significant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defRPr/>
            </a:pPr>
            <a:r>
              <a:rPr lang="en-US">
                <a:latin typeface="Verdana" charset="0"/>
                <a:ea typeface="+mj-ea"/>
                <a:cs typeface="+mj-cs"/>
              </a:rPr>
              <a:t>Introduction</a:t>
            </a:r>
          </a:p>
        </p:txBody>
      </p:sp>
      <p:sp>
        <p:nvSpPr>
          <p:cNvPr id="29699" name="Rectangle 3"/>
          <p:cNvSpPr>
            <a:spLocks noGrp="1" noChangeArrowheads="1"/>
          </p:cNvSpPr>
          <p:nvPr>
            <p:ph type="body" idx="1"/>
          </p:nvPr>
        </p:nvSpPr>
        <p:spPr/>
        <p:txBody>
          <a:bodyPr/>
          <a:lstStyle/>
          <a:p>
            <a:pPr eaLnBrk="1" hangingPunct="1">
              <a:buFontTx/>
              <a:buNone/>
              <a:defRPr/>
            </a:pPr>
            <a:r>
              <a:rPr lang="en-US" dirty="0">
                <a:latin typeface="Verdana" charset="0"/>
                <a:ea typeface="+mn-ea"/>
                <a:cs typeface="+mn-cs"/>
              </a:rPr>
              <a:t>It doesn’t just depend on performance…</a:t>
            </a:r>
          </a:p>
          <a:p>
            <a:pPr eaLnBrk="1" hangingPunct="1">
              <a:defRPr/>
            </a:pPr>
            <a:endParaRPr lang="en-US" sz="2400" dirty="0">
              <a:latin typeface="Verdana" charset="0"/>
              <a:ea typeface="+mn-ea"/>
              <a:cs typeface="+mn-cs"/>
            </a:endParaRPr>
          </a:p>
          <a:p>
            <a:pPr eaLnBrk="1" hangingPunct="1">
              <a:defRPr/>
            </a:pPr>
            <a:r>
              <a:rPr lang="en-US" sz="2400" dirty="0">
                <a:latin typeface="Verdana" charset="0"/>
                <a:ea typeface="+mn-ea"/>
                <a:cs typeface="+mn-cs"/>
              </a:rPr>
              <a:t>We could sort the data and save it. Pre-sorting the records significantly reduces search performance time, but requires memory space and time to store the indexed records</a:t>
            </a:r>
          </a:p>
          <a:p>
            <a:pPr eaLnBrk="1" hangingPunct="1">
              <a:defRPr/>
            </a:pPr>
            <a:r>
              <a:rPr lang="en-US" sz="2400" dirty="0">
                <a:latin typeface="Verdana" charset="0"/>
                <a:ea typeface="+mn-ea"/>
                <a:cs typeface="+mn-cs"/>
              </a:rPr>
              <a:t>Next, if records are added or deleted, the sorted records needs to maintain their order to keep the search time optimal</a:t>
            </a:r>
          </a:p>
          <a:p>
            <a:pPr eaLnBrk="1" hangingPunct="1">
              <a:defRPr/>
            </a:pPr>
            <a:r>
              <a:rPr lang="en-US" sz="2400" dirty="0">
                <a:latin typeface="Verdana" charset="0"/>
                <a:ea typeface="+mn-ea"/>
                <a:cs typeface="+mn-cs"/>
              </a:rPr>
              <a:t>Is there a configuration and algorithm that is ideal in supporting all of these factors?</a:t>
            </a:r>
          </a:p>
          <a:p>
            <a:pPr eaLnBrk="1" hangingPunct="1">
              <a:defRPr/>
            </a:pPr>
            <a:endParaRPr lang="en-US" dirty="0">
              <a:latin typeface="Verdana" charset="0"/>
              <a:ea typeface="+mn-ea"/>
              <a:cs typeface="+mn-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defRPr/>
            </a:pPr>
            <a:r>
              <a:rPr lang="en-US">
                <a:latin typeface="Verdana" charset="0"/>
                <a:ea typeface="+mj-ea"/>
                <a:cs typeface="+mj-cs"/>
              </a:rPr>
              <a:t>Introduction</a:t>
            </a:r>
          </a:p>
        </p:txBody>
      </p:sp>
      <p:sp>
        <p:nvSpPr>
          <p:cNvPr id="30723" name="Rectangle 3"/>
          <p:cNvSpPr>
            <a:spLocks noGrp="1" noChangeArrowheads="1"/>
          </p:cNvSpPr>
          <p:nvPr>
            <p:ph type="body" idx="1"/>
          </p:nvPr>
        </p:nvSpPr>
        <p:spPr/>
        <p:txBody>
          <a:bodyPr/>
          <a:lstStyle/>
          <a:p>
            <a:pPr eaLnBrk="1" hangingPunct="1">
              <a:buFontTx/>
              <a:buNone/>
              <a:defRPr/>
            </a:pPr>
            <a:r>
              <a:rPr lang="en-US" sz="2800" dirty="0">
                <a:latin typeface="Verdana" charset="0"/>
                <a:ea typeface="+mn-ea"/>
                <a:cs typeface="+mn-cs"/>
              </a:rPr>
              <a:t>That’s the goal!</a:t>
            </a:r>
          </a:p>
          <a:p>
            <a:pPr eaLnBrk="1" hangingPunct="1">
              <a:buFontTx/>
              <a:buNone/>
              <a:defRPr/>
            </a:pPr>
            <a:endParaRPr lang="en-US" sz="2800" dirty="0">
              <a:latin typeface="Verdana" charset="0"/>
              <a:ea typeface="+mn-ea"/>
              <a:cs typeface="+mn-cs"/>
            </a:endParaRPr>
          </a:p>
          <a:p>
            <a:pPr eaLnBrk="1" hangingPunct="1">
              <a:defRPr/>
            </a:pPr>
            <a:r>
              <a:rPr lang="en-US" sz="2800" b="1" dirty="0">
                <a:latin typeface="Verdana" charset="0"/>
                <a:ea typeface="+mn-ea"/>
                <a:cs typeface="+mn-cs"/>
              </a:rPr>
              <a:t>In this class we will look at different structures and algorithms that provide the best measures of efficiency based on the factors of performance time, storage space and data maintenance in different situations</a:t>
            </a:r>
            <a:r>
              <a:rPr lang="en-US" sz="2800" dirty="0">
                <a:latin typeface="Verdana" charset="0"/>
                <a:ea typeface="+mn-ea"/>
                <a:cs typeface="+mn-cs"/>
              </a:rPr>
              <a:t> </a:t>
            </a:r>
            <a:endParaRPr lang="en-US" sz="2000" dirty="0">
              <a:latin typeface="Verdana" charset="0"/>
              <a:ea typeface="+mn-ea"/>
              <a:cs typeface="+mn-cs"/>
            </a:endParaRPr>
          </a:p>
          <a:p>
            <a:pPr eaLnBrk="1" hangingPunct="1">
              <a:defRPr/>
            </a:pPr>
            <a:endParaRPr lang="en-US" sz="2800" dirty="0">
              <a:latin typeface="Verdana" charset="0"/>
              <a:ea typeface="+mn-ea"/>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defRPr/>
            </a:pPr>
            <a:r>
              <a:rPr lang="en-US" dirty="0">
                <a:latin typeface="Verdana" charset="0"/>
                <a:ea typeface="+mj-ea"/>
                <a:cs typeface="+mj-cs"/>
              </a:rPr>
              <a:t>Measuring Efficiency</a:t>
            </a:r>
          </a:p>
        </p:txBody>
      </p:sp>
      <p:sp>
        <p:nvSpPr>
          <p:cNvPr id="31747" name="Rectangle 3"/>
          <p:cNvSpPr>
            <a:spLocks noGrp="1" noChangeArrowheads="1"/>
          </p:cNvSpPr>
          <p:nvPr>
            <p:ph type="body" idx="1"/>
          </p:nvPr>
        </p:nvSpPr>
        <p:spPr/>
        <p:txBody>
          <a:bodyPr/>
          <a:lstStyle/>
          <a:p>
            <a:pPr eaLnBrk="1" hangingPunct="1">
              <a:buFontTx/>
              <a:buNone/>
              <a:defRPr/>
            </a:pPr>
            <a:r>
              <a:rPr lang="en-US" sz="2800" dirty="0">
                <a:latin typeface="Verdana" charset="0"/>
                <a:ea typeface="+mn-ea"/>
                <a:cs typeface="+mn-cs"/>
              </a:rPr>
              <a:t>When you design a solution…</a:t>
            </a:r>
          </a:p>
          <a:p>
            <a:pPr eaLnBrk="1" hangingPunct="1">
              <a:buFontTx/>
              <a:buNone/>
              <a:defRPr/>
            </a:pPr>
            <a:endParaRPr lang="en-US" sz="2800" dirty="0">
              <a:latin typeface="Verdana" charset="0"/>
              <a:ea typeface="+mn-ea"/>
              <a:cs typeface="+mn-cs"/>
            </a:endParaRPr>
          </a:p>
          <a:p>
            <a:pPr eaLnBrk="1" hangingPunct="1">
              <a:defRPr/>
            </a:pPr>
            <a:r>
              <a:rPr lang="en-US" sz="2400" dirty="0">
                <a:latin typeface="Verdana" charset="0"/>
                <a:ea typeface="+mn-ea"/>
                <a:cs typeface="+mn-cs"/>
              </a:rPr>
              <a:t>What do you use to measure how effective it is?</a:t>
            </a:r>
          </a:p>
          <a:p>
            <a:pPr eaLnBrk="1" hangingPunct="1">
              <a:defRPr/>
            </a:pPr>
            <a:r>
              <a:rPr lang="en-US" sz="2400" dirty="0">
                <a:latin typeface="Verdana" charset="0"/>
                <a:ea typeface="+mn-ea"/>
                <a:cs typeface="+mn-cs"/>
              </a:rPr>
              <a:t>Do you consider how it will do in other situations? (capacity and maintenance…)</a:t>
            </a:r>
          </a:p>
          <a:p>
            <a:pPr eaLnBrk="1" hangingPunct="1">
              <a:defRPr/>
            </a:pPr>
            <a:r>
              <a:rPr lang="en-US" sz="2400" dirty="0">
                <a:latin typeface="Verdana" charset="0"/>
                <a:ea typeface="+mn-ea"/>
                <a:cs typeface="+mn-cs"/>
              </a:rPr>
              <a:t>We address the performance factor using a notation that can be consistently and systematically applied – this is known as "Big 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defRPr/>
            </a:pPr>
            <a:r>
              <a:rPr lang="en-US">
                <a:latin typeface="Verdana" charset="0"/>
                <a:ea typeface="+mj-ea"/>
                <a:cs typeface="+mj-cs"/>
              </a:rPr>
              <a:t>Big O Notation</a:t>
            </a:r>
          </a:p>
        </p:txBody>
      </p:sp>
      <p:sp>
        <p:nvSpPr>
          <p:cNvPr id="32771" name="Rectangle 3"/>
          <p:cNvSpPr>
            <a:spLocks noGrp="1" noChangeArrowheads="1"/>
          </p:cNvSpPr>
          <p:nvPr>
            <p:ph type="body" idx="1"/>
          </p:nvPr>
        </p:nvSpPr>
        <p:spPr/>
        <p:txBody>
          <a:bodyPr/>
          <a:lstStyle/>
          <a:p>
            <a:pPr eaLnBrk="1" hangingPunct="1">
              <a:buFontTx/>
              <a:buNone/>
              <a:defRPr/>
            </a:pPr>
            <a:r>
              <a:rPr lang="en-US" sz="2800" dirty="0">
                <a:latin typeface="Verdana" charset="0"/>
                <a:ea typeface="+mn-ea"/>
                <a:cs typeface="+mn-cs"/>
              </a:rPr>
              <a:t>O, the magnitude…</a:t>
            </a:r>
          </a:p>
          <a:p>
            <a:pPr eaLnBrk="1" hangingPunct="1">
              <a:buFontTx/>
              <a:buNone/>
              <a:defRPr/>
            </a:pPr>
            <a:endParaRPr lang="en-US" sz="2800" dirty="0">
              <a:latin typeface="Verdana" charset="0"/>
              <a:ea typeface="+mn-ea"/>
              <a:cs typeface="+mn-cs"/>
            </a:endParaRPr>
          </a:p>
          <a:p>
            <a:pPr eaLnBrk="1" hangingPunct="1">
              <a:defRPr/>
            </a:pPr>
            <a:r>
              <a:rPr lang="en-US" sz="2400" dirty="0">
                <a:latin typeface="Verdana" charset="0"/>
                <a:ea typeface="+mn-ea"/>
                <a:cs typeface="+mn-cs"/>
              </a:rPr>
              <a:t>Often, algorithms are applied on data sets (a list of records, coordinates on a map, genetic sequences…)</a:t>
            </a:r>
          </a:p>
          <a:p>
            <a:pPr eaLnBrk="1" hangingPunct="1">
              <a:defRPr/>
            </a:pPr>
            <a:r>
              <a:rPr lang="en-US" sz="2400" dirty="0">
                <a:latin typeface="Verdana" charset="0"/>
                <a:ea typeface="+mn-ea"/>
                <a:cs typeface="+mn-cs"/>
              </a:rPr>
              <a:t>An algorithm will perform a certain way that we can categorize on a set amount of data</a:t>
            </a:r>
          </a:p>
          <a:p>
            <a:pPr eaLnBrk="1" hangingPunct="1">
              <a:defRPr/>
            </a:pPr>
            <a:r>
              <a:rPr lang="en-US" sz="2400" dirty="0">
                <a:latin typeface="Verdana" charset="0"/>
                <a:ea typeface="+mn-ea"/>
                <a:cs typeface="+mn-cs"/>
              </a:rPr>
              <a:t>This categorization helps us see how that logic of the algorithm performs as the size of the data set increases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defRPr/>
            </a:pPr>
            <a:r>
              <a:rPr lang="en-US">
                <a:latin typeface="Verdana" charset="0"/>
                <a:ea typeface="+mj-ea"/>
                <a:cs typeface="+mj-cs"/>
              </a:rPr>
              <a:t>Big O Notation</a:t>
            </a:r>
          </a:p>
        </p:txBody>
      </p:sp>
      <p:sp>
        <p:nvSpPr>
          <p:cNvPr id="33795" name="Rectangle 3"/>
          <p:cNvSpPr>
            <a:spLocks noGrp="1" noChangeArrowheads="1"/>
          </p:cNvSpPr>
          <p:nvPr>
            <p:ph type="body" idx="1"/>
          </p:nvPr>
        </p:nvSpPr>
        <p:spPr>
          <a:xfrm>
            <a:off x="457200" y="1600200"/>
            <a:ext cx="8229600" cy="5257800"/>
          </a:xfrm>
        </p:spPr>
        <p:txBody>
          <a:bodyPr/>
          <a:lstStyle/>
          <a:p>
            <a:pPr eaLnBrk="1" hangingPunct="1">
              <a:lnSpc>
                <a:spcPct val="80000"/>
              </a:lnSpc>
              <a:buFontTx/>
              <a:buNone/>
              <a:defRPr/>
            </a:pPr>
            <a:r>
              <a:rPr lang="en-US" sz="2800" dirty="0">
                <a:latin typeface="Verdana" charset="0"/>
                <a:ea typeface="+mn-ea"/>
                <a:cs typeface="+mn-cs"/>
              </a:rPr>
              <a:t>This shows that number of lines of code is not an indicator of algorithm performance:</a:t>
            </a:r>
          </a:p>
          <a:p>
            <a:pPr eaLnBrk="1" hangingPunct="1">
              <a:lnSpc>
                <a:spcPct val="80000"/>
              </a:lnSpc>
              <a:buFontTx/>
              <a:buNone/>
              <a:defRPr/>
            </a:pPr>
            <a:endParaRPr lang="en-US" sz="2400" dirty="0">
              <a:latin typeface="Verdana" charset="0"/>
              <a:ea typeface="+mn-ea"/>
              <a:cs typeface="+mn-cs"/>
            </a:endParaRPr>
          </a:p>
          <a:p>
            <a:pPr eaLnBrk="1" hangingPunct="1">
              <a:lnSpc>
                <a:spcPct val="80000"/>
              </a:lnSpc>
              <a:buFontTx/>
              <a:buNone/>
              <a:defRPr/>
            </a:pPr>
            <a:r>
              <a:rPr lang="en-US" sz="1800" dirty="0" err="1">
                <a:latin typeface="Courier New" charset="0"/>
                <a:ea typeface="+mn-ea"/>
                <a:cs typeface="+mn-cs"/>
              </a:rPr>
              <a:t>int</a:t>
            </a:r>
            <a:r>
              <a:rPr lang="en-US" sz="1800" dirty="0">
                <a:latin typeface="Courier New" charset="0"/>
                <a:ea typeface="+mn-ea"/>
                <a:cs typeface="+mn-cs"/>
              </a:rPr>
              <a:t> </a:t>
            </a:r>
            <a:r>
              <a:rPr lang="en-US" sz="1800" dirty="0" err="1">
                <a:latin typeface="Courier New" charset="0"/>
                <a:ea typeface="+mn-ea"/>
                <a:cs typeface="+mn-cs"/>
              </a:rPr>
              <a:t>visitCount</a:t>
            </a:r>
            <a:r>
              <a:rPr lang="en-US" sz="1800" dirty="0">
                <a:latin typeface="Courier New" charset="0"/>
                <a:ea typeface="+mn-ea"/>
                <a:cs typeface="+mn-cs"/>
              </a:rPr>
              <a:t> = 0;</a:t>
            </a:r>
          </a:p>
          <a:p>
            <a:pPr eaLnBrk="1" hangingPunct="1">
              <a:lnSpc>
                <a:spcPct val="80000"/>
              </a:lnSpc>
              <a:buFontTx/>
              <a:buNone/>
              <a:defRPr/>
            </a:pPr>
            <a:r>
              <a:rPr lang="en-US" sz="1800" dirty="0">
                <a:latin typeface="Courier New" charset="0"/>
                <a:ea typeface="+mn-ea"/>
                <a:cs typeface="+mn-cs"/>
              </a:rPr>
              <a:t>for (</a:t>
            </a:r>
            <a:r>
              <a:rPr lang="en-US" sz="1800" dirty="0" err="1">
                <a:latin typeface="Courier New" charset="0"/>
                <a:ea typeface="+mn-ea"/>
                <a:cs typeface="+mn-cs"/>
              </a:rPr>
              <a:t>int</a:t>
            </a:r>
            <a:r>
              <a:rPr lang="en-US" sz="1800" dirty="0">
                <a:latin typeface="Courier New" charset="0"/>
                <a:ea typeface="+mn-ea"/>
                <a:cs typeface="+mn-cs"/>
              </a:rPr>
              <a:t> </a:t>
            </a:r>
            <a:r>
              <a:rPr lang="en-US" sz="1800" dirty="0" err="1">
                <a:latin typeface="Courier New" charset="0"/>
                <a:ea typeface="+mn-ea"/>
                <a:cs typeface="+mn-cs"/>
              </a:rPr>
              <a:t>loc</a:t>
            </a:r>
            <a:r>
              <a:rPr lang="en-US" sz="1800" dirty="0">
                <a:latin typeface="Courier New" charset="0"/>
                <a:ea typeface="+mn-ea"/>
                <a:cs typeface="+mn-cs"/>
              </a:rPr>
              <a:t> = 0; </a:t>
            </a:r>
            <a:r>
              <a:rPr lang="en-US" sz="1800" dirty="0" err="1">
                <a:latin typeface="Courier New" charset="0"/>
                <a:ea typeface="+mn-ea"/>
                <a:cs typeface="+mn-cs"/>
              </a:rPr>
              <a:t>loc</a:t>
            </a:r>
            <a:r>
              <a:rPr lang="en-US" sz="1800" dirty="0">
                <a:latin typeface="Courier New" charset="0"/>
                <a:ea typeface="+mn-ea"/>
                <a:cs typeface="+mn-cs"/>
              </a:rPr>
              <a:t> &lt; </a:t>
            </a:r>
            <a:r>
              <a:rPr lang="en-US" sz="1800" dirty="0" err="1">
                <a:latin typeface="Courier New" charset="0"/>
                <a:ea typeface="+mn-ea"/>
                <a:cs typeface="+mn-cs"/>
              </a:rPr>
              <a:t>coffeeShops.length</a:t>
            </a:r>
            <a:r>
              <a:rPr lang="en-US" sz="1800" dirty="0">
                <a:latin typeface="Courier New" charset="0"/>
                <a:ea typeface="+mn-ea"/>
                <a:cs typeface="+mn-cs"/>
              </a:rPr>
              <a:t>; </a:t>
            </a:r>
            <a:r>
              <a:rPr lang="en-US" sz="1800" dirty="0" err="1">
                <a:latin typeface="Courier New" charset="0"/>
                <a:ea typeface="+mn-ea"/>
                <a:cs typeface="+mn-cs"/>
              </a:rPr>
              <a:t>loc</a:t>
            </a:r>
            <a:r>
              <a:rPr lang="en-US" sz="1800" dirty="0">
                <a:latin typeface="Courier New" charset="0"/>
                <a:ea typeface="+mn-ea"/>
                <a:cs typeface="+mn-cs"/>
              </a:rPr>
              <a:t>++)</a:t>
            </a:r>
          </a:p>
          <a:p>
            <a:pPr eaLnBrk="1" hangingPunct="1">
              <a:lnSpc>
                <a:spcPct val="80000"/>
              </a:lnSpc>
              <a:buFontTx/>
              <a:buNone/>
              <a:defRPr/>
            </a:pPr>
            <a:r>
              <a:rPr lang="en-US" sz="1800" dirty="0">
                <a:latin typeface="Courier New" charset="0"/>
                <a:ea typeface="+mn-ea"/>
                <a:cs typeface="+mn-cs"/>
              </a:rPr>
              <a:t>	if (</a:t>
            </a:r>
            <a:r>
              <a:rPr lang="en-US" sz="1800" dirty="0" err="1">
                <a:latin typeface="Courier New" charset="0"/>
                <a:ea typeface="+mn-ea"/>
                <a:cs typeface="+mn-cs"/>
              </a:rPr>
              <a:t>coffeeShops</a:t>
            </a:r>
            <a:r>
              <a:rPr lang="en-US" sz="1800" dirty="0">
                <a:latin typeface="Courier New" charset="0"/>
                <a:ea typeface="+mn-ea"/>
                <a:cs typeface="+mn-cs"/>
              </a:rPr>
              <a:t>[</a:t>
            </a:r>
            <a:r>
              <a:rPr lang="en-US" sz="1800" dirty="0" err="1">
                <a:latin typeface="Courier New" charset="0"/>
                <a:ea typeface="+mn-ea"/>
                <a:cs typeface="+mn-cs"/>
              </a:rPr>
              <a:t>loc</a:t>
            </a:r>
            <a:r>
              <a:rPr lang="en-US" sz="1800" dirty="0">
                <a:latin typeface="Courier New" charset="0"/>
                <a:ea typeface="+mn-ea"/>
                <a:cs typeface="+mn-cs"/>
              </a:rPr>
              <a:t>].visited == false)</a:t>
            </a:r>
          </a:p>
          <a:p>
            <a:pPr eaLnBrk="1" hangingPunct="1">
              <a:lnSpc>
                <a:spcPct val="80000"/>
              </a:lnSpc>
              <a:buFontTx/>
              <a:buNone/>
              <a:defRPr/>
            </a:pPr>
            <a:r>
              <a:rPr lang="en-US" sz="1800" dirty="0">
                <a:latin typeface="Courier New" charset="0"/>
                <a:ea typeface="+mn-ea"/>
                <a:cs typeface="+mn-cs"/>
              </a:rPr>
              <a:t>	{</a:t>
            </a:r>
          </a:p>
          <a:p>
            <a:pPr eaLnBrk="1" hangingPunct="1">
              <a:lnSpc>
                <a:spcPct val="80000"/>
              </a:lnSpc>
              <a:buFontTx/>
              <a:buNone/>
              <a:defRPr/>
            </a:pPr>
            <a:r>
              <a:rPr lang="en-US" sz="1800" dirty="0">
                <a:latin typeface="Courier New" charset="0"/>
                <a:ea typeface="+mn-ea"/>
                <a:cs typeface="+mn-cs"/>
              </a:rPr>
              <a:t>		</a:t>
            </a:r>
            <a:r>
              <a:rPr lang="en-US" sz="1800" dirty="0" err="1">
                <a:latin typeface="Courier New" charset="0"/>
                <a:ea typeface="+mn-ea"/>
                <a:cs typeface="+mn-cs"/>
              </a:rPr>
              <a:t>coffeeShops</a:t>
            </a:r>
            <a:r>
              <a:rPr lang="en-US" sz="1800" dirty="0">
                <a:latin typeface="Courier New" charset="0"/>
                <a:ea typeface="+mn-ea"/>
                <a:cs typeface="+mn-cs"/>
              </a:rPr>
              <a:t>[</a:t>
            </a:r>
            <a:r>
              <a:rPr lang="en-US" sz="1800" dirty="0" err="1">
                <a:latin typeface="Courier New" charset="0"/>
                <a:ea typeface="+mn-ea"/>
                <a:cs typeface="+mn-cs"/>
              </a:rPr>
              <a:t>loc</a:t>
            </a:r>
            <a:r>
              <a:rPr lang="en-US" sz="1800" dirty="0">
                <a:latin typeface="Courier New" charset="0"/>
                <a:ea typeface="+mn-ea"/>
                <a:cs typeface="+mn-cs"/>
              </a:rPr>
              <a:t>].visited = true;</a:t>
            </a:r>
          </a:p>
          <a:p>
            <a:pPr eaLnBrk="1" hangingPunct="1">
              <a:lnSpc>
                <a:spcPct val="80000"/>
              </a:lnSpc>
              <a:buFontTx/>
              <a:buNone/>
              <a:defRPr/>
            </a:pPr>
            <a:r>
              <a:rPr lang="en-US" sz="1800" dirty="0">
                <a:latin typeface="Courier New" charset="0"/>
                <a:ea typeface="+mn-ea"/>
                <a:cs typeface="+mn-cs"/>
              </a:rPr>
              <a:t>		</a:t>
            </a:r>
            <a:r>
              <a:rPr lang="en-US" sz="1800" dirty="0" err="1">
                <a:latin typeface="Courier New" charset="0"/>
                <a:ea typeface="+mn-ea"/>
                <a:cs typeface="+mn-cs"/>
              </a:rPr>
              <a:t>visitCount</a:t>
            </a:r>
            <a:r>
              <a:rPr lang="en-US" sz="1800" dirty="0">
                <a:latin typeface="Courier New" charset="0"/>
                <a:ea typeface="+mn-ea"/>
                <a:cs typeface="+mn-cs"/>
              </a:rPr>
              <a:t>++;</a:t>
            </a:r>
          </a:p>
          <a:p>
            <a:pPr eaLnBrk="1" hangingPunct="1">
              <a:lnSpc>
                <a:spcPct val="80000"/>
              </a:lnSpc>
              <a:buFontTx/>
              <a:buNone/>
              <a:defRPr/>
            </a:pPr>
            <a:r>
              <a:rPr lang="en-US" sz="1800" dirty="0">
                <a:latin typeface="Courier New" charset="0"/>
                <a:ea typeface="+mn-ea"/>
                <a:cs typeface="+mn-cs"/>
              </a:rPr>
              <a:t>	}</a:t>
            </a:r>
          </a:p>
          <a:p>
            <a:pPr eaLnBrk="1" hangingPunct="1">
              <a:lnSpc>
                <a:spcPct val="80000"/>
              </a:lnSpc>
              <a:buFontTx/>
              <a:buNone/>
              <a:defRPr/>
            </a:pPr>
            <a:endParaRPr lang="en-US" sz="1600" dirty="0">
              <a:latin typeface="Verdana" charset="0"/>
              <a:ea typeface="+mn-ea"/>
              <a:cs typeface="+mn-cs"/>
            </a:endParaRPr>
          </a:p>
          <a:p>
            <a:pPr eaLnBrk="1" hangingPunct="1">
              <a:lnSpc>
                <a:spcPct val="80000"/>
              </a:lnSpc>
              <a:defRPr/>
            </a:pPr>
            <a:r>
              <a:rPr lang="en-US" sz="2400" dirty="0">
                <a:latin typeface="Verdana" charset="0"/>
                <a:ea typeface="+mn-ea"/>
                <a:cs typeface="+mn-cs"/>
              </a:rPr>
              <a:t>Number of lines of code to measure an algorithm is not useful. This has 5 lines of code, but will vary in performance based on the size of the </a:t>
            </a:r>
            <a:r>
              <a:rPr lang="en-US" sz="2400" dirty="0" err="1">
                <a:latin typeface="Verdana" charset="0"/>
                <a:ea typeface="+mn-ea"/>
                <a:cs typeface="+mn-cs"/>
              </a:rPr>
              <a:t>coffeeShops</a:t>
            </a:r>
            <a:r>
              <a:rPr lang="en-US" sz="2400" dirty="0">
                <a:latin typeface="Verdana" charset="0"/>
                <a:ea typeface="+mn-ea"/>
                <a:cs typeface="+mn-cs"/>
              </a:rPr>
              <a:t> array (the more coffee shops, the longer it will take)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defRPr/>
            </a:pPr>
            <a:r>
              <a:rPr lang="en-US">
                <a:latin typeface="Verdana" charset="0"/>
                <a:ea typeface="+mj-ea"/>
                <a:cs typeface="+mj-cs"/>
              </a:rPr>
              <a:t>Big O Notation</a:t>
            </a:r>
          </a:p>
        </p:txBody>
      </p:sp>
      <p:sp>
        <p:nvSpPr>
          <p:cNvPr id="34819" name="Rectangle 3"/>
          <p:cNvSpPr>
            <a:spLocks noGrp="1" noChangeArrowheads="1"/>
          </p:cNvSpPr>
          <p:nvPr>
            <p:ph type="body" idx="1"/>
          </p:nvPr>
        </p:nvSpPr>
        <p:spPr>
          <a:xfrm>
            <a:off x="457200" y="1600200"/>
            <a:ext cx="8229600" cy="4953000"/>
          </a:xfrm>
        </p:spPr>
        <p:txBody>
          <a:bodyPr/>
          <a:lstStyle/>
          <a:p>
            <a:pPr eaLnBrk="1" hangingPunct="1">
              <a:lnSpc>
                <a:spcPct val="80000"/>
              </a:lnSpc>
              <a:buFontTx/>
              <a:buNone/>
              <a:defRPr/>
            </a:pPr>
            <a:r>
              <a:rPr lang="en-US" sz="2800" dirty="0">
                <a:latin typeface="Verdana" charset="0"/>
                <a:ea typeface="+mn-ea"/>
                <a:cs typeface="+mn-cs"/>
              </a:rPr>
              <a:t>What is the real unit of measure?</a:t>
            </a:r>
          </a:p>
          <a:p>
            <a:pPr eaLnBrk="1" hangingPunct="1">
              <a:lnSpc>
                <a:spcPct val="80000"/>
              </a:lnSpc>
              <a:buFontTx/>
              <a:buNone/>
              <a:defRPr/>
            </a:pPr>
            <a:endParaRPr lang="en-US" sz="2000" dirty="0">
              <a:latin typeface="Verdana" charset="0"/>
              <a:ea typeface="+mn-ea"/>
              <a:cs typeface="+mn-cs"/>
            </a:endParaRPr>
          </a:p>
          <a:p>
            <a:pPr eaLnBrk="1" hangingPunct="1">
              <a:lnSpc>
                <a:spcPct val="80000"/>
              </a:lnSpc>
              <a:defRPr/>
            </a:pPr>
            <a:r>
              <a:rPr lang="en-US" sz="2400" dirty="0">
                <a:latin typeface="Verdana" charset="0"/>
                <a:ea typeface="+mn-ea"/>
                <a:cs typeface="+mn-cs"/>
              </a:rPr>
              <a:t>Algorithms will use many kinds of operations. Some operations take more time or memory than others</a:t>
            </a:r>
          </a:p>
          <a:p>
            <a:pPr lvl="1" eaLnBrk="1" hangingPunct="1">
              <a:lnSpc>
                <a:spcPct val="80000"/>
              </a:lnSpc>
              <a:defRPr/>
            </a:pPr>
            <a:endParaRPr lang="en-US" sz="2400" dirty="0">
              <a:latin typeface="Verdana" charset="0"/>
              <a:ea typeface="Arial" charset="0"/>
              <a:cs typeface="+mn-cs"/>
            </a:endParaRPr>
          </a:p>
          <a:p>
            <a:pPr lvl="1" eaLnBrk="1" hangingPunct="1">
              <a:lnSpc>
                <a:spcPct val="80000"/>
              </a:lnSpc>
              <a:defRPr/>
            </a:pPr>
            <a:r>
              <a:rPr lang="en-US" sz="2000" dirty="0">
                <a:latin typeface="Verdana" charset="0"/>
                <a:ea typeface="Arial" charset="0"/>
                <a:cs typeface="+mn-cs"/>
              </a:rPr>
              <a:t>Function call (power(x, y);)</a:t>
            </a:r>
          </a:p>
          <a:p>
            <a:pPr lvl="1" eaLnBrk="1" hangingPunct="1">
              <a:lnSpc>
                <a:spcPct val="80000"/>
              </a:lnSpc>
              <a:defRPr/>
            </a:pPr>
            <a:r>
              <a:rPr lang="en-US" sz="2000" dirty="0">
                <a:latin typeface="Verdana" charset="0"/>
                <a:ea typeface="Arial" charset="0"/>
                <a:cs typeface="+mn-cs"/>
              </a:rPr>
              <a:t>Conditional expression (x &gt; y)</a:t>
            </a:r>
          </a:p>
          <a:p>
            <a:pPr lvl="1" eaLnBrk="1" hangingPunct="1">
              <a:lnSpc>
                <a:spcPct val="80000"/>
              </a:lnSpc>
              <a:defRPr/>
            </a:pPr>
            <a:r>
              <a:rPr lang="en-US" sz="2000" dirty="0">
                <a:latin typeface="Verdana" charset="0"/>
                <a:ea typeface="Arial" charset="0"/>
                <a:cs typeface="+mn-cs"/>
              </a:rPr>
              <a:t>Assignment (z = 5)</a:t>
            </a:r>
          </a:p>
          <a:p>
            <a:pPr lvl="1" eaLnBrk="1" hangingPunct="1">
              <a:lnSpc>
                <a:spcPct val="80000"/>
              </a:lnSpc>
              <a:defRPr/>
            </a:pPr>
            <a:r>
              <a:rPr lang="en-US" sz="2000" dirty="0">
                <a:latin typeface="Verdana" charset="0"/>
                <a:ea typeface="Arial" charset="0"/>
                <a:cs typeface="+mn-cs"/>
              </a:rPr>
              <a:t>Mathematical operation (area = length * width)</a:t>
            </a:r>
          </a:p>
          <a:p>
            <a:pPr eaLnBrk="1" hangingPunct="1">
              <a:lnSpc>
                <a:spcPct val="80000"/>
              </a:lnSpc>
              <a:defRPr/>
            </a:pPr>
            <a:endParaRPr lang="en-US" sz="2000" dirty="0">
              <a:latin typeface="Verdana" charset="0"/>
              <a:ea typeface="+mn-ea"/>
              <a:cs typeface="+mn-cs"/>
            </a:endParaRPr>
          </a:p>
          <a:p>
            <a:pPr eaLnBrk="1" hangingPunct="1">
              <a:lnSpc>
                <a:spcPct val="80000"/>
              </a:lnSpc>
              <a:defRPr/>
            </a:pPr>
            <a:r>
              <a:rPr lang="en-US" sz="2400" dirty="0">
                <a:latin typeface="Verdana" charset="0"/>
                <a:ea typeface="+mn-ea"/>
                <a:cs typeface="+mn-cs"/>
              </a:rPr>
              <a:t>When analyzing an algorithm, we first want to </a:t>
            </a:r>
            <a:r>
              <a:rPr lang="en-US" sz="2400" u="sng" dirty="0">
                <a:latin typeface="Verdana" charset="0"/>
                <a:ea typeface="+mn-ea"/>
                <a:cs typeface="+mn-cs"/>
              </a:rPr>
              <a:t>identify the unit of measure</a:t>
            </a:r>
            <a:r>
              <a:rPr lang="en-US" sz="2400" dirty="0">
                <a:latin typeface="Verdana" charset="0"/>
                <a:ea typeface="+mn-ea"/>
                <a:cs typeface="+mn-cs"/>
              </a:rPr>
              <a:t> by selecting an operation considered to be significant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defRPr/>
            </a:pPr>
            <a:r>
              <a:rPr lang="en-US">
                <a:latin typeface="Verdana" charset="0"/>
                <a:ea typeface="+mj-ea"/>
                <a:cs typeface="+mj-cs"/>
              </a:rPr>
              <a:t>Big O Notation</a:t>
            </a:r>
          </a:p>
        </p:txBody>
      </p:sp>
      <p:sp>
        <p:nvSpPr>
          <p:cNvPr id="35843" name="Rectangle 3"/>
          <p:cNvSpPr>
            <a:spLocks noGrp="1" noChangeArrowheads="1"/>
          </p:cNvSpPr>
          <p:nvPr>
            <p:ph type="body" idx="1"/>
          </p:nvPr>
        </p:nvSpPr>
        <p:spPr>
          <a:xfrm>
            <a:off x="457200" y="1600200"/>
            <a:ext cx="8229600" cy="5105400"/>
          </a:xfrm>
        </p:spPr>
        <p:txBody>
          <a:bodyPr/>
          <a:lstStyle/>
          <a:p>
            <a:pPr eaLnBrk="1" hangingPunct="1">
              <a:buFontTx/>
              <a:buNone/>
              <a:defRPr/>
            </a:pPr>
            <a:r>
              <a:rPr lang="en-US" sz="2800" dirty="0">
                <a:latin typeface="Verdana" charset="0"/>
                <a:ea typeface="+mn-ea"/>
                <a:cs typeface="+mn-cs"/>
              </a:rPr>
              <a:t>Significant Operations</a:t>
            </a:r>
          </a:p>
          <a:p>
            <a:pPr eaLnBrk="1" hangingPunct="1">
              <a:buFontTx/>
              <a:buNone/>
              <a:defRPr/>
            </a:pPr>
            <a:endParaRPr lang="en-US" dirty="0">
              <a:latin typeface="Verdana" charset="0"/>
              <a:ea typeface="+mn-ea"/>
              <a:cs typeface="+mn-cs"/>
            </a:endParaRPr>
          </a:p>
          <a:p>
            <a:pPr eaLnBrk="1" hangingPunct="1">
              <a:defRPr/>
            </a:pPr>
            <a:r>
              <a:rPr lang="en-US" sz="2400" dirty="0">
                <a:latin typeface="Verdana" charset="0"/>
                <a:ea typeface="+mn-ea"/>
                <a:cs typeface="+mn-cs"/>
              </a:rPr>
              <a:t>Often this is a comparison operation or set of assignment operations (like a swap, which is a 3 assignment operations)</a:t>
            </a:r>
          </a:p>
          <a:p>
            <a:pPr eaLnBrk="1" hangingPunct="1">
              <a:defRPr/>
            </a:pPr>
            <a:r>
              <a:rPr lang="en-US" sz="2400" dirty="0">
                <a:latin typeface="Verdana" charset="0"/>
                <a:ea typeface="+mn-ea"/>
                <a:cs typeface="+mn-cs"/>
              </a:rPr>
              <a:t>Question: In the code example, how many comparison operations are performed?</a:t>
            </a:r>
          </a:p>
          <a:p>
            <a:pPr eaLnBrk="1" hangingPunct="1">
              <a:defRPr/>
            </a:pPr>
            <a:r>
              <a:rPr lang="en-US" sz="2400" dirty="0">
                <a:latin typeface="Verdana" charset="0"/>
                <a:ea typeface="+mn-ea"/>
                <a:cs typeface="+mn-cs"/>
              </a:rPr>
              <a:t>Answer: It depends on the size of the array (2 * </a:t>
            </a:r>
            <a:r>
              <a:rPr lang="en-US" sz="2400" dirty="0" err="1">
                <a:latin typeface="Verdana" charset="0"/>
                <a:ea typeface="+mn-ea"/>
                <a:cs typeface="+mn-cs"/>
              </a:rPr>
              <a:t>coffeeShops.length</a:t>
            </a:r>
            <a:r>
              <a:rPr lang="en-US" sz="2400" dirty="0">
                <a:latin typeface="Verdana" charset="0"/>
                <a:ea typeface="+mn-ea"/>
                <a:cs typeface="+mn-cs"/>
              </a:rPr>
              <a: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defRPr/>
            </a:pPr>
            <a:r>
              <a:rPr lang="en-US">
                <a:latin typeface="Verdana" charset="0"/>
                <a:ea typeface="+mj-ea"/>
                <a:cs typeface="+mj-cs"/>
              </a:rPr>
              <a:t>Big O Notation</a:t>
            </a:r>
          </a:p>
        </p:txBody>
      </p:sp>
      <p:sp>
        <p:nvSpPr>
          <p:cNvPr id="28674" name="Rectangle 3"/>
          <p:cNvSpPr>
            <a:spLocks noGrp="1" noChangeArrowheads="1"/>
          </p:cNvSpPr>
          <p:nvPr>
            <p:ph type="body" idx="1"/>
          </p:nvPr>
        </p:nvSpPr>
        <p:spPr/>
        <p:txBody>
          <a:bodyPr/>
          <a:lstStyle/>
          <a:p>
            <a:pPr eaLnBrk="1" hangingPunct="1">
              <a:buFontTx/>
              <a:buNone/>
            </a:pPr>
            <a:r>
              <a:rPr lang="en-US" sz="2800" dirty="0">
                <a:latin typeface="Verdana" pitchFamily="34" charset="0"/>
                <a:ea typeface="MS PGothic" pitchFamily="34" charset="-128"/>
              </a:rPr>
              <a:t>So we reduce the total count of key ops?</a:t>
            </a:r>
          </a:p>
          <a:p>
            <a:pPr eaLnBrk="1" hangingPunct="1">
              <a:buFontTx/>
              <a:buNone/>
            </a:pPr>
            <a:endParaRPr lang="en-US" sz="2800" dirty="0">
              <a:latin typeface="Verdana" pitchFamily="34" charset="0"/>
              <a:ea typeface="MS PGothic" pitchFamily="34" charset="-128"/>
            </a:endParaRPr>
          </a:p>
          <a:p>
            <a:pPr eaLnBrk="1" hangingPunct="1"/>
            <a:r>
              <a:rPr lang="en-US" sz="2400" dirty="0">
                <a:latin typeface="Verdana" pitchFamily="34" charset="0"/>
                <a:ea typeface="MS PGothic" pitchFamily="34" charset="-128"/>
              </a:rPr>
              <a:t>Not quite yet. Fine tuning the algorithm to reduce the number of significant operations that take place can be done later – we first want to categorize the performance</a:t>
            </a:r>
          </a:p>
          <a:p>
            <a:pPr eaLnBrk="1" hangingPunct="1"/>
            <a:r>
              <a:rPr lang="en-US" sz="2400" dirty="0">
                <a:latin typeface="Verdana" pitchFamily="34" charset="0"/>
                <a:ea typeface="MS PGothic" pitchFamily="34" charset="-128"/>
              </a:rPr>
              <a:t>Big O measures performance from the perspective of “as the list gets larger”</a:t>
            </a:r>
          </a:p>
          <a:p>
            <a:pPr eaLnBrk="1" hangingPunct="1"/>
            <a:r>
              <a:rPr lang="en-US" sz="2400" dirty="0">
                <a:latin typeface="Verdana" pitchFamily="34" charset="0"/>
                <a:ea typeface="MS PGothic" pitchFamily="34" charset="-128"/>
              </a:rPr>
              <a:t>We also usually start with looking at worst case scenarios the data set can be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defRPr/>
            </a:pPr>
            <a:r>
              <a:rPr lang="en-US">
                <a:latin typeface="Verdana" charset="0"/>
                <a:ea typeface="+mj-ea"/>
                <a:cs typeface="+mj-cs"/>
              </a:rPr>
              <a:t>Big O Notation</a:t>
            </a:r>
          </a:p>
        </p:txBody>
      </p:sp>
      <p:sp>
        <p:nvSpPr>
          <p:cNvPr id="28674" name="Rectangle 3"/>
          <p:cNvSpPr>
            <a:spLocks noGrp="1" noChangeArrowheads="1"/>
          </p:cNvSpPr>
          <p:nvPr>
            <p:ph type="body" idx="1"/>
          </p:nvPr>
        </p:nvSpPr>
        <p:spPr>
          <a:xfrm>
            <a:off x="457200" y="1371600"/>
            <a:ext cx="8229600" cy="4525963"/>
          </a:xfrm>
        </p:spPr>
        <p:txBody>
          <a:bodyPr/>
          <a:lstStyle/>
          <a:p>
            <a:pPr eaLnBrk="1" hangingPunct="1">
              <a:buFontTx/>
              <a:buNone/>
            </a:pPr>
            <a:r>
              <a:rPr lang="en-US" sz="2800" dirty="0">
                <a:latin typeface="Verdana" pitchFamily="34" charset="0"/>
                <a:ea typeface="MS PGothic" pitchFamily="34" charset="-128"/>
              </a:rPr>
              <a:t>So how did that code example measure?</a:t>
            </a:r>
          </a:p>
          <a:p>
            <a:pPr eaLnBrk="1" hangingPunct="1">
              <a:buFontTx/>
              <a:buNone/>
            </a:pPr>
            <a:endParaRPr lang="en-US" sz="2800" dirty="0">
              <a:latin typeface="Verdana" pitchFamily="34" charset="0"/>
              <a:ea typeface="MS PGothic" pitchFamily="34" charset="-128"/>
            </a:endParaRPr>
          </a:p>
          <a:p>
            <a:pPr eaLnBrk="1" hangingPunct="1"/>
            <a:r>
              <a:rPr lang="en-US" sz="2400" dirty="0">
                <a:latin typeface="Verdana" pitchFamily="34" charset="0"/>
                <a:ea typeface="MS PGothic" pitchFamily="34" charset="-128"/>
              </a:rPr>
              <a:t>The worst case scenario of the data set is that all coffee shops are initially unvisited</a:t>
            </a:r>
          </a:p>
          <a:p>
            <a:pPr eaLnBrk="1" hangingPunct="1"/>
            <a:r>
              <a:rPr lang="en-US" sz="2400" dirty="0">
                <a:latin typeface="Verdana" pitchFamily="34" charset="0"/>
                <a:ea typeface="MS PGothic" pitchFamily="34" charset="-128"/>
              </a:rPr>
              <a:t>By using the comparison operation as the unit of measure, we see that the number of compares is proportional to the size of the list</a:t>
            </a:r>
          </a:p>
          <a:p>
            <a:pPr eaLnBrk="1" hangingPunct="1"/>
            <a:r>
              <a:rPr lang="en-US" sz="2400" dirty="0">
                <a:latin typeface="Verdana" pitchFamily="34" charset="0"/>
                <a:ea typeface="MS PGothic" pitchFamily="34" charset="-128"/>
              </a:rPr>
              <a:t>Given a list of size n, the number of compares for the algorithm in the worst case is 2 * n</a:t>
            </a:r>
          </a:p>
          <a:p>
            <a:pPr eaLnBrk="1" hangingPunct="1"/>
            <a:r>
              <a:rPr lang="en-US" sz="2400" dirty="0">
                <a:latin typeface="Verdana" pitchFamily="34" charset="0"/>
                <a:ea typeface="MS PGothic" pitchFamily="34" charset="-128"/>
              </a:rPr>
              <a:t>We generalize this performance into a category by saying the Big O is “O(n)” – this means as the list size grows, the number of comparisons proportionally rises linearly</a:t>
            </a:r>
          </a:p>
        </p:txBody>
      </p:sp>
    </p:spTree>
    <p:extLst>
      <p:ext uri="{BB962C8B-B14F-4D97-AF65-F5344CB8AC3E}">
        <p14:creationId xmlns:p14="http://schemas.microsoft.com/office/powerpoint/2010/main" val="19457966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defRPr/>
            </a:pPr>
            <a:r>
              <a:rPr lang="en-US">
                <a:latin typeface="Verdana" charset="0"/>
                <a:ea typeface="+mj-ea"/>
                <a:cs typeface="+mj-cs"/>
              </a:rPr>
              <a:t>Big O Notation</a:t>
            </a:r>
          </a:p>
        </p:txBody>
      </p:sp>
      <p:sp>
        <p:nvSpPr>
          <p:cNvPr id="29698" name="Rectangle 3"/>
          <p:cNvSpPr>
            <a:spLocks noGrp="1" noChangeArrowheads="1"/>
          </p:cNvSpPr>
          <p:nvPr>
            <p:ph type="body" idx="1"/>
          </p:nvPr>
        </p:nvSpPr>
        <p:spPr>
          <a:xfrm>
            <a:off x="457200" y="1600200"/>
            <a:ext cx="8229600" cy="4724400"/>
          </a:xfrm>
        </p:spPr>
        <p:txBody>
          <a:bodyPr/>
          <a:lstStyle/>
          <a:p>
            <a:pPr eaLnBrk="1" hangingPunct="1">
              <a:lnSpc>
                <a:spcPct val="90000"/>
              </a:lnSpc>
              <a:buFontTx/>
              <a:buNone/>
            </a:pPr>
            <a:r>
              <a:rPr lang="en-US" sz="2800" dirty="0">
                <a:latin typeface="Verdana" pitchFamily="34" charset="0"/>
                <a:ea typeface="MS PGothic" pitchFamily="34" charset="-128"/>
              </a:rPr>
              <a:t>Big O Types</a:t>
            </a:r>
          </a:p>
          <a:p>
            <a:pPr eaLnBrk="1" hangingPunct="1">
              <a:lnSpc>
                <a:spcPct val="90000"/>
              </a:lnSpc>
              <a:buFontTx/>
              <a:buNone/>
            </a:pPr>
            <a:endParaRPr lang="en-US" dirty="0">
              <a:latin typeface="Verdana" pitchFamily="34" charset="0"/>
              <a:ea typeface="MS PGothic" pitchFamily="34" charset="-128"/>
            </a:endParaRPr>
          </a:p>
          <a:p>
            <a:pPr eaLnBrk="1" hangingPunct="1">
              <a:lnSpc>
                <a:spcPct val="90000"/>
              </a:lnSpc>
            </a:pPr>
            <a:r>
              <a:rPr lang="en-US" sz="2400" dirty="0">
                <a:latin typeface="Verdana" pitchFamily="34" charset="0"/>
                <a:ea typeface="MS PGothic" pitchFamily="34" charset="-128"/>
              </a:rPr>
              <a:t>There are four major ways to categorize the Big O performance of an algorithm in this class</a:t>
            </a:r>
          </a:p>
          <a:p>
            <a:pPr eaLnBrk="1" hangingPunct="1">
              <a:lnSpc>
                <a:spcPct val="90000"/>
              </a:lnSpc>
            </a:pPr>
            <a:r>
              <a:rPr lang="en-US" sz="2400" dirty="0">
                <a:latin typeface="Verdana" pitchFamily="34" charset="0"/>
                <a:ea typeface="MS PGothic" pitchFamily="34" charset="-128"/>
              </a:rPr>
              <a:t>To see what they are, consider the program example which is essentially recording a count of the number of unvisited coffee shops</a:t>
            </a:r>
          </a:p>
          <a:p>
            <a:pPr eaLnBrk="1" hangingPunct="1">
              <a:lnSpc>
                <a:spcPct val="90000"/>
              </a:lnSpc>
            </a:pPr>
            <a:r>
              <a:rPr lang="en-US" sz="2400" dirty="0">
                <a:latin typeface="Verdana" pitchFamily="34" charset="0"/>
                <a:ea typeface="MS PGothic" pitchFamily="34" charset="-128"/>
              </a:rPr>
              <a:t>Suppose we also want to record that count in a database</a:t>
            </a:r>
          </a:p>
          <a:p>
            <a:pPr eaLnBrk="1" hangingPunct="1">
              <a:lnSpc>
                <a:spcPct val="90000"/>
              </a:lnSpc>
            </a:pPr>
            <a:r>
              <a:rPr lang="en-US" sz="2400" dirty="0">
                <a:latin typeface="Verdana" pitchFamily="34" charset="0"/>
                <a:ea typeface="MS PGothic" pitchFamily="34" charset="-128"/>
              </a:rPr>
              <a:t>There are many ways to do this, some more effective than others. Big O provides a standard notation to </a:t>
            </a:r>
            <a:r>
              <a:rPr lang="en-US" sz="2400" u="sng" dirty="0">
                <a:latin typeface="Verdana" pitchFamily="34" charset="0"/>
                <a:ea typeface="MS PGothic" pitchFamily="34" charset="-128"/>
              </a:rPr>
              <a:t>categorize</a:t>
            </a:r>
            <a:r>
              <a:rPr lang="en-US" sz="2400" dirty="0">
                <a:latin typeface="Verdana" pitchFamily="34" charset="0"/>
                <a:ea typeface="MS PGothic" pitchFamily="34" charset="-128"/>
              </a:rPr>
              <a:t>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defRPr/>
            </a:pPr>
            <a:r>
              <a:rPr lang="en-US">
                <a:latin typeface="Verdana" charset="0"/>
                <a:ea typeface="+mj-ea"/>
                <a:cs typeface="+mj-cs"/>
              </a:rPr>
              <a:t>Big O Notation</a:t>
            </a:r>
          </a:p>
        </p:txBody>
      </p:sp>
      <p:sp>
        <p:nvSpPr>
          <p:cNvPr id="30722" name="Rectangle 3"/>
          <p:cNvSpPr>
            <a:spLocks noGrp="1" noChangeArrowheads="1"/>
          </p:cNvSpPr>
          <p:nvPr>
            <p:ph type="body" idx="1"/>
          </p:nvPr>
        </p:nvSpPr>
        <p:spPr>
          <a:xfrm>
            <a:off x="457200" y="1600200"/>
            <a:ext cx="8229600" cy="5029200"/>
          </a:xfrm>
        </p:spPr>
        <p:txBody>
          <a:bodyPr/>
          <a:lstStyle/>
          <a:p>
            <a:pPr eaLnBrk="1" hangingPunct="1">
              <a:lnSpc>
                <a:spcPct val="80000"/>
              </a:lnSpc>
              <a:buFontTx/>
              <a:buNone/>
            </a:pPr>
            <a:r>
              <a:rPr lang="en-US" sz="2800" dirty="0">
                <a:latin typeface="Verdana" pitchFamily="34" charset="0"/>
                <a:ea typeface="MS PGothic" pitchFamily="34" charset="-128"/>
              </a:rPr>
              <a:t>Algorithm 1</a:t>
            </a:r>
          </a:p>
          <a:p>
            <a:pPr eaLnBrk="1" hangingPunct="1">
              <a:lnSpc>
                <a:spcPct val="80000"/>
              </a:lnSpc>
              <a:buFontTx/>
              <a:buNone/>
            </a:pPr>
            <a:endParaRPr lang="en-US" sz="36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Start at coffee shop 1. If it has already been visited, go to the next coffee shop. Repeat until </a:t>
            </a:r>
            <a:r>
              <a:rPr lang="en-US" altLang="ja-JP" sz="2400" dirty="0">
                <a:latin typeface="Verdana" pitchFamily="34" charset="0"/>
                <a:ea typeface="MS PGothic" pitchFamily="34" charset="-128"/>
              </a:rPr>
              <a:t>all coffee shops are considered visited</a:t>
            </a:r>
          </a:p>
          <a:p>
            <a:pPr eaLnBrk="1" hangingPunct="1">
              <a:lnSpc>
                <a:spcPct val="80000"/>
              </a:lnSpc>
            </a:pPr>
            <a:r>
              <a:rPr lang="en-US" sz="2400" dirty="0">
                <a:latin typeface="Verdana" pitchFamily="34" charset="0"/>
                <a:ea typeface="MS PGothic" pitchFamily="34" charset="-128"/>
              </a:rPr>
              <a:t>If the current shop has not been visited, stop the visiting process (i.e. exit the loop)</a:t>
            </a:r>
          </a:p>
          <a:p>
            <a:pPr eaLnBrk="1" hangingPunct="1">
              <a:lnSpc>
                <a:spcPct val="80000"/>
              </a:lnSpc>
            </a:pPr>
            <a:r>
              <a:rPr lang="en-US" sz="2400" dirty="0">
                <a:latin typeface="Verdana" pitchFamily="34" charset="0"/>
                <a:ea typeface="MS PGothic" pitchFamily="34" charset="-128"/>
              </a:rPr>
              <a:t>Add 1 to the coffee shop count</a:t>
            </a:r>
          </a:p>
          <a:p>
            <a:pPr eaLnBrk="1" hangingPunct="1">
              <a:lnSpc>
                <a:spcPct val="80000"/>
              </a:lnSpc>
            </a:pPr>
            <a:r>
              <a:rPr lang="en-US" sz="2400" dirty="0">
                <a:latin typeface="Verdana" pitchFamily="34" charset="0"/>
                <a:ea typeface="MS PGothic" pitchFamily="34" charset="-128"/>
              </a:rPr>
              <a:t>Log on to the database and update the coffee shop count record</a:t>
            </a:r>
          </a:p>
          <a:p>
            <a:pPr eaLnBrk="1" hangingPunct="1">
              <a:lnSpc>
                <a:spcPct val="80000"/>
              </a:lnSpc>
            </a:pPr>
            <a:r>
              <a:rPr lang="en-US" sz="2400" dirty="0">
                <a:latin typeface="Verdana" pitchFamily="34" charset="0"/>
                <a:ea typeface="MS PGothic" pitchFamily="34" charset="-128"/>
              </a:rPr>
              <a:t>Return to the first coffee shop and repeat the visiting process (i.e. go back to the first step of this algorithm)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defRPr/>
            </a:pPr>
            <a:r>
              <a:rPr lang="en-US">
                <a:latin typeface="Verdana" charset="0"/>
                <a:ea typeface="+mj-ea"/>
                <a:cs typeface="+mj-cs"/>
              </a:rPr>
              <a:t>Big O Notation</a:t>
            </a:r>
          </a:p>
        </p:txBody>
      </p:sp>
      <p:sp>
        <p:nvSpPr>
          <p:cNvPr id="43011" name="Rectangle 3"/>
          <p:cNvSpPr>
            <a:spLocks noGrp="1" noChangeArrowheads="1"/>
          </p:cNvSpPr>
          <p:nvPr>
            <p:ph type="body" idx="1"/>
          </p:nvPr>
        </p:nvSpPr>
        <p:spPr>
          <a:xfrm>
            <a:off x="457200" y="1600200"/>
            <a:ext cx="8229600" cy="5029200"/>
          </a:xfrm>
        </p:spPr>
        <p:txBody>
          <a:bodyPr/>
          <a:lstStyle/>
          <a:p>
            <a:pPr eaLnBrk="1" hangingPunct="1">
              <a:lnSpc>
                <a:spcPct val="80000"/>
              </a:lnSpc>
              <a:buFontTx/>
              <a:buNone/>
              <a:defRPr/>
            </a:pPr>
            <a:r>
              <a:rPr lang="en-US" sz="2800" dirty="0">
                <a:latin typeface="Verdana" charset="0"/>
                <a:ea typeface="+mn-ea"/>
                <a:cs typeface="+mn-cs"/>
              </a:rPr>
              <a:t>Code for Algorithm 1</a:t>
            </a:r>
          </a:p>
          <a:p>
            <a:pPr eaLnBrk="1" hangingPunct="1">
              <a:lnSpc>
                <a:spcPct val="80000"/>
              </a:lnSpc>
              <a:buFontTx/>
              <a:buNone/>
              <a:defRPr/>
            </a:pPr>
            <a:endParaRPr lang="en-US" dirty="0">
              <a:latin typeface="Verdana" charset="0"/>
              <a:ea typeface="+mn-ea"/>
              <a:cs typeface="+mn-cs"/>
            </a:endParaRPr>
          </a:p>
          <a:p>
            <a:pPr eaLnBrk="1" hangingPunct="1">
              <a:lnSpc>
                <a:spcPct val="80000"/>
              </a:lnSpc>
              <a:buFontTx/>
              <a:buNone/>
              <a:defRPr/>
            </a:pPr>
            <a:r>
              <a:rPr lang="en-US" sz="1800" dirty="0" err="1">
                <a:latin typeface="Courier New" charset="0"/>
                <a:ea typeface="+mn-ea"/>
                <a:cs typeface="+mn-cs"/>
              </a:rPr>
              <a:t>int</a:t>
            </a:r>
            <a:r>
              <a:rPr lang="en-US" sz="1800" dirty="0">
                <a:latin typeface="Courier New" charset="0"/>
                <a:ea typeface="+mn-ea"/>
                <a:cs typeface="+mn-cs"/>
              </a:rPr>
              <a:t> </a:t>
            </a:r>
            <a:r>
              <a:rPr lang="en-US" sz="1800" dirty="0" err="1">
                <a:latin typeface="Courier New" charset="0"/>
                <a:ea typeface="+mn-ea"/>
                <a:cs typeface="+mn-cs"/>
              </a:rPr>
              <a:t>visitCount</a:t>
            </a:r>
            <a:r>
              <a:rPr lang="en-US" sz="1800" dirty="0">
                <a:latin typeface="Courier New" charset="0"/>
                <a:ea typeface="+mn-ea"/>
                <a:cs typeface="+mn-cs"/>
              </a:rPr>
              <a:t> = 0;</a:t>
            </a:r>
          </a:p>
          <a:p>
            <a:pPr eaLnBrk="1" hangingPunct="1">
              <a:lnSpc>
                <a:spcPct val="80000"/>
              </a:lnSpc>
              <a:buFontTx/>
              <a:buNone/>
              <a:defRPr/>
            </a:pPr>
            <a:r>
              <a:rPr lang="en-US" sz="1800" dirty="0" err="1">
                <a:latin typeface="Courier New" charset="0"/>
                <a:ea typeface="+mn-ea"/>
                <a:cs typeface="+mn-cs"/>
              </a:rPr>
              <a:t>int</a:t>
            </a:r>
            <a:r>
              <a:rPr lang="en-US" sz="1800" dirty="0">
                <a:latin typeface="Courier New" charset="0"/>
                <a:ea typeface="+mn-ea"/>
                <a:cs typeface="+mn-cs"/>
              </a:rPr>
              <a:t> </a:t>
            </a:r>
            <a:r>
              <a:rPr lang="en-US" sz="1800" dirty="0" err="1">
                <a:latin typeface="Courier New" charset="0"/>
                <a:ea typeface="+mn-ea"/>
                <a:cs typeface="+mn-cs"/>
              </a:rPr>
              <a:t>loc</a:t>
            </a:r>
            <a:r>
              <a:rPr lang="en-US" sz="1800" dirty="0">
                <a:latin typeface="Courier New" charset="0"/>
                <a:ea typeface="+mn-ea"/>
                <a:cs typeface="+mn-cs"/>
              </a:rPr>
              <a:t>;</a:t>
            </a:r>
          </a:p>
          <a:p>
            <a:pPr eaLnBrk="1" hangingPunct="1">
              <a:lnSpc>
                <a:spcPct val="80000"/>
              </a:lnSpc>
              <a:buFontTx/>
              <a:buNone/>
              <a:defRPr/>
            </a:pPr>
            <a:r>
              <a:rPr lang="en-US" sz="1800" dirty="0">
                <a:latin typeface="Courier New" charset="0"/>
                <a:ea typeface="+mn-ea"/>
                <a:cs typeface="+mn-cs"/>
              </a:rPr>
              <a:t>while(true)</a:t>
            </a:r>
          </a:p>
          <a:p>
            <a:pPr eaLnBrk="1" hangingPunct="1">
              <a:lnSpc>
                <a:spcPct val="80000"/>
              </a:lnSpc>
              <a:buFontTx/>
              <a:buNone/>
              <a:defRPr/>
            </a:pPr>
            <a:r>
              <a:rPr lang="en-US" sz="1800" dirty="0">
                <a:latin typeface="Courier New" charset="0"/>
                <a:ea typeface="+mn-ea"/>
                <a:cs typeface="+mn-cs"/>
              </a:rPr>
              <a:t>{</a:t>
            </a:r>
          </a:p>
          <a:p>
            <a:pPr eaLnBrk="1" hangingPunct="1">
              <a:lnSpc>
                <a:spcPct val="80000"/>
              </a:lnSpc>
              <a:buFontTx/>
              <a:buNone/>
              <a:defRPr/>
            </a:pPr>
            <a:r>
              <a:rPr lang="en-US" sz="1800" dirty="0">
                <a:latin typeface="Courier New" charset="0"/>
                <a:ea typeface="+mn-ea"/>
                <a:cs typeface="+mn-cs"/>
              </a:rPr>
              <a:t>	for (</a:t>
            </a:r>
            <a:r>
              <a:rPr lang="en-US" sz="1800" dirty="0" err="1">
                <a:latin typeface="Courier New" charset="0"/>
                <a:ea typeface="+mn-ea"/>
                <a:cs typeface="+mn-cs"/>
              </a:rPr>
              <a:t>loc</a:t>
            </a:r>
            <a:r>
              <a:rPr lang="en-US" sz="1800" dirty="0">
                <a:latin typeface="Courier New" charset="0"/>
                <a:ea typeface="+mn-ea"/>
                <a:cs typeface="+mn-cs"/>
              </a:rPr>
              <a:t> = 0; </a:t>
            </a:r>
            <a:r>
              <a:rPr lang="en-US" sz="1800" dirty="0" err="1">
                <a:solidFill>
                  <a:srgbClr val="FF0000"/>
                </a:solidFill>
                <a:latin typeface="Courier New" charset="0"/>
                <a:ea typeface="+mn-ea"/>
                <a:cs typeface="+mn-cs"/>
              </a:rPr>
              <a:t>loc</a:t>
            </a:r>
            <a:r>
              <a:rPr lang="en-US" sz="1800" dirty="0">
                <a:solidFill>
                  <a:srgbClr val="FF0000"/>
                </a:solidFill>
                <a:latin typeface="Courier New" charset="0"/>
                <a:ea typeface="+mn-ea"/>
                <a:cs typeface="+mn-cs"/>
              </a:rPr>
              <a:t> &lt; </a:t>
            </a:r>
            <a:r>
              <a:rPr lang="en-US" sz="1800" dirty="0" err="1">
                <a:solidFill>
                  <a:srgbClr val="FF0000"/>
                </a:solidFill>
                <a:latin typeface="Courier New" charset="0"/>
                <a:ea typeface="+mn-ea"/>
                <a:cs typeface="+mn-cs"/>
              </a:rPr>
              <a:t>coffeeShops.length</a:t>
            </a:r>
            <a:r>
              <a:rPr lang="en-US" sz="1800" dirty="0">
                <a:latin typeface="Courier New" charset="0"/>
                <a:ea typeface="+mn-ea"/>
                <a:cs typeface="+mn-cs"/>
              </a:rPr>
              <a:t>; </a:t>
            </a:r>
            <a:r>
              <a:rPr lang="en-US" sz="1800" dirty="0" err="1">
                <a:latin typeface="Courier New" charset="0"/>
                <a:ea typeface="+mn-ea"/>
                <a:cs typeface="+mn-cs"/>
              </a:rPr>
              <a:t>loc</a:t>
            </a:r>
            <a:r>
              <a:rPr lang="en-US" sz="1800" dirty="0">
                <a:latin typeface="Courier New" charset="0"/>
                <a:ea typeface="+mn-ea"/>
                <a:cs typeface="+mn-cs"/>
              </a:rPr>
              <a:t>++)</a:t>
            </a:r>
          </a:p>
          <a:p>
            <a:pPr eaLnBrk="1" hangingPunct="1">
              <a:lnSpc>
                <a:spcPct val="80000"/>
              </a:lnSpc>
              <a:buFontTx/>
              <a:buNone/>
              <a:defRPr/>
            </a:pPr>
            <a:r>
              <a:rPr lang="en-US" sz="1800" dirty="0">
                <a:latin typeface="Courier New" charset="0"/>
                <a:ea typeface="+mn-ea"/>
                <a:cs typeface="+mn-cs"/>
              </a:rPr>
              <a:t>		if (</a:t>
            </a:r>
            <a:r>
              <a:rPr lang="en-US" sz="1800" dirty="0" err="1">
                <a:solidFill>
                  <a:srgbClr val="FF0000"/>
                </a:solidFill>
                <a:latin typeface="Courier New" charset="0"/>
                <a:ea typeface="+mn-ea"/>
                <a:cs typeface="+mn-cs"/>
              </a:rPr>
              <a:t>coffeeShops</a:t>
            </a:r>
            <a:r>
              <a:rPr lang="en-US" sz="1800" dirty="0">
                <a:solidFill>
                  <a:srgbClr val="FF0000"/>
                </a:solidFill>
                <a:latin typeface="Courier New" charset="0"/>
                <a:ea typeface="+mn-ea"/>
                <a:cs typeface="+mn-cs"/>
              </a:rPr>
              <a:t>[</a:t>
            </a:r>
            <a:r>
              <a:rPr lang="en-US" sz="1800" dirty="0" err="1">
                <a:solidFill>
                  <a:srgbClr val="FF0000"/>
                </a:solidFill>
                <a:latin typeface="Courier New" charset="0"/>
                <a:ea typeface="+mn-ea"/>
                <a:cs typeface="+mn-cs"/>
              </a:rPr>
              <a:t>loc</a:t>
            </a:r>
            <a:r>
              <a:rPr lang="en-US" sz="1800" dirty="0">
                <a:solidFill>
                  <a:srgbClr val="FF0000"/>
                </a:solidFill>
                <a:latin typeface="Courier New" charset="0"/>
                <a:ea typeface="+mn-ea"/>
                <a:cs typeface="+mn-cs"/>
              </a:rPr>
              <a:t>].visited == false</a:t>
            </a:r>
            <a:r>
              <a:rPr lang="en-US" sz="1800" dirty="0">
                <a:latin typeface="Courier New" charset="0"/>
                <a:ea typeface="+mn-ea"/>
                <a:cs typeface="+mn-cs"/>
              </a:rPr>
              <a:t>)</a:t>
            </a:r>
          </a:p>
          <a:p>
            <a:pPr eaLnBrk="1" hangingPunct="1">
              <a:lnSpc>
                <a:spcPct val="80000"/>
              </a:lnSpc>
              <a:buFontTx/>
              <a:buNone/>
              <a:defRPr/>
            </a:pPr>
            <a:r>
              <a:rPr lang="en-US" sz="1800" dirty="0">
                <a:latin typeface="Courier New" charset="0"/>
                <a:ea typeface="+mn-ea"/>
                <a:cs typeface="+mn-cs"/>
              </a:rPr>
              <a:t>		{</a:t>
            </a:r>
          </a:p>
          <a:p>
            <a:pPr eaLnBrk="1" hangingPunct="1">
              <a:lnSpc>
                <a:spcPct val="80000"/>
              </a:lnSpc>
              <a:buFontTx/>
              <a:buNone/>
              <a:defRPr/>
            </a:pPr>
            <a:r>
              <a:rPr lang="en-US" sz="1800" dirty="0">
                <a:latin typeface="Courier New" charset="0"/>
                <a:ea typeface="+mn-ea"/>
                <a:cs typeface="+mn-cs"/>
              </a:rPr>
              <a:t>			</a:t>
            </a:r>
            <a:r>
              <a:rPr lang="en-US" sz="1800" dirty="0" err="1">
                <a:latin typeface="Courier New" charset="0"/>
                <a:ea typeface="+mn-ea"/>
                <a:cs typeface="+mn-cs"/>
              </a:rPr>
              <a:t>coffeeShops</a:t>
            </a:r>
            <a:r>
              <a:rPr lang="en-US" sz="1800" dirty="0">
                <a:latin typeface="Courier New" charset="0"/>
                <a:ea typeface="+mn-ea"/>
                <a:cs typeface="+mn-cs"/>
              </a:rPr>
              <a:t>[</a:t>
            </a:r>
            <a:r>
              <a:rPr lang="en-US" sz="1800" dirty="0" err="1">
                <a:latin typeface="Courier New" charset="0"/>
                <a:ea typeface="+mn-ea"/>
                <a:cs typeface="+mn-cs"/>
              </a:rPr>
              <a:t>loc</a:t>
            </a:r>
            <a:r>
              <a:rPr lang="en-US" sz="1800" dirty="0">
                <a:latin typeface="Courier New" charset="0"/>
                <a:ea typeface="+mn-ea"/>
                <a:cs typeface="+mn-cs"/>
              </a:rPr>
              <a:t>].visited = true;</a:t>
            </a:r>
          </a:p>
          <a:p>
            <a:pPr eaLnBrk="1" hangingPunct="1">
              <a:lnSpc>
                <a:spcPct val="80000"/>
              </a:lnSpc>
              <a:buFontTx/>
              <a:buNone/>
              <a:defRPr/>
            </a:pPr>
            <a:r>
              <a:rPr lang="en-US" sz="1800" dirty="0">
                <a:latin typeface="Courier New" charset="0"/>
                <a:ea typeface="+mn-ea"/>
                <a:cs typeface="+mn-cs"/>
              </a:rPr>
              <a:t>			break;</a:t>
            </a:r>
          </a:p>
          <a:p>
            <a:pPr eaLnBrk="1" hangingPunct="1">
              <a:lnSpc>
                <a:spcPct val="80000"/>
              </a:lnSpc>
              <a:buFontTx/>
              <a:buNone/>
              <a:defRPr/>
            </a:pPr>
            <a:r>
              <a:rPr lang="en-US" sz="1800" dirty="0">
                <a:latin typeface="Courier New" charset="0"/>
                <a:ea typeface="+mn-ea"/>
                <a:cs typeface="+mn-cs"/>
              </a:rPr>
              <a:t>		}</a:t>
            </a:r>
          </a:p>
          <a:p>
            <a:pPr eaLnBrk="1" hangingPunct="1">
              <a:lnSpc>
                <a:spcPct val="80000"/>
              </a:lnSpc>
              <a:buFontTx/>
              <a:buNone/>
              <a:defRPr/>
            </a:pPr>
            <a:r>
              <a:rPr lang="en-US" sz="1800" dirty="0">
                <a:latin typeface="Courier New" charset="0"/>
                <a:ea typeface="+mn-ea"/>
                <a:cs typeface="+mn-cs"/>
              </a:rPr>
              <a:t>	</a:t>
            </a:r>
            <a:r>
              <a:rPr lang="en-US" sz="1800" dirty="0" err="1">
                <a:latin typeface="Courier New" charset="0"/>
                <a:ea typeface="+mn-ea"/>
                <a:cs typeface="+mn-cs"/>
              </a:rPr>
              <a:t>updateDatabase</a:t>
            </a:r>
            <a:r>
              <a:rPr lang="en-US" sz="1800" dirty="0">
                <a:latin typeface="Courier New" charset="0"/>
                <a:ea typeface="+mn-ea"/>
                <a:cs typeface="+mn-cs"/>
              </a:rPr>
              <a:t>(++</a:t>
            </a:r>
            <a:r>
              <a:rPr lang="en-US" sz="1800" dirty="0" err="1">
                <a:latin typeface="Courier New" charset="0"/>
                <a:ea typeface="+mn-ea"/>
                <a:cs typeface="+mn-cs"/>
              </a:rPr>
              <a:t>visitCount</a:t>
            </a:r>
            <a:r>
              <a:rPr lang="en-US" sz="1800" dirty="0">
                <a:latin typeface="Courier New" charset="0"/>
                <a:ea typeface="+mn-ea"/>
                <a:cs typeface="+mn-cs"/>
              </a:rPr>
              <a:t>);</a:t>
            </a:r>
          </a:p>
          <a:p>
            <a:pPr eaLnBrk="1" hangingPunct="1">
              <a:lnSpc>
                <a:spcPct val="80000"/>
              </a:lnSpc>
              <a:buFontTx/>
              <a:buNone/>
              <a:defRPr/>
            </a:pPr>
            <a:r>
              <a:rPr lang="en-US" sz="1800" dirty="0">
                <a:latin typeface="Courier New" charset="0"/>
                <a:ea typeface="+mn-ea"/>
                <a:cs typeface="+mn-cs"/>
              </a:rPr>
              <a:t>	if (</a:t>
            </a:r>
            <a:r>
              <a:rPr lang="en-US" sz="1800" dirty="0" err="1">
                <a:solidFill>
                  <a:srgbClr val="FF0000"/>
                </a:solidFill>
                <a:latin typeface="Courier New" charset="0"/>
                <a:ea typeface="+mn-ea"/>
                <a:cs typeface="+mn-cs"/>
              </a:rPr>
              <a:t>loc</a:t>
            </a:r>
            <a:r>
              <a:rPr lang="en-US" sz="1800" dirty="0">
                <a:solidFill>
                  <a:srgbClr val="FF0000"/>
                </a:solidFill>
                <a:latin typeface="Courier New" charset="0"/>
                <a:ea typeface="+mn-ea"/>
                <a:cs typeface="+mn-cs"/>
              </a:rPr>
              <a:t> == </a:t>
            </a:r>
            <a:r>
              <a:rPr lang="en-US" sz="1800" dirty="0" err="1">
                <a:solidFill>
                  <a:srgbClr val="FF0000"/>
                </a:solidFill>
                <a:latin typeface="Courier New" charset="0"/>
                <a:ea typeface="+mn-ea"/>
                <a:cs typeface="+mn-cs"/>
              </a:rPr>
              <a:t>coffeeShops.length</a:t>
            </a:r>
            <a:r>
              <a:rPr lang="en-US" sz="1800" dirty="0">
                <a:latin typeface="Courier New" charset="0"/>
                <a:ea typeface="+mn-ea"/>
                <a:cs typeface="+mn-cs"/>
              </a:rPr>
              <a:t>)</a:t>
            </a:r>
          </a:p>
          <a:p>
            <a:pPr eaLnBrk="1" hangingPunct="1">
              <a:lnSpc>
                <a:spcPct val="80000"/>
              </a:lnSpc>
              <a:buFontTx/>
              <a:buNone/>
              <a:defRPr/>
            </a:pPr>
            <a:r>
              <a:rPr lang="en-US" sz="1800" dirty="0">
                <a:latin typeface="Courier New" charset="0"/>
                <a:ea typeface="+mn-ea"/>
                <a:cs typeface="+mn-cs"/>
              </a:rPr>
              <a:t>		break;</a:t>
            </a:r>
          </a:p>
          <a:p>
            <a:pPr eaLnBrk="1" hangingPunct="1">
              <a:lnSpc>
                <a:spcPct val="80000"/>
              </a:lnSpc>
              <a:buFontTx/>
              <a:buNone/>
              <a:defRPr/>
            </a:pPr>
            <a:r>
              <a:rPr lang="en-US" sz="1800" dirty="0">
                <a:latin typeface="Courier New" charset="0"/>
                <a:ea typeface="+mn-ea"/>
                <a:cs typeface="+mn-cs"/>
              </a:rPr>
              <a:t>}</a:t>
            </a:r>
          </a:p>
          <a:p>
            <a:pPr eaLnBrk="1" hangingPunct="1">
              <a:lnSpc>
                <a:spcPct val="80000"/>
              </a:lnSpc>
              <a:buFontTx/>
              <a:buNone/>
              <a:defRPr/>
            </a:pPr>
            <a:endParaRPr lang="en-US" sz="1800" dirty="0">
              <a:latin typeface="Courier New" charset="0"/>
              <a:ea typeface="+mn-ea"/>
              <a:cs typeface="+mn-cs"/>
            </a:endParaRPr>
          </a:p>
          <a:p>
            <a:pPr eaLnBrk="1" hangingPunct="1">
              <a:lnSpc>
                <a:spcPct val="80000"/>
              </a:lnSpc>
              <a:defRPr/>
            </a:pPr>
            <a:endParaRPr lang="en-US" sz="1800" dirty="0">
              <a:latin typeface="Times New Roman" charset="0"/>
              <a:ea typeface="+mn-ea"/>
              <a:cs typeface="+mn-cs"/>
            </a:endParaRPr>
          </a:p>
          <a:p>
            <a:pPr eaLnBrk="1" hangingPunct="1">
              <a:lnSpc>
                <a:spcPct val="80000"/>
              </a:lnSpc>
              <a:buFontTx/>
              <a:buNone/>
              <a:defRPr/>
            </a:pPr>
            <a:endParaRPr lang="en-US" sz="1800" dirty="0">
              <a:latin typeface="Verdana" charset="0"/>
              <a:ea typeface="+mn-ea"/>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defRPr/>
            </a:pPr>
            <a:r>
              <a:rPr lang="en-US">
                <a:latin typeface="Verdana" charset="0"/>
                <a:ea typeface="+mj-ea"/>
                <a:cs typeface="+mj-cs"/>
              </a:rPr>
              <a:t>Big O Notation</a:t>
            </a:r>
          </a:p>
        </p:txBody>
      </p:sp>
      <p:sp>
        <p:nvSpPr>
          <p:cNvPr id="41987" name="Rectangle 3"/>
          <p:cNvSpPr>
            <a:spLocks noGrp="1" noChangeArrowheads="1"/>
          </p:cNvSpPr>
          <p:nvPr>
            <p:ph type="body" idx="1"/>
          </p:nvPr>
        </p:nvSpPr>
        <p:spPr>
          <a:xfrm>
            <a:off x="457200" y="1600200"/>
            <a:ext cx="8229600" cy="5029200"/>
          </a:xfrm>
        </p:spPr>
        <p:txBody>
          <a:bodyPr/>
          <a:lstStyle/>
          <a:p>
            <a:pPr eaLnBrk="1" hangingPunct="1">
              <a:buFontTx/>
              <a:buNone/>
              <a:defRPr/>
            </a:pPr>
            <a:r>
              <a:rPr lang="en-US" sz="2800">
                <a:latin typeface="Verdana" charset="0"/>
                <a:ea typeface="+mn-ea"/>
                <a:cs typeface="+mn-cs"/>
              </a:rPr>
              <a:t>Algorithm 2</a:t>
            </a:r>
          </a:p>
          <a:p>
            <a:pPr eaLnBrk="1" hangingPunct="1">
              <a:buFontTx/>
              <a:buNone/>
              <a:defRPr/>
            </a:pPr>
            <a:endParaRPr lang="en-US" sz="3600">
              <a:latin typeface="Verdana" charset="0"/>
              <a:ea typeface="+mn-ea"/>
              <a:cs typeface="+mn-cs"/>
            </a:endParaRPr>
          </a:p>
          <a:p>
            <a:pPr eaLnBrk="1" hangingPunct="1">
              <a:defRPr/>
            </a:pPr>
            <a:r>
              <a:rPr lang="en-US" sz="2400">
                <a:latin typeface="Verdana" charset="0"/>
                <a:ea typeface="+mn-ea"/>
                <a:cs typeface="+mn-cs"/>
              </a:rPr>
              <a:t>Visit all coffee shops starting at shop 1</a:t>
            </a:r>
          </a:p>
          <a:p>
            <a:pPr eaLnBrk="1" hangingPunct="1">
              <a:defRPr/>
            </a:pPr>
            <a:r>
              <a:rPr lang="en-US" sz="2400">
                <a:latin typeface="Verdana" charset="0"/>
                <a:ea typeface="+mn-ea"/>
                <a:cs typeface="+mn-cs"/>
              </a:rPr>
              <a:t>If the current shop has not been visited, mark it as visited and add 1 to the coffee shop count</a:t>
            </a:r>
          </a:p>
          <a:p>
            <a:pPr eaLnBrk="1" hangingPunct="1">
              <a:defRPr/>
            </a:pPr>
            <a:r>
              <a:rPr lang="en-US" sz="2400">
                <a:latin typeface="Verdana" charset="0"/>
                <a:ea typeface="+mn-ea"/>
                <a:cs typeface="+mn-cs"/>
              </a:rPr>
              <a:t>After all coffee shops have been examined, log on to the database and update the coffee shop count record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defRPr/>
            </a:pPr>
            <a:r>
              <a:rPr lang="en-US">
                <a:latin typeface="Verdana" charset="0"/>
                <a:ea typeface="+mj-ea"/>
                <a:cs typeface="+mj-cs"/>
              </a:rPr>
              <a:t>Big O Notation</a:t>
            </a:r>
          </a:p>
        </p:txBody>
      </p:sp>
      <p:sp>
        <p:nvSpPr>
          <p:cNvPr id="44035" name="Rectangle 3"/>
          <p:cNvSpPr>
            <a:spLocks noGrp="1" noChangeArrowheads="1"/>
          </p:cNvSpPr>
          <p:nvPr>
            <p:ph type="body" idx="1"/>
          </p:nvPr>
        </p:nvSpPr>
        <p:spPr>
          <a:xfrm>
            <a:off x="457200" y="1600200"/>
            <a:ext cx="8229600" cy="5029200"/>
          </a:xfrm>
        </p:spPr>
        <p:txBody>
          <a:bodyPr/>
          <a:lstStyle/>
          <a:p>
            <a:pPr eaLnBrk="1" hangingPunct="1">
              <a:buFontTx/>
              <a:buNone/>
              <a:defRPr/>
            </a:pPr>
            <a:r>
              <a:rPr lang="en-US" dirty="0">
                <a:latin typeface="Verdana" charset="0"/>
                <a:ea typeface="+mn-ea"/>
                <a:cs typeface="+mn-cs"/>
              </a:rPr>
              <a:t>Code for Algorithm 2</a:t>
            </a:r>
          </a:p>
          <a:p>
            <a:pPr eaLnBrk="1" hangingPunct="1">
              <a:buFontTx/>
              <a:buNone/>
              <a:defRPr/>
            </a:pPr>
            <a:endParaRPr lang="en-US" sz="3600" dirty="0">
              <a:latin typeface="Verdana" charset="0"/>
              <a:ea typeface="+mn-ea"/>
              <a:cs typeface="+mn-cs"/>
            </a:endParaRPr>
          </a:p>
          <a:p>
            <a:pPr eaLnBrk="1" hangingPunct="1">
              <a:buFontTx/>
              <a:buNone/>
              <a:defRPr/>
            </a:pPr>
            <a:r>
              <a:rPr lang="en-US" sz="2000" dirty="0" err="1">
                <a:latin typeface="Courier New" charset="0"/>
                <a:ea typeface="+mn-ea"/>
                <a:cs typeface="+mn-cs"/>
              </a:rPr>
              <a:t>int</a:t>
            </a:r>
            <a:r>
              <a:rPr lang="en-US" sz="2000" dirty="0">
                <a:latin typeface="Courier New" charset="0"/>
                <a:ea typeface="+mn-ea"/>
                <a:cs typeface="+mn-cs"/>
              </a:rPr>
              <a:t> </a:t>
            </a:r>
            <a:r>
              <a:rPr lang="en-US" sz="2000" dirty="0" err="1">
                <a:latin typeface="Courier New" charset="0"/>
                <a:ea typeface="+mn-ea"/>
                <a:cs typeface="+mn-cs"/>
              </a:rPr>
              <a:t>visitCount</a:t>
            </a:r>
            <a:r>
              <a:rPr lang="en-US" sz="2000" dirty="0">
                <a:latin typeface="Courier New" charset="0"/>
                <a:ea typeface="+mn-ea"/>
                <a:cs typeface="+mn-cs"/>
              </a:rPr>
              <a:t> = 0;</a:t>
            </a:r>
          </a:p>
          <a:p>
            <a:pPr eaLnBrk="1" hangingPunct="1">
              <a:buFontTx/>
              <a:buNone/>
              <a:defRPr/>
            </a:pPr>
            <a:r>
              <a:rPr lang="en-US" sz="2000" dirty="0">
                <a:latin typeface="Courier New" charset="0"/>
                <a:ea typeface="+mn-ea"/>
                <a:cs typeface="+mn-cs"/>
              </a:rPr>
              <a:t>for (</a:t>
            </a:r>
            <a:r>
              <a:rPr lang="en-US" sz="2000" dirty="0" err="1">
                <a:latin typeface="Courier New" charset="0"/>
                <a:ea typeface="+mn-ea"/>
                <a:cs typeface="+mn-cs"/>
              </a:rPr>
              <a:t>int</a:t>
            </a:r>
            <a:r>
              <a:rPr lang="en-US" sz="2000" dirty="0">
                <a:latin typeface="Courier New" charset="0"/>
                <a:ea typeface="+mn-ea"/>
                <a:cs typeface="+mn-cs"/>
              </a:rPr>
              <a:t> </a:t>
            </a:r>
            <a:r>
              <a:rPr lang="en-US" sz="2000" dirty="0" err="1">
                <a:latin typeface="Courier New" charset="0"/>
                <a:ea typeface="+mn-ea"/>
                <a:cs typeface="+mn-cs"/>
              </a:rPr>
              <a:t>loc</a:t>
            </a:r>
            <a:r>
              <a:rPr lang="en-US" sz="2000" dirty="0">
                <a:latin typeface="Courier New" charset="0"/>
                <a:ea typeface="+mn-ea"/>
                <a:cs typeface="+mn-cs"/>
              </a:rPr>
              <a:t> = 0; </a:t>
            </a:r>
            <a:r>
              <a:rPr lang="en-US" sz="2000" dirty="0" err="1">
                <a:solidFill>
                  <a:srgbClr val="FF0000"/>
                </a:solidFill>
                <a:latin typeface="Courier New" charset="0"/>
                <a:ea typeface="+mn-ea"/>
                <a:cs typeface="+mn-cs"/>
              </a:rPr>
              <a:t>loc</a:t>
            </a:r>
            <a:r>
              <a:rPr lang="en-US" sz="2000" dirty="0">
                <a:solidFill>
                  <a:srgbClr val="FF0000"/>
                </a:solidFill>
                <a:latin typeface="Courier New" charset="0"/>
                <a:ea typeface="+mn-ea"/>
                <a:cs typeface="+mn-cs"/>
              </a:rPr>
              <a:t> &lt; </a:t>
            </a:r>
            <a:r>
              <a:rPr lang="en-US" sz="2000" dirty="0" err="1">
                <a:solidFill>
                  <a:srgbClr val="FF0000"/>
                </a:solidFill>
                <a:latin typeface="Courier New" charset="0"/>
                <a:ea typeface="+mn-ea"/>
                <a:cs typeface="+mn-cs"/>
              </a:rPr>
              <a:t>coffeeShops.length</a:t>
            </a:r>
            <a:r>
              <a:rPr lang="en-US" sz="2000" dirty="0">
                <a:latin typeface="Courier New" charset="0"/>
                <a:ea typeface="+mn-ea"/>
                <a:cs typeface="+mn-cs"/>
              </a:rPr>
              <a:t>; </a:t>
            </a:r>
            <a:r>
              <a:rPr lang="en-US" sz="2000" dirty="0" err="1">
                <a:latin typeface="Courier New" charset="0"/>
                <a:ea typeface="+mn-ea"/>
                <a:cs typeface="+mn-cs"/>
              </a:rPr>
              <a:t>loc</a:t>
            </a:r>
            <a:r>
              <a:rPr lang="en-US" sz="2000" dirty="0">
                <a:latin typeface="Courier New" charset="0"/>
                <a:ea typeface="+mn-ea"/>
                <a:cs typeface="+mn-cs"/>
              </a:rPr>
              <a:t>++)</a:t>
            </a:r>
          </a:p>
          <a:p>
            <a:pPr eaLnBrk="1" hangingPunct="1">
              <a:buFontTx/>
              <a:buNone/>
              <a:defRPr/>
            </a:pPr>
            <a:r>
              <a:rPr lang="en-US" sz="2000" dirty="0">
                <a:latin typeface="Courier New" charset="0"/>
                <a:ea typeface="+mn-ea"/>
                <a:cs typeface="+mn-cs"/>
              </a:rPr>
              <a:t>		if (</a:t>
            </a:r>
            <a:r>
              <a:rPr lang="en-US" sz="2000" dirty="0" err="1">
                <a:solidFill>
                  <a:srgbClr val="FF0000"/>
                </a:solidFill>
                <a:latin typeface="Courier New" charset="0"/>
                <a:ea typeface="+mn-ea"/>
                <a:cs typeface="+mn-cs"/>
              </a:rPr>
              <a:t>coffeeShops</a:t>
            </a:r>
            <a:r>
              <a:rPr lang="en-US" sz="2000" dirty="0">
                <a:solidFill>
                  <a:srgbClr val="FF0000"/>
                </a:solidFill>
                <a:latin typeface="Courier New" charset="0"/>
                <a:ea typeface="+mn-ea"/>
                <a:cs typeface="+mn-cs"/>
              </a:rPr>
              <a:t>[</a:t>
            </a:r>
            <a:r>
              <a:rPr lang="en-US" sz="2000" dirty="0" err="1">
                <a:solidFill>
                  <a:srgbClr val="FF0000"/>
                </a:solidFill>
                <a:latin typeface="Courier New" charset="0"/>
                <a:ea typeface="+mn-ea"/>
                <a:cs typeface="+mn-cs"/>
              </a:rPr>
              <a:t>loc</a:t>
            </a:r>
            <a:r>
              <a:rPr lang="en-US" sz="2000" dirty="0">
                <a:solidFill>
                  <a:srgbClr val="FF0000"/>
                </a:solidFill>
                <a:latin typeface="Courier New" charset="0"/>
                <a:ea typeface="+mn-ea"/>
                <a:cs typeface="+mn-cs"/>
              </a:rPr>
              <a:t>].visited == false</a:t>
            </a:r>
            <a:r>
              <a:rPr lang="en-US" sz="2000" dirty="0">
                <a:latin typeface="Courier New" charset="0"/>
                <a:ea typeface="+mn-ea"/>
                <a:cs typeface="+mn-cs"/>
              </a:rPr>
              <a:t>)</a:t>
            </a:r>
          </a:p>
          <a:p>
            <a:pPr eaLnBrk="1" hangingPunct="1">
              <a:buFontTx/>
              <a:buNone/>
              <a:defRPr/>
            </a:pPr>
            <a:r>
              <a:rPr lang="en-US" sz="2000" dirty="0">
                <a:latin typeface="Courier New" charset="0"/>
                <a:ea typeface="+mn-ea"/>
                <a:cs typeface="+mn-cs"/>
              </a:rPr>
              <a:t>		{</a:t>
            </a:r>
          </a:p>
          <a:p>
            <a:pPr eaLnBrk="1" hangingPunct="1">
              <a:buFontTx/>
              <a:buNone/>
              <a:defRPr/>
            </a:pPr>
            <a:r>
              <a:rPr lang="en-US" sz="2000" dirty="0">
                <a:latin typeface="Courier New" charset="0"/>
                <a:ea typeface="+mn-ea"/>
                <a:cs typeface="+mn-cs"/>
              </a:rPr>
              <a:t>			</a:t>
            </a:r>
            <a:r>
              <a:rPr lang="en-US" sz="2000" dirty="0" err="1">
                <a:latin typeface="Courier New" charset="0"/>
                <a:ea typeface="+mn-ea"/>
                <a:cs typeface="+mn-cs"/>
              </a:rPr>
              <a:t>coffeeShops</a:t>
            </a:r>
            <a:r>
              <a:rPr lang="en-US" sz="2000" dirty="0">
                <a:latin typeface="Courier New" charset="0"/>
                <a:ea typeface="+mn-ea"/>
                <a:cs typeface="+mn-cs"/>
              </a:rPr>
              <a:t>[</a:t>
            </a:r>
            <a:r>
              <a:rPr lang="en-US" sz="2000" dirty="0" err="1">
                <a:latin typeface="Courier New" charset="0"/>
                <a:ea typeface="+mn-ea"/>
                <a:cs typeface="+mn-cs"/>
              </a:rPr>
              <a:t>loc</a:t>
            </a:r>
            <a:r>
              <a:rPr lang="en-US" sz="2000" dirty="0">
                <a:latin typeface="Courier New" charset="0"/>
                <a:ea typeface="+mn-ea"/>
                <a:cs typeface="+mn-cs"/>
              </a:rPr>
              <a:t>].visited = true;</a:t>
            </a:r>
          </a:p>
          <a:p>
            <a:pPr eaLnBrk="1" hangingPunct="1">
              <a:buFontTx/>
              <a:buNone/>
              <a:defRPr/>
            </a:pPr>
            <a:r>
              <a:rPr lang="en-US" sz="2000" dirty="0">
                <a:latin typeface="Courier New" charset="0"/>
                <a:ea typeface="+mn-ea"/>
                <a:cs typeface="+mn-cs"/>
              </a:rPr>
              <a:t>			</a:t>
            </a:r>
            <a:r>
              <a:rPr lang="en-US" sz="2000" dirty="0" err="1">
                <a:latin typeface="Courier New" charset="0"/>
                <a:ea typeface="+mn-ea"/>
                <a:cs typeface="+mn-cs"/>
              </a:rPr>
              <a:t>visitCount</a:t>
            </a:r>
            <a:r>
              <a:rPr lang="en-US" sz="2000" dirty="0">
                <a:latin typeface="Courier New" charset="0"/>
                <a:ea typeface="+mn-ea"/>
                <a:cs typeface="+mn-cs"/>
              </a:rPr>
              <a:t>++;</a:t>
            </a:r>
          </a:p>
          <a:p>
            <a:pPr eaLnBrk="1" hangingPunct="1">
              <a:buFontTx/>
              <a:buNone/>
              <a:defRPr/>
            </a:pPr>
            <a:r>
              <a:rPr lang="en-US" sz="2000" dirty="0">
                <a:latin typeface="Courier New" charset="0"/>
                <a:ea typeface="+mn-ea"/>
                <a:cs typeface="+mn-cs"/>
              </a:rPr>
              <a:t>		}</a:t>
            </a:r>
          </a:p>
          <a:p>
            <a:pPr eaLnBrk="1" hangingPunct="1">
              <a:buFontTx/>
              <a:buNone/>
              <a:defRPr/>
            </a:pPr>
            <a:r>
              <a:rPr lang="en-US" sz="2000" dirty="0" err="1">
                <a:latin typeface="Courier New" charset="0"/>
                <a:ea typeface="+mn-ea"/>
                <a:cs typeface="+mn-cs"/>
              </a:rPr>
              <a:t>updateDatabase</a:t>
            </a:r>
            <a:r>
              <a:rPr lang="en-US" sz="2000" dirty="0">
                <a:latin typeface="Courier New" charset="0"/>
                <a:ea typeface="+mn-ea"/>
                <a:cs typeface="+mn-cs"/>
              </a:rPr>
              <a:t>(</a:t>
            </a:r>
            <a:r>
              <a:rPr lang="en-US" sz="2000" dirty="0" err="1">
                <a:latin typeface="Courier New" charset="0"/>
                <a:ea typeface="+mn-ea"/>
                <a:cs typeface="+mn-cs"/>
              </a:rPr>
              <a:t>visitCount</a:t>
            </a:r>
            <a:r>
              <a:rPr lang="en-US" sz="2000" dirty="0">
                <a:latin typeface="Courier New" charset="0"/>
                <a:ea typeface="+mn-ea"/>
                <a:cs typeface="+mn-cs"/>
              </a:rPr>
              <a:t>);</a:t>
            </a:r>
          </a:p>
          <a:p>
            <a:pPr eaLnBrk="1" hangingPunct="1">
              <a:buFontTx/>
              <a:buNone/>
              <a:defRPr/>
            </a:pPr>
            <a:endParaRPr lang="en-US" sz="2000" dirty="0">
              <a:latin typeface="Courier New" charset="0"/>
              <a:ea typeface="+mn-ea"/>
              <a:cs typeface="+mn-cs"/>
            </a:endParaRPr>
          </a:p>
          <a:p>
            <a:pPr eaLnBrk="1" hangingPunct="1">
              <a:defRPr/>
            </a:pPr>
            <a:endParaRPr lang="en-US" sz="2000" dirty="0">
              <a:latin typeface="Times New Roman" charset="0"/>
              <a:ea typeface="+mn-ea"/>
              <a:cs typeface="+mn-cs"/>
            </a:endParaRPr>
          </a:p>
          <a:p>
            <a:pPr eaLnBrk="1" hangingPunct="1">
              <a:buFontTx/>
              <a:buNone/>
              <a:defRPr/>
            </a:pPr>
            <a:endParaRPr lang="en-US" sz="2000" dirty="0">
              <a:latin typeface="Verdana" charset="0"/>
              <a:ea typeface="+mn-ea"/>
              <a:cs typeface="+mn-c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defRPr/>
            </a:pPr>
            <a:r>
              <a:rPr lang="en-US">
                <a:latin typeface="Verdana" charset="0"/>
                <a:ea typeface="+mj-ea"/>
                <a:cs typeface="+mj-cs"/>
              </a:rPr>
              <a:t>Big O Notation</a:t>
            </a:r>
          </a:p>
        </p:txBody>
      </p:sp>
      <p:sp>
        <p:nvSpPr>
          <p:cNvPr id="34818" name="Rectangle 3"/>
          <p:cNvSpPr>
            <a:spLocks noGrp="1" noChangeArrowheads="1"/>
          </p:cNvSpPr>
          <p:nvPr>
            <p:ph type="body" idx="1"/>
          </p:nvPr>
        </p:nvSpPr>
        <p:spPr>
          <a:xfrm>
            <a:off x="457200" y="1447800"/>
            <a:ext cx="8229600" cy="5029200"/>
          </a:xfrm>
        </p:spPr>
        <p:txBody>
          <a:bodyPr/>
          <a:lstStyle/>
          <a:p>
            <a:pPr eaLnBrk="1" hangingPunct="1">
              <a:lnSpc>
                <a:spcPct val="80000"/>
              </a:lnSpc>
              <a:buFontTx/>
              <a:buNone/>
            </a:pPr>
            <a:r>
              <a:rPr lang="en-US" sz="2800" dirty="0">
                <a:latin typeface="Verdana" pitchFamily="34" charset="0"/>
                <a:ea typeface="MS PGothic" pitchFamily="34" charset="-128"/>
              </a:rPr>
              <a:t>Analysis</a:t>
            </a:r>
          </a:p>
          <a:p>
            <a:pPr eaLnBrk="1" hangingPunct="1">
              <a:lnSpc>
                <a:spcPct val="80000"/>
              </a:lnSpc>
              <a:buFontTx/>
              <a:buNone/>
            </a:pPr>
            <a:endParaRPr lang="en-US" sz="36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It’s intuitively clear that the second algorithm is more efficient than the first, but let’s use Big O to formally confirm this</a:t>
            </a:r>
          </a:p>
          <a:p>
            <a:pPr eaLnBrk="1" hangingPunct="1">
              <a:lnSpc>
                <a:spcPct val="80000"/>
              </a:lnSpc>
            </a:pPr>
            <a:r>
              <a:rPr lang="en-US" sz="2400" dirty="0">
                <a:latin typeface="Verdana" pitchFamily="34" charset="0"/>
                <a:ea typeface="MS PGothic" pitchFamily="34" charset="-128"/>
              </a:rPr>
              <a:t>We must first determine an operation type. Usually, this is the most expensive operation to consider</a:t>
            </a:r>
          </a:p>
          <a:p>
            <a:pPr eaLnBrk="1" hangingPunct="1">
              <a:lnSpc>
                <a:spcPct val="80000"/>
              </a:lnSpc>
            </a:pPr>
            <a:r>
              <a:rPr lang="en-US" sz="2400" dirty="0">
                <a:latin typeface="Verdana" pitchFamily="34" charset="0"/>
                <a:ea typeface="MS PGothic" pitchFamily="34" charset="-128"/>
              </a:rPr>
              <a:t>The worst case scenario in this case is if all coffee shops were unvisited – we’ll apply this scenario when analyzing both algorithms</a:t>
            </a:r>
          </a:p>
          <a:p>
            <a:pPr eaLnBrk="1" hangingPunct="1">
              <a:lnSpc>
                <a:spcPct val="80000"/>
              </a:lnSpc>
            </a:pPr>
            <a:r>
              <a:rPr lang="en-US" sz="2400" dirty="0">
                <a:latin typeface="Verdana" pitchFamily="34" charset="0"/>
                <a:ea typeface="MS PGothic" pitchFamily="34" charset="-128"/>
              </a:rPr>
              <a:t>Using the comparison operation and the worst case scenario, the counts for algorithm 1 are:</a:t>
            </a:r>
          </a:p>
          <a:p>
            <a:pPr lvl="1" eaLnBrk="1" hangingPunct="1">
              <a:lnSpc>
                <a:spcPct val="80000"/>
              </a:lnSpc>
            </a:pPr>
            <a:r>
              <a:rPr lang="en-US" sz="2000" dirty="0">
                <a:latin typeface="Verdana" pitchFamily="34" charset="0"/>
                <a:ea typeface="MS PGothic" pitchFamily="34" charset="-128"/>
              </a:rPr>
              <a:t>10 shops: 3 + 5 + 7 + … + 19 + 21 = 120</a:t>
            </a:r>
          </a:p>
          <a:p>
            <a:pPr lvl="1" eaLnBrk="1" hangingPunct="1">
              <a:lnSpc>
                <a:spcPct val="80000"/>
              </a:lnSpc>
            </a:pPr>
            <a:r>
              <a:rPr lang="en-US" sz="2000" dirty="0">
                <a:latin typeface="Verdana" pitchFamily="34" charset="0"/>
                <a:ea typeface="MS PGothic" pitchFamily="34" charset="-128"/>
              </a:rPr>
              <a:t>20 shops : 3 + 5 + 7 + … + 39 + 41 = 410</a:t>
            </a:r>
          </a:p>
          <a:p>
            <a:pPr lvl="1" eaLnBrk="1" hangingPunct="1">
              <a:lnSpc>
                <a:spcPct val="80000"/>
              </a:lnSpc>
            </a:pPr>
            <a:r>
              <a:rPr lang="en-US" sz="2000" dirty="0">
                <a:latin typeface="Verdana" pitchFamily="34" charset="0"/>
                <a:ea typeface="MS PGothic" pitchFamily="34" charset="-128"/>
              </a:rPr>
              <a:t>30 shops : 3 + 5 + 7 + … + 59 + 61 = 930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defRPr/>
            </a:pPr>
            <a:r>
              <a:rPr lang="en-US">
                <a:latin typeface="Verdana" charset="0"/>
                <a:ea typeface="+mj-ea"/>
                <a:cs typeface="+mj-cs"/>
              </a:rPr>
              <a:t>Big O Notation</a:t>
            </a:r>
          </a:p>
        </p:txBody>
      </p:sp>
      <p:sp>
        <p:nvSpPr>
          <p:cNvPr id="47107" name="Rectangle 3"/>
          <p:cNvSpPr>
            <a:spLocks noGrp="1" noChangeArrowheads="1"/>
          </p:cNvSpPr>
          <p:nvPr>
            <p:ph type="body" sz="half" idx="1"/>
          </p:nvPr>
        </p:nvSpPr>
        <p:spPr/>
        <p:txBody>
          <a:bodyPr/>
          <a:lstStyle/>
          <a:p>
            <a:pPr eaLnBrk="1" hangingPunct="1">
              <a:buFontTx/>
              <a:buNone/>
              <a:defRPr/>
            </a:pPr>
            <a:r>
              <a:rPr lang="en-US" sz="2400">
                <a:latin typeface="Verdana" charset="0"/>
                <a:ea typeface="+mn-ea"/>
                <a:cs typeface="+mn-cs"/>
              </a:rPr>
              <a:t>Algorithm 1 Plot</a:t>
            </a:r>
          </a:p>
          <a:p>
            <a:pPr eaLnBrk="1" hangingPunct="1">
              <a:buFontTx/>
              <a:buNone/>
              <a:defRPr/>
            </a:pPr>
            <a:endParaRPr lang="en-US">
              <a:latin typeface="Verdana" charset="0"/>
              <a:ea typeface="+mn-ea"/>
              <a:cs typeface="+mn-cs"/>
            </a:endParaRPr>
          </a:p>
          <a:p>
            <a:pPr eaLnBrk="1" hangingPunct="1">
              <a:defRPr/>
            </a:pPr>
            <a:endParaRPr lang="en-US" sz="2000">
              <a:latin typeface="Verdana" charset="0"/>
              <a:ea typeface="+mn-ea"/>
              <a:cs typeface="+mn-cs"/>
            </a:endParaRPr>
          </a:p>
          <a:p>
            <a:pPr eaLnBrk="1" hangingPunct="1">
              <a:defRPr/>
            </a:pPr>
            <a:endParaRPr lang="en-US" sz="2000">
              <a:latin typeface="Verdana" charset="0"/>
              <a:ea typeface="+mn-ea"/>
              <a:cs typeface="+mn-cs"/>
            </a:endParaRPr>
          </a:p>
          <a:p>
            <a:pPr eaLnBrk="1" hangingPunct="1">
              <a:defRPr/>
            </a:pPr>
            <a:endParaRPr lang="en-US" sz="2000">
              <a:latin typeface="Verdana" charset="0"/>
              <a:ea typeface="+mn-ea"/>
              <a:cs typeface="+mn-cs"/>
            </a:endParaRPr>
          </a:p>
          <a:p>
            <a:pPr eaLnBrk="1" hangingPunct="1">
              <a:defRPr/>
            </a:pPr>
            <a:endParaRPr lang="en-US" sz="2000">
              <a:latin typeface="Verdana" charset="0"/>
              <a:ea typeface="+mn-ea"/>
              <a:cs typeface="+mn-cs"/>
            </a:endParaRPr>
          </a:p>
          <a:p>
            <a:pPr eaLnBrk="1" hangingPunct="1">
              <a:defRPr/>
            </a:pPr>
            <a:endParaRPr lang="en-US" sz="2000">
              <a:latin typeface="Verdana" charset="0"/>
              <a:ea typeface="+mn-ea"/>
              <a:cs typeface="+mn-cs"/>
            </a:endParaRPr>
          </a:p>
          <a:p>
            <a:pPr eaLnBrk="1" hangingPunct="1">
              <a:defRPr/>
            </a:pPr>
            <a:endParaRPr lang="en-US" sz="2000">
              <a:latin typeface="Verdana" charset="0"/>
              <a:ea typeface="+mn-ea"/>
              <a:cs typeface="+mn-cs"/>
            </a:endParaRPr>
          </a:p>
        </p:txBody>
      </p:sp>
      <p:pic>
        <p:nvPicPr>
          <p:cNvPr id="35843" name="Picture 4" descr="Algorithm1Plot"/>
          <p:cNvPicPr>
            <a:picLocks noGrp="1" noChangeAspect="1" noChangeArrowheads="1"/>
          </p:cNvPicPr>
          <p:nvPr>
            <p:ph sz="half" idx="2"/>
          </p:nvPr>
        </p:nvPicPr>
        <p:blipFill>
          <a:blip r:embed="rId2"/>
          <a:srcRect/>
          <a:stretch>
            <a:fillRect/>
          </a:stretch>
        </p:blipFill>
        <p:spPr>
          <a:xfrm>
            <a:off x="838200" y="2057400"/>
            <a:ext cx="6934200" cy="4572000"/>
          </a:xfr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defRPr/>
            </a:pPr>
            <a:r>
              <a:rPr lang="en-US">
                <a:latin typeface="Verdana" charset="0"/>
                <a:ea typeface="+mj-ea"/>
                <a:cs typeface="+mj-cs"/>
              </a:rPr>
              <a:t>Big O Notation</a:t>
            </a:r>
          </a:p>
        </p:txBody>
      </p:sp>
      <p:sp>
        <p:nvSpPr>
          <p:cNvPr id="36866" name="Rectangle 3"/>
          <p:cNvSpPr>
            <a:spLocks noGrp="1" noChangeArrowheads="1"/>
          </p:cNvSpPr>
          <p:nvPr>
            <p:ph type="body" idx="1"/>
          </p:nvPr>
        </p:nvSpPr>
        <p:spPr>
          <a:xfrm>
            <a:off x="457200" y="1600200"/>
            <a:ext cx="8229600" cy="5029200"/>
          </a:xfrm>
        </p:spPr>
        <p:txBody>
          <a:bodyPr/>
          <a:lstStyle/>
          <a:p>
            <a:pPr eaLnBrk="1" hangingPunct="1">
              <a:lnSpc>
                <a:spcPct val="80000"/>
              </a:lnSpc>
              <a:buFontTx/>
              <a:buNone/>
            </a:pPr>
            <a:r>
              <a:rPr lang="en-US" dirty="0">
                <a:latin typeface="Verdana" pitchFamily="34" charset="0"/>
                <a:ea typeface="MS PGothic" pitchFamily="34" charset="-128"/>
              </a:rPr>
              <a:t>Exponential growth</a:t>
            </a:r>
          </a:p>
          <a:p>
            <a:pPr eaLnBrk="1" hangingPunct="1">
              <a:lnSpc>
                <a:spcPct val="80000"/>
              </a:lnSpc>
              <a:buFontTx/>
              <a:buNone/>
            </a:pPr>
            <a:endParaRPr lang="en-US" sz="3600" dirty="0">
              <a:latin typeface="Verdana" pitchFamily="34" charset="0"/>
              <a:ea typeface="MS PGothic" pitchFamily="34" charset="-128"/>
            </a:endParaRPr>
          </a:p>
          <a:p>
            <a:pPr eaLnBrk="1" hangingPunct="1">
              <a:lnSpc>
                <a:spcPct val="80000"/>
              </a:lnSpc>
            </a:pPr>
            <a:r>
              <a:rPr lang="en-US" sz="2800" dirty="0">
                <a:latin typeface="Verdana" pitchFamily="34" charset="0"/>
                <a:ea typeface="MS PGothic" pitchFamily="34" charset="-128"/>
              </a:rPr>
              <a:t>Notice with this graph that as the number of elements in the list increases, the count of operations grows exponentially </a:t>
            </a:r>
          </a:p>
          <a:p>
            <a:pPr eaLnBrk="1" hangingPunct="1">
              <a:lnSpc>
                <a:spcPct val="80000"/>
              </a:lnSpc>
            </a:pPr>
            <a:r>
              <a:rPr lang="en-US" sz="2800" dirty="0">
                <a:latin typeface="Verdana" pitchFamily="34" charset="0"/>
                <a:ea typeface="MS PGothic" pitchFamily="34" charset="-128"/>
              </a:rPr>
              <a:t>A list of n elements will have something to the effect of (n</a:t>
            </a:r>
            <a:r>
              <a:rPr lang="en-US" sz="2800" baseline="30000" dirty="0">
                <a:latin typeface="Verdana" pitchFamily="34" charset="0"/>
                <a:ea typeface="MS PGothic" pitchFamily="34" charset="-128"/>
              </a:rPr>
              <a:t>2</a:t>
            </a:r>
            <a:r>
              <a:rPr lang="en-US" sz="2800" dirty="0">
                <a:latin typeface="Verdana" pitchFamily="34" charset="0"/>
                <a:ea typeface="MS PGothic" pitchFamily="34" charset="-128"/>
              </a:rPr>
              <a:t> + C) comparison counts</a:t>
            </a:r>
          </a:p>
          <a:p>
            <a:pPr eaLnBrk="1" hangingPunct="1">
              <a:lnSpc>
                <a:spcPct val="80000"/>
              </a:lnSpc>
            </a:pPr>
            <a:r>
              <a:rPr lang="en-US" sz="2800" dirty="0">
                <a:latin typeface="Verdana" pitchFamily="34" charset="0"/>
                <a:ea typeface="MS PGothic" pitchFamily="34" charset="-128"/>
              </a:rPr>
              <a:t>The exact formula can be derived but what matters more at this point is the </a:t>
            </a:r>
            <a:r>
              <a:rPr lang="en-US" sz="2800" b="1" dirty="0">
                <a:latin typeface="Verdana" pitchFamily="34" charset="0"/>
                <a:ea typeface="MS PGothic" pitchFamily="34" charset="-128"/>
              </a:rPr>
              <a:t>rate of growth</a:t>
            </a:r>
          </a:p>
          <a:p>
            <a:pPr eaLnBrk="1" hangingPunct="1">
              <a:lnSpc>
                <a:spcPct val="80000"/>
              </a:lnSpc>
            </a:pPr>
            <a:r>
              <a:rPr lang="en-US" sz="2800" dirty="0">
                <a:latin typeface="Verdana" pitchFamily="34" charset="0"/>
                <a:ea typeface="MS PGothic" pitchFamily="34" charset="-128"/>
              </a:rPr>
              <a:t>Big O categorizes this exponential growth as O(n</a:t>
            </a:r>
            <a:r>
              <a:rPr lang="en-US" sz="2800" baseline="30000" dirty="0">
                <a:latin typeface="Verdana" pitchFamily="34" charset="0"/>
                <a:ea typeface="MS PGothic" pitchFamily="34" charset="-128"/>
              </a:rPr>
              <a:t>2</a:t>
            </a:r>
            <a:r>
              <a:rPr lang="en-US" sz="2800" dirty="0">
                <a:latin typeface="Verdana" pitchFamily="34" charset="0"/>
                <a:ea typeface="MS PGothic" pitchFamily="34" charset="-128"/>
              </a:rPr>
              <a:t>)</a:t>
            </a:r>
          </a:p>
          <a:p>
            <a:pPr eaLnBrk="1" hangingPunct="1">
              <a:lnSpc>
                <a:spcPct val="80000"/>
              </a:lnSpc>
            </a:pPr>
            <a:endParaRPr lang="en-US" dirty="0">
              <a:latin typeface="Verdana" pitchFamily="34" charset="0"/>
              <a:ea typeface="MS PGothic" pitchFamily="34" charset="-128"/>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defRPr/>
            </a:pPr>
            <a:r>
              <a:rPr lang="en-US">
                <a:latin typeface="Verdana" charset="0"/>
                <a:ea typeface="+mj-ea"/>
                <a:cs typeface="+mj-cs"/>
              </a:rPr>
              <a:t>Big O Notation</a:t>
            </a:r>
          </a:p>
        </p:txBody>
      </p:sp>
      <p:sp>
        <p:nvSpPr>
          <p:cNvPr id="37890" name="Rectangle 3"/>
          <p:cNvSpPr>
            <a:spLocks noGrp="1" noChangeArrowheads="1"/>
          </p:cNvSpPr>
          <p:nvPr>
            <p:ph type="body" idx="1"/>
          </p:nvPr>
        </p:nvSpPr>
        <p:spPr>
          <a:xfrm>
            <a:off x="457200" y="1600200"/>
            <a:ext cx="8153400" cy="5029200"/>
          </a:xfrm>
        </p:spPr>
        <p:txBody>
          <a:bodyPr/>
          <a:lstStyle/>
          <a:p>
            <a:pPr eaLnBrk="1" hangingPunct="1">
              <a:buFontTx/>
              <a:buNone/>
            </a:pPr>
            <a:r>
              <a:rPr lang="en-US" dirty="0">
                <a:latin typeface="Verdana" pitchFamily="34" charset="0"/>
                <a:ea typeface="MS PGothic" pitchFamily="34" charset="-128"/>
              </a:rPr>
              <a:t>What about algorithm 2?</a:t>
            </a:r>
          </a:p>
          <a:p>
            <a:pPr eaLnBrk="1" hangingPunct="1">
              <a:buFontTx/>
              <a:buNone/>
            </a:pPr>
            <a:endParaRPr lang="en-US" sz="4000" dirty="0">
              <a:latin typeface="Verdana" pitchFamily="34" charset="0"/>
              <a:ea typeface="MS PGothic" pitchFamily="34" charset="-128"/>
            </a:endParaRPr>
          </a:p>
          <a:p>
            <a:pPr eaLnBrk="1" hangingPunct="1"/>
            <a:r>
              <a:rPr lang="en-US" sz="2800" dirty="0">
                <a:latin typeface="Verdana" pitchFamily="34" charset="0"/>
                <a:ea typeface="MS PGothic" pitchFamily="34" charset="-128"/>
              </a:rPr>
              <a:t>Using the same operation and worst case scenario, the counts for algorithm 2:</a:t>
            </a:r>
          </a:p>
          <a:p>
            <a:pPr lvl="1" eaLnBrk="1" hangingPunct="1"/>
            <a:r>
              <a:rPr lang="en-US" sz="2400" dirty="0">
                <a:latin typeface="Verdana" pitchFamily="34" charset="0"/>
                <a:ea typeface="MS PGothic" pitchFamily="34" charset="-128"/>
              </a:rPr>
              <a:t>10 elements: 2 * 10 = 20</a:t>
            </a:r>
          </a:p>
          <a:p>
            <a:pPr lvl="1" eaLnBrk="1" hangingPunct="1"/>
            <a:r>
              <a:rPr lang="en-US" sz="2400" dirty="0">
                <a:latin typeface="Verdana" pitchFamily="34" charset="0"/>
                <a:ea typeface="MS PGothic" pitchFamily="34" charset="-128"/>
              </a:rPr>
              <a:t>20 elements: 2 * 20 = 40</a:t>
            </a:r>
          </a:p>
          <a:p>
            <a:pPr lvl="1" eaLnBrk="1" hangingPunct="1"/>
            <a:r>
              <a:rPr lang="en-US" sz="2400" dirty="0">
                <a:latin typeface="Verdana" pitchFamily="34" charset="0"/>
                <a:ea typeface="MS PGothic" pitchFamily="34" charset="-128"/>
              </a:rPr>
              <a:t>30 elements: 2 * 30 = 60</a:t>
            </a:r>
          </a:p>
          <a:p>
            <a:pPr lvl="1" eaLnBrk="1" hangingPunct="1"/>
            <a:r>
              <a:rPr lang="en-US" sz="2400" dirty="0">
                <a:latin typeface="Verdana" pitchFamily="34" charset="0"/>
                <a:ea typeface="MS PGothic" pitchFamily="34" charset="-128"/>
              </a:rPr>
              <a:t>n elements: 2 * n</a:t>
            </a:r>
          </a:p>
          <a:p>
            <a:pPr eaLnBrk="1" hangingPunct="1"/>
            <a:r>
              <a:rPr lang="en-US" sz="2800" dirty="0">
                <a:latin typeface="Verdana" pitchFamily="34" charset="0"/>
                <a:ea typeface="MS PGothic" pitchFamily="34" charset="-128"/>
              </a:rPr>
              <a:t>This count is </a:t>
            </a:r>
            <a:r>
              <a:rPr lang="en-US" sz="2800" u="sng" dirty="0">
                <a:latin typeface="Verdana" pitchFamily="34" charset="0"/>
                <a:ea typeface="MS PGothic" pitchFamily="34" charset="-128"/>
              </a:rPr>
              <a:t>significantly</a:t>
            </a:r>
            <a:r>
              <a:rPr lang="en-US" sz="2800" dirty="0">
                <a:latin typeface="Verdana" pitchFamily="34" charset="0"/>
                <a:ea typeface="MS PGothic" pitchFamily="34" charset="-128"/>
              </a:rPr>
              <a:t> smaller than algorithm 1</a:t>
            </a:r>
          </a:p>
          <a:p>
            <a:pPr eaLnBrk="1" hangingPunct="1"/>
            <a:endParaRPr lang="en-US" sz="2800" dirty="0">
              <a:latin typeface="Verdana" pitchFamily="34" charset="0"/>
              <a:ea typeface="MS PGothic" pitchFamily="34" charset="-128"/>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defRPr/>
            </a:pPr>
            <a:r>
              <a:rPr lang="en-US">
                <a:latin typeface="Verdana" charset="0"/>
                <a:ea typeface="+mj-ea"/>
                <a:cs typeface="+mj-cs"/>
              </a:rPr>
              <a:t>Big O Notation</a:t>
            </a:r>
          </a:p>
        </p:txBody>
      </p:sp>
      <p:sp>
        <p:nvSpPr>
          <p:cNvPr id="51203" name="Rectangle 3"/>
          <p:cNvSpPr>
            <a:spLocks noGrp="1" noChangeArrowheads="1"/>
          </p:cNvSpPr>
          <p:nvPr>
            <p:ph type="body" sz="half" idx="1"/>
          </p:nvPr>
        </p:nvSpPr>
        <p:spPr/>
        <p:txBody>
          <a:bodyPr/>
          <a:lstStyle/>
          <a:p>
            <a:pPr eaLnBrk="1" hangingPunct="1">
              <a:buFontTx/>
              <a:buNone/>
              <a:defRPr/>
            </a:pPr>
            <a:r>
              <a:rPr lang="en-US" sz="2400">
                <a:latin typeface="Verdana" charset="0"/>
                <a:ea typeface="+mn-ea"/>
                <a:cs typeface="+mn-cs"/>
              </a:rPr>
              <a:t>Algorithm 1 and 2 Plots</a:t>
            </a:r>
          </a:p>
          <a:p>
            <a:pPr eaLnBrk="1" hangingPunct="1">
              <a:buFontTx/>
              <a:buNone/>
              <a:defRPr/>
            </a:pPr>
            <a:endParaRPr lang="en-US">
              <a:latin typeface="Verdana" charset="0"/>
              <a:ea typeface="+mn-ea"/>
              <a:cs typeface="+mn-cs"/>
            </a:endParaRPr>
          </a:p>
          <a:p>
            <a:pPr eaLnBrk="1" hangingPunct="1">
              <a:defRPr/>
            </a:pPr>
            <a:endParaRPr lang="en-US" sz="2000">
              <a:latin typeface="Verdana" charset="0"/>
              <a:ea typeface="+mn-ea"/>
              <a:cs typeface="+mn-cs"/>
            </a:endParaRPr>
          </a:p>
          <a:p>
            <a:pPr eaLnBrk="1" hangingPunct="1">
              <a:defRPr/>
            </a:pPr>
            <a:endParaRPr lang="en-US" sz="2000">
              <a:latin typeface="Verdana" charset="0"/>
              <a:ea typeface="+mn-ea"/>
              <a:cs typeface="+mn-cs"/>
            </a:endParaRPr>
          </a:p>
          <a:p>
            <a:pPr eaLnBrk="1" hangingPunct="1">
              <a:defRPr/>
            </a:pPr>
            <a:endParaRPr lang="en-US" sz="2000">
              <a:latin typeface="Verdana" charset="0"/>
              <a:ea typeface="+mn-ea"/>
              <a:cs typeface="+mn-cs"/>
            </a:endParaRPr>
          </a:p>
          <a:p>
            <a:pPr eaLnBrk="1" hangingPunct="1">
              <a:defRPr/>
            </a:pPr>
            <a:endParaRPr lang="en-US" sz="2000">
              <a:latin typeface="Verdana" charset="0"/>
              <a:ea typeface="+mn-ea"/>
              <a:cs typeface="+mn-cs"/>
            </a:endParaRPr>
          </a:p>
          <a:p>
            <a:pPr eaLnBrk="1" hangingPunct="1">
              <a:defRPr/>
            </a:pPr>
            <a:endParaRPr lang="en-US" sz="2000">
              <a:latin typeface="Verdana" charset="0"/>
              <a:ea typeface="+mn-ea"/>
              <a:cs typeface="+mn-cs"/>
            </a:endParaRPr>
          </a:p>
          <a:p>
            <a:pPr eaLnBrk="1" hangingPunct="1">
              <a:defRPr/>
            </a:pPr>
            <a:endParaRPr lang="en-US" sz="2000">
              <a:latin typeface="Verdana" charset="0"/>
              <a:ea typeface="+mn-ea"/>
              <a:cs typeface="+mn-cs"/>
            </a:endParaRPr>
          </a:p>
        </p:txBody>
      </p:sp>
      <p:pic>
        <p:nvPicPr>
          <p:cNvPr id="38915" name="Picture 6" descr="Algorithm1and2Plots"/>
          <p:cNvPicPr>
            <a:picLocks noGrp="1" noChangeAspect="1" noChangeArrowheads="1"/>
          </p:cNvPicPr>
          <p:nvPr>
            <p:ph sz="half" idx="2"/>
          </p:nvPr>
        </p:nvPicPr>
        <p:blipFill>
          <a:blip r:embed="rId2"/>
          <a:srcRect/>
          <a:stretch>
            <a:fillRect/>
          </a:stretch>
        </p:blipFill>
        <p:spPr>
          <a:xfrm>
            <a:off x="228600" y="2057400"/>
            <a:ext cx="8534400" cy="4519613"/>
          </a:xfr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defRPr/>
            </a:pPr>
            <a:r>
              <a:rPr lang="en-US">
                <a:latin typeface="Verdana" charset="0"/>
                <a:ea typeface="+mj-ea"/>
                <a:cs typeface="+mj-cs"/>
              </a:rPr>
              <a:t>Big O Notation</a:t>
            </a:r>
          </a:p>
        </p:txBody>
      </p:sp>
      <p:sp>
        <p:nvSpPr>
          <p:cNvPr id="39938" name="Rectangle 3"/>
          <p:cNvSpPr>
            <a:spLocks noGrp="1" noChangeArrowheads="1"/>
          </p:cNvSpPr>
          <p:nvPr>
            <p:ph type="body" idx="1"/>
          </p:nvPr>
        </p:nvSpPr>
        <p:spPr>
          <a:xfrm>
            <a:off x="457200" y="1600200"/>
            <a:ext cx="8229600" cy="5410200"/>
          </a:xfrm>
        </p:spPr>
        <p:txBody>
          <a:bodyPr/>
          <a:lstStyle/>
          <a:p>
            <a:pPr eaLnBrk="1" hangingPunct="1">
              <a:lnSpc>
                <a:spcPct val="80000"/>
              </a:lnSpc>
              <a:buFontTx/>
              <a:buNone/>
            </a:pPr>
            <a:r>
              <a:rPr lang="en-US" sz="2800" dirty="0">
                <a:latin typeface="Verdana" pitchFamily="34" charset="0"/>
                <a:ea typeface="MS PGothic" pitchFamily="34" charset="-128"/>
              </a:rPr>
              <a:t>Further analysis</a:t>
            </a:r>
          </a:p>
          <a:p>
            <a:pPr eaLnBrk="1" hangingPunct="1">
              <a:lnSpc>
                <a:spcPct val="80000"/>
              </a:lnSpc>
              <a:buFontTx/>
              <a:buNone/>
            </a:pPr>
            <a:endParaRPr lang="en-US"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The rate of growth in relation to size n is linear. We capture this linear growth as O(n)</a:t>
            </a:r>
          </a:p>
          <a:p>
            <a:pPr eaLnBrk="1" hangingPunct="1">
              <a:lnSpc>
                <a:spcPct val="80000"/>
              </a:lnSpc>
            </a:pPr>
            <a:r>
              <a:rPr lang="en-US" sz="2400" dirty="0">
                <a:latin typeface="Verdana" pitchFamily="34" charset="0"/>
                <a:ea typeface="MS PGothic" pitchFamily="34" charset="-128"/>
              </a:rPr>
              <a:t>Comparing between orders makes the actual counts and formulas less significant</a:t>
            </a:r>
          </a:p>
          <a:p>
            <a:pPr lvl="1" eaLnBrk="1" hangingPunct="1">
              <a:lnSpc>
                <a:spcPct val="80000"/>
              </a:lnSpc>
            </a:pPr>
            <a:r>
              <a:rPr lang="en-US" sz="2000" dirty="0">
                <a:latin typeface="Verdana" pitchFamily="34" charset="0"/>
                <a:ea typeface="MS PGothic" pitchFamily="34" charset="-128"/>
              </a:rPr>
              <a:t>O(n + 1000) is still better than O(n</a:t>
            </a:r>
            <a:r>
              <a:rPr lang="en-US" sz="2000" baseline="30000" dirty="0">
                <a:latin typeface="Verdana" pitchFamily="34" charset="0"/>
                <a:ea typeface="MS PGothic" pitchFamily="34" charset="-128"/>
              </a:rPr>
              <a:t>2</a:t>
            </a:r>
            <a:r>
              <a:rPr lang="en-US" sz="2000" dirty="0">
                <a:latin typeface="Verdana" pitchFamily="34" charset="0"/>
                <a:ea typeface="MS PGothic" pitchFamily="34" charset="-128"/>
              </a:rPr>
              <a:t>) because as n increases, the counts for linear growth will eventually be significantly better than exponential growth</a:t>
            </a:r>
          </a:p>
          <a:p>
            <a:pPr eaLnBrk="1" hangingPunct="1">
              <a:lnSpc>
                <a:spcPct val="80000"/>
              </a:lnSpc>
            </a:pPr>
            <a:r>
              <a:rPr lang="en-US" sz="2400" dirty="0">
                <a:latin typeface="Verdana" pitchFamily="34" charset="0"/>
                <a:ea typeface="MS PGothic" pitchFamily="34" charset="-128"/>
              </a:rPr>
              <a:t>Question 1: What are the Big </a:t>
            </a:r>
            <a:r>
              <a:rPr lang="en-US" sz="2400" dirty="0" err="1">
                <a:latin typeface="Verdana" pitchFamily="34" charset="0"/>
                <a:ea typeface="MS PGothic" pitchFamily="34" charset="-128"/>
              </a:rPr>
              <a:t>Os</a:t>
            </a:r>
            <a:r>
              <a:rPr lang="en-US" sz="2400" dirty="0">
                <a:latin typeface="Verdana" pitchFamily="34" charset="0"/>
                <a:ea typeface="MS PGothic" pitchFamily="34" charset="-128"/>
              </a:rPr>
              <a:t> of the 2 algorithms if the operation to consider is calling the database?</a:t>
            </a:r>
          </a:p>
          <a:p>
            <a:pPr eaLnBrk="1" hangingPunct="1">
              <a:lnSpc>
                <a:spcPct val="80000"/>
              </a:lnSpc>
            </a:pPr>
            <a:r>
              <a:rPr lang="en-US" sz="2400" dirty="0">
                <a:latin typeface="Verdana" pitchFamily="34" charset="0"/>
                <a:ea typeface="MS PGothic" pitchFamily="34" charset="-128"/>
              </a:rPr>
              <a:t>Question 2: Do the Big </a:t>
            </a:r>
            <a:r>
              <a:rPr lang="en-US" sz="2400" dirty="0" err="1">
                <a:latin typeface="Verdana" pitchFamily="34" charset="0"/>
                <a:ea typeface="MS PGothic" pitchFamily="34" charset="-128"/>
              </a:rPr>
              <a:t>Os</a:t>
            </a:r>
            <a:r>
              <a:rPr lang="en-US" sz="2400" dirty="0">
                <a:latin typeface="Verdana" pitchFamily="34" charset="0"/>
                <a:ea typeface="MS PGothic" pitchFamily="34" charset="-128"/>
              </a:rPr>
              <a:t> change if we consider best case scenario (i.e. if all coffee shops were already visited)?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defRPr/>
            </a:pPr>
            <a:r>
              <a:rPr lang="en-US">
                <a:latin typeface="Verdana" charset="0"/>
                <a:ea typeface="+mj-ea"/>
                <a:cs typeface="+mj-cs"/>
              </a:rPr>
              <a:t>Big O Notation</a:t>
            </a:r>
          </a:p>
        </p:txBody>
      </p:sp>
      <p:sp>
        <p:nvSpPr>
          <p:cNvPr id="53251" name="Rectangle 3"/>
          <p:cNvSpPr>
            <a:spLocks noGrp="1" noChangeArrowheads="1"/>
          </p:cNvSpPr>
          <p:nvPr>
            <p:ph type="body" idx="1"/>
          </p:nvPr>
        </p:nvSpPr>
        <p:spPr>
          <a:xfrm>
            <a:off x="457200" y="1600200"/>
            <a:ext cx="8229600" cy="5638800"/>
          </a:xfrm>
        </p:spPr>
        <p:txBody>
          <a:bodyPr/>
          <a:lstStyle/>
          <a:p>
            <a:pPr eaLnBrk="1" hangingPunct="1">
              <a:lnSpc>
                <a:spcPct val="80000"/>
              </a:lnSpc>
              <a:buFontTx/>
              <a:buNone/>
              <a:defRPr/>
            </a:pPr>
            <a:r>
              <a:rPr lang="en-US" sz="2800" dirty="0">
                <a:latin typeface="Verdana" charset="0"/>
                <a:ea typeface="+mn-ea"/>
                <a:cs typeface="+mn-cs"/>
              </a:rPr>
              <a:t>The 4 main Big O groups</a:t>
            </a:r>
          </a:p>
          <a:p>
            <a:pPr eaLnBrk="1" hangingPunct="1">
              <a:lnSpc>
                <a:spcPct val="80000"/>
              </a:lnSpc>
              <a:buFontTx/>
              <a:buNone/>
              <a:defRPr/>
            </a:pPr>
            <a:endParaRPr lang="en-US" sz="2800" dirty="0">
              <a:latin typeface="Verdana" charset="0"/>
              <a:ea typeface="+mn-ea"/>
              <a:cs typeface="+mn-cs"/>
            </a:endParaRPr>
          </a:p>
          <a:p>
            <a:pPr eaLnBrk="1" hangingPunct="1">
              <a:lnSpc>
                <a:spcPct val="80000"/>
              </a:lnSpc>
              <a:defRPr/>
            </a:pPr>
            <a:r>
              <a:rPr lang="en-US" sz="2400" dirty="0">
                <a:latin typeface="Verdana" charset="0"/>
                <a:ea typeface="+mn-ea"/>
                <a:cs typeface="+mn-cs"/>
              </a:rPr>
              <a:t>From worst to best:</a:t>
            </a:r>
            <a:r>
              <a:rPr lang="en-US" sz="2000" dirty="0">
                <a:latin typeface="Verdana" charset="0"/>
                <a:ea typeface="+mn-ea"/>
                <a:cs typeface="+mn-cs"/>
              </a:rPr>
              <a:t> </a:t>
            </a:r>
          </a:p>
          <a:p>
            <a:pPr lvl="1" eaLnBrk="1" hangingPunct="1">
              <a:lnSpc>
                <a:spcPct val="80000"/>
              </a:lnSpc>
              <a:defRPr/>
            </a:pPr>
            <a:r>
              <a:rPr lang="en-US" sz="1800" dirty="0">
                <a:latin typeface="Verdana" charset="0"/>
                <a:ea typeface="Arial" charset="0"/>
                <a:cs typeface="+mn-cs"/>
              </a:rPr>
              <a:t>Exponential: O(n</a:t>
            </a:r>
            <a:r>
              <a:rPr lang="en-US" sz="1800" baseline="30000" dirty="0">
                <a:latin typeface="Verdana" charset="0"/>
                <a:ea typeface="Arial" charset="0"/>
                <a:cs typeface="+mn-cs"/>
              </a:rPr>
              <a:t>2</a:t>
            </a:r>
            <a:r>
              <a:rPr lang="en-US" sz="1800" dirty="0">
                <a:latin typeface="Verdana" charset="0"/>
                <a:ea typeface="Arial" charset="0"/>
                <a:cs typeface="+mn-cs"/>
              </a:rPr>
              <a:t>)</a:t>
            </a:r>
          </a:p>
          <a:p>
            <a:pPr lvl="1" eaLnBrk="1" hangingPunct="1">
              <a:lnSpc>
                <a:spcPct val="80000"/>
              </a:lnSpc>
              <a:defRPr/>
            </a:pPr>
            <a:r>
              <a:rPr lang="en-US" sz="1800" dirty="0">
                <a:latin typeface="Verdana" charset="0"/>
                <a:ea typeface="Arial" charset="0"/>
                <a:cs typeface="+mn-cs"/>
              </a:rPr>
              <a:t>Linear: O(n)</a:t>
            </a:r>
          </a:p>
          <a:p>
            <a:pPr lvl="1" eaLnBrk="1" hangingPunct="1">
              <a:lnSpc>
                <a:spcPct val="80000"/>
              </a:lnSpc>
              <a:defRPr/>
            </a:pPr>
            <a:r>
              <a:rPr lang="en-US" sz="1800" dirty="0">
                <a:latin typeface="Verdana" charset="0"/>
                <a:ea typeface="Arial" charset="0"/>
                <a:cs typeface="+mn-cs"/>
              </a:rPr>
              <a:t>Logarithmic: O(log n)</a:t>
            </a:r>
          </a:p>
          <a:p>
            <a:pPr lvl="1" eaLnBrk="1" hangingPunct="1">
              <a:lnSpc>
                <a:spcPct val="80000"/>
              </a:lnSpc>
              <a:defRPr/>
            </a:pPr>
            <a:r>
              <a:rPr lang="en-US" sz="1800" dirty="0">
                <a:latin typeface="Verdana" charset="0"/>
                <a:ea typeface="Arial" charset="0"/>
                <a:cs typeface="+mn-cs"/>
              </a:rPr>
              <a:t>Constant: O(1)</a:t>
            </a:r>
          </a:p>
          <a:p>
            <a:pPr eaLnBrk="1" hangingPunct="1">
              <a:lnSpc>
                <a:spcPct val="80000"/>
              </a:lnSpc>
              <a:defRPr/>
            </a:pPr>
            <a:r>
              <a:rPr lang="en-US" sz="2400" dirty="0">
                <a:latin typeface="Verdana" charset="0"/>
                <a:ea typeface="+mn-ea"/>
                <a:cs typeface="+mn-cs"/>
              </a:rPr>
              <a:t>Logarithmic we will see more later. This plot line has a flatter growth rate than linear</a:t>
            </a:r>
          </a:p>
          <a:p>
            <a:pPr eaLnBrk="1" hangingPunct="1">
              <a:lnSpc>
                <a:spcPct val="80000"/>
              </a:lnSpc>
              <a:defRPr/>
            </a:pPr>
            <a:r>
              <a:rPr lang="en-US" sz="2400" dirty="0">
                <a:latin typeface="Verdana" charset="0"/>
                <a:ea typeface="+mn-ea"/>
                <a:cs typeface="+mn-cs"/>
              </a:rPr>
              <a:t>Constant is ideal as it indicates that no matter how large the list becomes, the number of operations performed is the same</a:t>
            </a:r>
          </a:p>
          <a:p>
            <a:pPr eaLnBrk="1" hangingPunct="1">
              <a:lnSpc>
                <a:spcPct val="80000"/>
              </a:lnSpc>
              <a:defRPr/>
            </a:pPr>
            <a:r>
              <a:rPr lang="en-US" sz="2400" dirty="0">
                <a:latin typeface="Verdana" charset="0"/>
                <a:ea typeface="+mn-ea"/>
                <a:cs typeface="+mn-cs"/>
              </a:rPr>
              <a:t>Some algorithms at lower values of n will have better counts than the Big O suggests. Remember that the measure is not for all values of n, but </a:t>
            </a:r>
            <a:r>
              <a:rPr lang="en-US" sz="2400" u="sng" dirty="0">
                <a:latin typeface="Verdana" charset="0"/>
                <a:ea typeface="+mn-ea"/>
                <a:cs typeface="+mn-cs"/>
              </a:rPr>
              <a:t>to show you performance as n increases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defRPr/>
            </a:pPr>
            <a:r>
              <a:rPr lang="en-US">
                <a:latin typeface="Verdana" charset="0"/>
                <a:ea typeface="+mj-ea"/>
                <a:cs typeface="+mj-cs"/>
              </a:rPr>
              <a:t>Big O Notation</a:t>
            </a:r>
          </a:p>
        </p:txBody>
      </p:sp>
      <p:sp>
        <p:nvSpPr>
          <p:cNvPr id="41986" name="Rectangle 3"/>
          <p:cNvSpPr>
            <a:spLocks noGrp="1" noChangeArrowheads="1"/>
          </p:cNvSpPr>
          <p:nvPr>
            <p:ph type="body" idx="1"/>
          </p:nvPr>
        </p:nvSpPr>
        <p:spPr>
          <a:xfrm>
            <a:off x="457200" y="1600200"/>
            <a:ext cx="8229600" cy="5638800"/>
          </a:xfrm>
        </p:spPr>
        <p:txBody>
          <a:bodyPr/>
          <a:lstStyle/>
          <a:p>
            <a:pPr eaLnBrk="1" hangingPunct="1">
              <a:lnSpc>
                <a:spcPct val="80000"/>
              </a:lnSpc>
              <a:buFontTx/>
              <a:buNone/>
            </a:pPr>
            <a:r>
              <a:rPr lang="en-US" sz="2800" dirty="0">
                <a:latin typeface="Verdana" pitchFamily="34" charset="0"/>
                <a:ea typeface="MS PGothic" pitchFamily="34" charset="-128"/>
              </a:rPr>
              <a:t>Algorithm analysis procedure</a:t>
            </a:r>
          </a:p>
          <a:p>
            <a:pPr eaLnBrk="1" hangingPunct="1">
              <a:lnSpc>
                <a:spcPct val="80000"/>
              </a:lnSpc>
              <a:buFontTx/>
              <a:buNone/>
            </a:pPr>
            <a:endParaRPr lang="en-US" sz="24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Identify the operation type to use for your unit of measure</a:t>
            </a:r>
          </a:p>
          <a:p>
            <a:pPr eaLnBrk="1" hangingPunct="1">
              <a:lnSpc>
                <a:spcPct val="80000"/>
              </a:lnSpc>
            </a:pPr>
            <a:r>
              <a:rPr lang="en-US" sz="2400" dirty="0">
                <a:latin typeface="Verdana" pitchFamily="34" charset="0"/>
                <a:ea typeface="MS PGothic" pitchFamily="34" charset="-128"/>
              </a:rPr>
              <a:t>Identify the scenario(s) you want to examine (worst case, best case and/or average)</a:t>
            </a:r>
          </a:p>
          <a:p>
            <a:pPr eaLnBrk="1" hangingPunct="1">
              <a:lnSpc>
                <a:spcPct val="80000"/>
              </a:lnSpc>
            </a:pPr>
            <a:r>
              <a:rPr lang="en-US" sz="2400" dirty="0">
                <a:latin typeface="Verdana" pitchFamily="34" charset="0"/>
                <a:ea typeface="MS PGothic" pitchFamily="34" charset="-128"/>
              </a:rPr>
              <a:t>Examine the algorithm performance focusing on that unit of measure and how its value changes as the data set the algorithm is applied to gets larger</a:t>
            </a:r>
          </a:p>
          <a:p>
            <a:pPr eaLnBrk="1" hangingPunct="1">
              <a:lnSpc>
                <a:spcPct val="80000"/>
              </a:lnSpc>
            </a:pPr>
            <a:r>
              <a:rPr lang="en-US" sz="2400" dirty="0">
                <a:latin typeface="Verdana" pitchFamily="34" charset="0"/>
                <a:ea typeface="MS PGothic" pitchFamily="34" charset="-128"/>
              </a:rPr>
              <a:t>Determine its Big O and repeat the process with other algorithms using the same operation type and scenario</a:t>
            </a:r>
            <a:endParaRPr lang="en-US" sz="2000" dirty="0">
              <a:latin typeface="Verdana" pitchFamily="34" charset="0"/>
              <a:ea typeface="MS PGothic" pitchFamily="34" charset="-128"/>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defRPr/>
            </a:pPr>
            <a:r>
              <a:rPr lang="en-US" dirty="0">
                <a:latin typeface="Verdana" charset="0"/>
                <a:ea typeface="+mj-ea"/>
                <a:cs typeface="+mj-cs"/>
              </a:rPr>
              <a:t>Practice</a:t>
            </a:r>
          </a:p>
        </p:txBody>
      </p:sp>
      <p:sp>
        <p:nvSpPr>
          <p:cNvPr id="41986" name="Rectangle 3"/>
          <p:cNvSpPr>
            <a:spLocks noGrp="1" noChangeArrowheads="1"/>
          </p:cNvSpPr>
          <p:nvPr>
            <p:ph type="body" idx="1"/>
          </p:nvPr>
        </p:nvSpPr>
        <p:spPr>
          <a:xfrm>
            <a:off x="457200" y="1600200"/>
            <a:ext cx="8229600" cy="5638800"/>
          </a:xfrm>
        </p:spPr>
        <p:txBody>
          <a:bodyPr/>
          <a:lstStyle/>
          <a:p>
            <a:pPr eaLnBrk="1" hangingPunct="1">
              <a:lnSpc>
                <a:spcPct val="80000"/>
              </a:lnSpc>
              <a:buFontTx/>
              <a:buNone/>
            </a:pPr>
            <a:r>
              <a:rPr lang="en-US" sz="2400" dirty="0">
                <a:latin typeface="Verdana" pitchFamily="34" charset="0"/>
                <a:ea typeface="MS PGothic" pitchFamily="34" charset="-128"/>
              </a:rPr>
              <a:t>What is the Big-O category of the following algorithms when using the comparison operator as the unit of measure?</a:t>
            </a:r>
          </a:p>
          <a:p>
            <a:pPr eaLnBrk="1" hangingPunct="1">
              <a:lnSpc>
                <a:spcPct val="80000"/>
              </a:lnSpc>
              <a:buFontTx/>
              <a:buNone/>
            </a:pPr>
            <a:endParaRPr lang="en-US" sz="2800" dirty="0">
              <a:latin typeface="Verdana" pitchFamily="34" charset="0"/>
              <a:ea typeface="MS PGothic" pitchFamily="34" charset="-128"/>
            </a:endParaRPr>
          </a:p>
          <a:p>
            <a:pPr eaLnBrk="1" hangingPunct="1">
              <a:lnSpc>
                <a:spcPct val="80000"/>
              </a:lnSpc>
            </a:pPr>
            <a:r>
              <a:rPr lang="en-US" sz="2000" dirty="0">
                <a:latin typeface="Verdana" pitchFamily="34" charset="0"/>
                <a:ea typeface="MS PGothic" pitchFamily="34" charset="-128"/>
              </a:rPr>
              <a:t>Worst case search for an element in an unsorted list</a:t>
            </a:r>
          </a:p>
          <a:p>
            <a:pPr eaLnBrk="1" hangingPunct="1">
              <a:lnSpc>
                <a:spcPct val="80000"/>
              </a:lnSpc>
            </a:pPr>
            <a:r>
              <a:rPr lang="en-US" sz="2000" dirty="0">
                <a:latin typeface="Verdana" pitchFamily="34" charset="0"/>
                <a:ea typeface="MS PGothic" pitchFamily="34" charset="-128"/>
              </a:rPr>
              <a:t>Worst case search for the smallest value in a sorted list</a:t>
            </a:r>
          </a:p>
          <a:p>
            <a:pPr eaLnBrk="1" hangingPunct="1">
              <a:lnSpc>
                <a:spcPct val="80000"/>
              </a:lnSpc>
            </a:pPr>
            <a:r>
              <a:rPr lang="en-US" sz="2000" dirty="0">
                <a:latin typeface="Verdana" pitchFamily="34" charset="0"/>
                <a:ea typeface="MS PGothic" pitchFamily="34" charset="-128"/>
              </a:rPr>
              <a:t>Finding the average value of numbers in a sorted list</a:t>
            </a:r>
          </a:p>
          <a:p>
            <a:pPr marL="0" indent="0" eaLnBrk="1" hangingPunct="1">
              <a:lnSpc>
                <a:spcPct val="80000"/>
              </a:lnSpc>
              <a:buNone/>
            </a:pPr>
            <a:endParaRPr lang="en-US" sz="2800" dirty="0">
              <a:latin typeface="Verdana" pitchFamily="34" charset="0"/>
              <a:ea typeface="MS PGothic" pitchFamily="34" charset="-128"/>
            </a:endParaRPr>
          </a:p>
          <a:p>
            <a:pPr marL="0" indent="0" eaLnBrk="1" hangingPunct="1">
              <a:lnSpc>
                <a:spcPct val="80000"/>
              </a:lnSpc>
              <a:buNone/>
            </a:pPr>
            <a:r>
              <a:rPr lang="en-US" sz="2400" dirty="0">
                <a:latin typeface="Verdana" pitchFamily="34" charset="0"/>
                <a:ea typeface="MS PGothic" pitchFamily="34" charset="-128"/>
              </a:rPr>
              <a:t>Study hints:</a:t>
            </a:r>
          </a:p>
          <a:p>
            <a:pPr eaLnBrk="1" hangingPunct="1">
              <a:lnSpc>
                <a:spcPct val="80000"/>
              </a:lnSpc>
            </a:pPr>
            <a:endParaRPr lang="en-US" sz="2000" dirty="0">
              <a:latin typeface="Verdana" pitchFamily="34" charset="0"/>
              <a:ea typeface="MS PGothic" pitchFamily="34" charset="-128"/>
            </a:endParaRPr>
          </a:p>
          <a:p>
            <a:pPr eaLnBrk="1" hangingPunct="1">
              <a:lnSpc>
                <a:spcPct val="80000"/>
              </a:lnSpc>
            </a:pPr>
            <a:r>
              <a:rPr lang="en-US" sz="2000" dirty="0">
                <a:latin typeface="Verdana" pitchFamily="34" charset="0"/>
                <a:ea typeface="MS PGothic" pitchFamily="34" charset="-128"/>
              </a:rPr>
              <a:t>Try coding the algorithm and doing a count of how many times the key operator repeats</a:t>
            </a:r>
          </a:p>
          <a:p>
            <a:pPr eaLnBrk="1" hangingPunct="1">
              <a:lnSpc>
                <a:spcPct val="80000"/>
              </a:lnSpc>
            </a:pPr>
            <a:r>
              <a:rPr lang="en-US" sz="2000" dirty="0">
                <a:latin typeface="Verdana" pitchFamily="34" charset="0"/>
                <a:ea typeface="MS PGothic" pitchFamily="34" charset="-128"/>
              </a:rPr>
              <a:t>Remember you are looking at Big-O categories, not actual counts</a:t>
            </a:r>
          </a:p>
          <a:p>
            <a:pPr eaLnBrk="1" hangingPunct="1">
              <a:lnSpc>
                <a:spcPct val="80000"/>
              </a:lnSpc>
            </a:pPr>
            <a:r>
              <a:rPr lang="en-US" sz="2000" dirty="0">
                <a:latin typeface="Verdana" pitchFamily="34" charset="0"/>
                <a:ea typeface="MS PGothic" pitchFamily="34" charset="-128"/>
              </a:rPr>
              <a:t>Look up some of the code you’ve written for other classes. Analyze them in terms of Big-O</a:t>
            </a:r>
          </a:p>
          <a:p>
            <a:pPr marL="0" indent="0" eaLnBrk="1" hangingPunct="1">
              <a:lnSpc>
                <a:spcPct val="80000"/>
              </a:lnSpc>
              <a:buNone/>
            </a:pPr>
            <a:endParaRPr lang="en-US" sz="2800" dirty="0">
              <a:latin typeface="Verdana" pitchFamily="34" charset="0"/>
              <a:ea typeface="MS PGothic" pitchFamily="34" charset="-128"/>
            </a:endParaRPr>
          </a:p>
        </p:txBody>
      </p:sp>
    </p:spTree>
    <p:extLst>
      <p:ext uri="{BB962C8B-B14F-4D97-AF65-F5344CB8AC3E}">
        <p14:creationId xmlns:p14="http://schemas.microsoft.com/office/powerpoint/2010/main" val="28236239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defRPr/>
            </a:pPr>
            <a:r>
              <a:rPr lang="en-US" dirty="0">
                <a:latin typeface="Verdana" charset="0"/>
                <a:ea typeface="+mj-ea"/>
                <a:cs typeface="+mj-cs"/>
              </a:rPr>
              <a:t>Data Structures</a:t>
            </a:r>
          </a:p>
        </p:txBody>
      </p:sp>
      <p:sp>
        <p:nvSpPr>
          <p:cNvPr id="43010" name="Rectangle 3"/>
          <p:cNvSpPr>
            <a:spLocks noGrp="1" noChangeArrowheads="1"/>
          </p:cNvSpPr>
          <p:nvPr>
            <p:ph type="body" idx="1"/>
          </p:nvPr>
        </p:nvSpPr>
        <p:spPr/>
        <p:txBody>
          <a:bodyPr/>
          <a:lstStyle/>
          <a:p>
            <a:pPr eaLnBrk="1" hangingPunct="1">
              <a:lnSpc>
                <a:spcPct val="90000"/>
              </a:lnSpc>
              <a:buFontTx/>
              <a:buNone/>
            </a:pPr>
            <a:r>
              <a:rPr lang="en-US" sz="2800" dirty="0">
                <a:latin typeface="Verdana" pitchFamily="34" charset="0"/>
                <a:ea typeface="MS PGothic" pitchFamily="34" charset="-128"/>
              </a:rPr>
              <a:t>Now that we know how to measure performance, what types of algorithms do we tend to measure?</a:t>
            </a:r>
          </a:p>
          <a:p>
            <a:pPr eaLnBrk="1" hangingPunct="1">
              <a:lnSpc>
                <a:spcPct val="90000"/>
              </a:lnSpc>
              <a:buFontTx/>
              <a:buNone/>
            </a:pPr>
            <a:endParaRPr lang="en-US" sz="2800" dirty="0">
              <a:latin typeface="Verdana" pitchFamily="34" charset="0"/>
              <a:ea typeface="MS PGothic" pitchFamily="34" charset="-128"/>
            </a:endParaRPr>
          </a:p>
          <a:p>
            <a:pPr eaLnBrk="1" hangingPunct="1">
              <a:lnSpc>
                <a:spcPct val="90000"/>
              </a:lnSpc>
            </a:pPr>
            <a:r>
              <a:rPr lang="en-US" sz="2400" dirty="0">
                <a:latin typeface="Verdana" pitchFamily="34" charset="0"/>
                <a:ea typeface="MS PGothic" pitchFamily="34" charset="-128"/>
              </a:rPr>
              <a:t>When all is said and done, all programs tend to focus on performing four main functions</a:t>
            </a:r>
          </a:p>
          <a:p>
            <a:pPr lvl="1" eaLnBrk="1" hangingPunct="1">
              <a:lnSpc>
                <a:spcPct val="90000"/>
              </a:lnSpc>
            </a:pPr>
            <a:r>
              <a:rPr lang="en-US" sz="2000" dirty="0">
                <a:latin typeface="Verdana" pitchFamily="34" charset="0"/>
                <a:ea typeface="MS PGothic" pitchFamily="34" charset="-128"/>
              </a:rPr>
              <a:t>Search: Finding a record of significance</a:t>
            </a:r>
          </a:p>
          <a:p>
            <a:pPr lvl="1" eaLnBrk="1" hangingPunct="1">
              <a:lnSpc>
                <a:spcPct val="90000"/>
              </a:lnSpc>
            </a:pPr>
            <a:r>
              <a:rPr lang="en-US" sz="2000" dirty="0">
                <a:latin typeface="Verdana" pitchFamily="34" charset="0"/>
                <a:ea typeface="MS PGothic" pitchFamily="34" charset="-128"/>
              </a:rPr>
              <a:t>Insert: Adding new data to the record set</a:t>
            </a:r>
          </a:p>
          <a:p>
            <a:pPr lvl="1" eaLnBrk="1" hangingPunct="1">
              <a:lnSpc>
                <a:spcPct val="90000"/>
              </a:lnSpc>
            </a:pPr>
            <a:r>
              <a:rPr lang="en-US" sz="2000" dirty="0">
                <a:latin typeface="Verdana" pitchFamily="34" charset="0"/>
                <a:ea typeface="MS PGothic" pitchFamily="34" charset="-128"/>
              </a:rPr>
              <a:t>Update: Performing a search and making a change to that record in the set</a:t>
            </a:r>
          </a:p>
          <a:p>
            <a:pPr lvl="1" eaLnBrk="1" hangingPunct="1">
              <a:lnSpc>
                <a:spcPct val="90000"/>
              </a:lnSpc>
            </a:pPr>
            <a:r>
              <a:rPr lang="en-US" sz="2000" dirty="0">
                <a:latin typeface="Verdana" pitchFamily="34" charset="0"/>
                <a:ea typeface="MS PGothic" pitchFamily="34" charset="-128"/>
              </a:rPr>
              <a:t>Delete: Removing data from the record set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defRPr/>
            </a:pPr>
            <a:r>
              <a:rPr lang="en-US" dirty="0">
                <a:latin typeface="Verdana" charset="0"/>
                <a:ea typeface="+mj-ea"/>
                <a:cs typeface="+mj-cs"/>
              </a:rPr>
              <a:t>Data Structures</a:t>
            </a:r>
          </a:p>
        </p:txBody>
      </p:sp>
      <p:sp>
        <p:nvSpPr>
          <p:cNvPr id="56323" name="Rectangle 3"/>
          <p:cNvSpPr>
            <a:spLocks noGrp="1" noChangeArrowheads="1"/>
          </p:cNvSpPr>
          <p:nvPr>
            <p:ph type="body" idx="1"/>
          </p:nvPr>
        </p:nvSpPr>
        <p:spPr/>
        <p:txBody>
          <a:bodyPr/>
          <a:lstStyle/>
          <a:p>
            <a:pPr eaLnBrk="1" hangingPunct="1">
              <a:lnSpc>
                <a:spcPct val="90000"/>
              </a:lnSpc>
              <a:buFontTx/>
              <a:buNone/>
              <a:defRPr/>
            </a:pPr>
            <a:r>
              <a:rPr lang="en-US" sz="2800" dirty="0">
                <a:latin typeface="Verdana" charset="0"/>
                <a:ea typeface="+mn-ea"/>
                <a:cs typeface="+mn-cs"/>
              </a:rPr>
              <a:t>What will we do in this class?</a:t>
            </a:r>
          </a:p>
          <a:p>
            <a:pPr eaLnBrk="1" hangingPunct="1">
              <a:lnSpc>
                <a:spcPct val="90000"/>
              </a:lnSpc>
              <a:buFontTx/>
              <a:buNone/>
              <a:defRPr/>
            </a:pPr>
            <a:endParaRPr lang="en-US" sz="2800" dirty="0">
              <a:latin typeface="Verdana" charset="0"/>
              <a:ea typeface="+mn-ea"/>
              <a:cs typeface="+mn-cs"/>
            </a:endParaRPr>
          </a:p>
          <a:p>
            <a:pPr eaLnBrk="1" hangingPunct="1">
              <a:lnSpc>
                <a:spcPct val="90000"/>
              </a:lnSpc>
              <a:defRPr/>
            </a:pPr>
            <a:r>
              <a:rPr lang="en-US" sz="2400" dirty="0">
                <a:latin typeface="Verdana" charset="0"/>
                <a:ea typeface="+mn-ea"/>
                <a:cs typeface="+mn-cs"/>
              </a:rPr>
              <a:t>We will look at data structures and evaluate them based on the performance of these function types while also considering storage and maintenance factors</a:t>
            </a:r>
          </a:p>
          <a:p>
            <a:pPr eaLnBrk="1" hangingPunct="1">
              <a:lnSpc>
                <a:spcPct val="90000"/>
              </a:lnSpc>
              <a:defRPr/>
            </a:pPr>
            <a:r>
              <a:rPr lang="en-US" sz="2400" dirty="0">
                <a:latin typeface="Verdana" charset="0"/>
                <a:ea typeface="+mn-ea"/>
                <a:cs typeface="+mn-cs"/>
              </a:rPr>
              <a:t>We will </a:t>
            </a:r>
            <a:r>
              <a:rPr lang="en-US" sz="2400">
                <a:latin typeface="Verdana" charset="0"/>
                <a:ea typeface="+mn-ea"/>
                <a:cs typeface="+mn-cs"/>
              </a:rPr>
              <a:t>find that certain </a:t>
            </a:r>
            <a:r>
              <a:rPr lang="en-US" sz="2400" dirty="0">
                <a:latin typeface="Verdana" charset="0"/>
                <a:ea typeface="+mn-ea"/>
                <a:cs typeface="+mn-cs"/>
              </a:rPr>
              <a:t>structures work with different situations. Our goal is not only to memorize them, but more importantly understand the evaluation process to make us better programmers and improve our eye towards efficiency</a:t>
            </a:r>
          </a:p>
          <a:p>
            <a:pPr marL="0" indent="0" eaLnBrk="1" hangingPunct="1">
              <a:lnSpc>
                <a:spcPct val="90000"/>
              </a:lnSpc>
              <a:buFontTx/>
              <a:buNone/>
              <a:defRPr/>
            </a:pPr>
            <a:endParaRPr lang="en-US" sz="2400" dirty="0">
              <a:latin typeface="Verdana" charset="0"/>
              <a:ea typeface="+mn-ea"/>
              <a:cs typeface="+mn-cs"/>
            </a:endParaRPr>
          </a:p>
        </p:txBody>
      </p:sp>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13596</TotalTime>
  <Words>2278</Words>
  <Application>Microsoft Office PowerPoint</Application>
  <PresentationFormat>On-screen Show (4:3)</PresentationFormat>
  <Paragraphs>243</Paragraphs>
  <Slides>31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Arial</vt:lpstr>
      <vt:lpstr>Courier New</vt:lpstr>
      <vt:lpstr>Times New Roman</vt:lpstr>
      <vt:lpstr>Verdana</vt:lpstr>
      <vt:lpstr>Default Design</vt:lpstr>
      <vt:lpstr>Data Structures Introduction</vt:lpstr>
      <vt:lpstr>Introduction</vt:lpstr>
      <vt:lpstr>Introduction</vt:lpstr>
      <vt:lpstr>Introduction</vt:lpstr>
      <vt:lpstr>Introduction</vt:lpstr>
      <vt:lpstr>Introduction</vt:lpstr>
      <vt:lpstr>Introduction</vt:lpstr>
      <vt:lpstr>Introduction</vt:lpstr>
      <vt:lpstr>Measuring Efficiency</vt:lpstr>
      <vt:lpstr>Big O Notation</vt:lpstr>
      <vt:lpstr>Big O Notation</vt:lpstr>
      <vt:lpstr>Big O Notation</vt:lpstr>
      <vt:lpstr>Big O Notation</vt:lpstr>
      <vt:lpstr>Big O Notation</vt:lpstr>
      <vt:lpstr>Big O Notation</vt:lpstr>
      <vt:lpstr>Big O Notation</vt:lpstr>
      <vt:lpstr>Big O Notation</vt:lpstr>
      <vt:lpstr>Big O Notation</vt:lpstr>
      <vt:lpstr>Big O Notation</vt:lpstr>
      <vt:lpstr>Big O Notation</vt:lpstr>
      <vt:lpstr>Big O Notation</vt:lpstr>
      <vt:lpstr>Big O Notation</vt:lpstr>
      <vt:lpstr>Big O Notation</vt:lpstr>
      <vt:lpstr>Big O Notation</vt:lpstr>
      <vt:lpstr>Big O Notation</vt:lpstr>
      <vt:lpstr>Big O Notation</vt:lpstr>
      <vt:lpstr>Big O Notation</vt:lpstr>
      <vt:lpstr>Big O Notation</vt:lpstr>
      <vt:lpstr>Practice</vt:lpstr>
      <vt:lpstr>Data Structures</vt:lpstr>
      <vt:lpstr>Data Structures</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Structures</dc:title>
  <dc:creator>Tayco</dc:creator>
  <cp:lastModifiedBy>Tayco, Phil</cp:lastModifiedBy>
  <cp:revision>102</cp:revision>
  <dcterms:created xsi:type="dcterms:W3CDTF">2014-12-17T17:39:07Z</dcterms:created>
  <dcterms:modified xsi:type="dcterms:W3CDTF">2021-08-28T23:23:55Z</dcterms:modified>
</cp:coreProperties>
</file>